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63.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64.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tags/tag65.xml" ContentType="application/vnd.openxmlformats-officedocument.presentationml.tags+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tags/tag66.xml" ContentType="application/vnd.openxmlformats-officedocument.presentationml.tags+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tags/tag67.xml" ContentType="application/vnd.openxmlformats-officedocument.presentationml.tags+xml"/>
  <Override PartName="/ppt/notesSlides/notesSlide57.xml" ContentType="application/vnd.openxmlformats-officedocument.presentationml.notesSlide+xml"/>
  <Override PartName="/ppt/tags/tag68.xml" ContentType="application/vnd.openxmlformats-officedocument.presentationml.tags+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tags/tag69.xml" ContentType="application/vnd.openxmlformats-officedocument.presentationml.tags+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ink/ink1.xml" ContentType="application/inkml+xml"/>
  <Override PartName="/ppt/notesSlides/notesSlide78.xml" ContentType="application/vnd.openxmlformats-officedocument.presentationml.notesSlide+xml"/>
  <Override PartName="/ppt/ink/ink2.xml" ContentType="application/inkml+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tags/tag70.xml" ContentType="application/vnd.openxmlformats-officedocument.presentationml.tags+xml"/>
  <Override PartName="/ppt/notesSlides/notesSlide94.xml" ContentType="application/vnd.openxmlformats-officedocument.presentationml.notesSlide+xml"/>
  <Override PartName="/ppt/tags/tag71.xml" ContentType="application/vnd.openxmlformats-officedocument.presentationml.tags+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notesSlides/notesSlide97.xml" ContentType="application/vnd.openxmlformats-officedocument.presentationml.notesSlide+xml"/>
  <Override PartName="/ppt/tags/tag75.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 id="2147483664" r:id="rId2"/>
    <p:sldMasterId id="2147483676" r:id="rId3"/>
  </p:sldMasterIdLst>
  <p:notesMasterIdLst>
    <p:notesMasterId r:id="rId259"/>
  </p:notesMasterIdLst>
  <p:handoutMasterIdLst>
    <p:handoutMasterId r:id="rId260"/>
  </p:handoutMasterIdLst>
  <p:sldIdLst>
    <p:sldId id="258" r:id="rId4"/>
    <p:sldId id="262" r:id="rId5"/>
    <p:sldId id="2610" r:id="rId6"/>
    <p:sldId id="2609" r:id="rId7"/>
    <p:sldId id="2608" r:id="rId8"/>
    <p:sldId id="263" r:id="rId9"/>
    <p:sldId id="264" r:id="rId10"/>
    <p:sldId id="265" r:id="rId11"/>
    <p:sldId id="266" r:id="rId12"/>
    <p:sldId id="269" r:id="rId13"/>
    <p:sldId id="270" r:id="rId14"/>
    <p:sldId id="2611" r:id="rId15"/>
    <p:sldId id="2613" r:id="rId16"/>
    <p:sldId id="459" r:id="rId17"/>
    <p:sldId id="568" r:id="rId18"/>
    <p:sldId id="463" r:id="rId19"/>
    <p:sldId id="464" r:id="rId20"/>
    <p:sldId id="467" r:id="rId21"/>
    <p:sldId id="471" r:id="rId22"/>
    <p:sldId id="474" r:id="rId23"/>
    <p:sldId id="478" r:id="rId24"/>
    <p:sldId id="479" r:id="rId25"/>
    <p:sldId id="480" r:id="rId26"/>
    <p:sldId id="482" r:id="rId27"/>
    <p:sldId id="554" r:id="rId28"/>
    <p:sldId id="556" r:id="rId29"/>
    <p:sldId id="557" r:id="rId30"/>
    <p:sldId id="559" r:id="rId31"/>
    <p:sldId id="560" r:id="rId32"/>
    <p:sldId id="488" r:id="rId33"/>
    <p:sldId id="490" r:id="rId34"/>
    <p:sldId id="491" r:id="rId35"/>
    <p:sldId id="492" r:id="rId36"/>
    <p:sldId id="494" r:id="rId37"/>
    <p:sldId id="495" r:id="rId38"/>
    <p:sldId id="496" r:id="rId39"/>
    <p:sldId id="497" r:id="rId40"/>
    <p:sldId id="498" r:id="rId41"/>
    <p:sldId id="499" r:id="rId42"/>
    <p:sldId id="500" r:id="rId43"/>
    <p:sldId id="501" r:id="rId44"/>
    <p:sldId id="502" r:id="rId45"/>
    <p:sldId id="503" r:id="rId46"/>
    <p:sldId id="1530" r:id="rId47"/>
    <p:sldId id="2612" r:id="rId48"/>
    <p:sldId id="1531" r:id="rId49"/>
    <p:sldId id="1541" r:id="rId50"/>
    <p:sldId id="1543" r:id="rId51"/>
    <p:sldId id="1544" r:id="rId52"/>
    <p:sldId id="1545" r:id="rId53"/>
    <p:sldId id="1546" r:id="rId54"/>
    <p:sldId id="2616" r:id="rId55"/>
    <p:sldId id="1547" r:id="rId56"/>
    <p:sldId id="1548" r:id="rId57"/>
    <p:sldId id="1552" r:id="rId58"/>
    <p:sldId id="1557" r:id="rId59"/>
    <p:sldId id="1558" r:id="rId60"/>
    <p:sldId id="1559" r:id="rId61"/>
    <p:sldId id="1560" r:id="rId62"/>
    <p:sldId id="1561" r:id="rId63"/>
    <p:sldId id="1563" r:id="rId64"/>
    <p:sldId id="1564" r:id="rId65"/>
    <p:sldId id="1566" r:id="rId66"/>
    <p:sldId id="1567" r:id="rId67"/>
    <p:sldId id="1568" r:id="rId68"/>
    <p:sldId id="1569" r:id="rId69"/>
    <p:sldId id="1570" r:id="rId70"/>
    <p:sldId id="1571" r:id="rId71"/>
    <p:sldId id="1572" r:id="rId72"/>
    <p:sldId id="1573" r:id="rId73"/>
    <p:sldId id="1574" r:id="rId74"/>
    <p:sldId id="1576" r:id="rId75"/>
    <p:sldId id="1577" r:id="rId76"/>
    <p:sldId id="1578" r:id="rId77"/>
    <p:sldId id="1579" r:id="rId78"/>
    <p:sldId id="1580" r:id="rId79"/>
    <p:sldId id="1581" r:id="rId80"/>
    <p:sldId id="1582" r:id="rId81"/>
    <p:sldId id="1938" r:id="rId82"/>
    <p:sldId id="2281" r:id="rId83"/>
    <p:sldId id="2109" r:id="rId84"/>
    <p:sldId id="2110" r:id="rId85"/>
    <p:sldId id="2108" r:id="rId86"/>
    <p:sldId id="1596" r:id="rId87"/>
    <p:sldId id="1597" r:id="rId88"/>
    <p:sldId id="1584" r:id="rId89"/>
    <p:sldId id="1190" r:id="rId90"/>
    <p:sldId id="2617" r:id="rId91"/>
    <p:sldId id="1191" r:id="rId92"/>
    <p:sldId id="314" r:id="rId93"/>
    <p:sldId id="1194" r:id="rId94"/>
    <p:sldId id="315" r:id="rId95"/>
    <p:sldId id="316" r:id="rId96"/>
    <p:sldId id="317" r:id="rId97"/>
    <p:sldId id="990" r:id="rId98"/>
    <p:sldId id="991" r:id="rId99"/>
    <p:sldId id="992" r:id="rId100"/>
    <p:sldId id="993" r:id="rId101"/>
    <p:sldId id="994" r:id="rId102"/>
    <p:sldId id="995" r:id="rId103"/>
    <p:sldId id="1599" r:id="rId104"/>
    <p:sldId id="997" r:id="rId105"/>
    <p:sldId id="998" r:id="rId106"/>
    <p:sldId id="999" r:id="rId107"/>
    <p:sldId id="1000" r:id="rId108"/>
    <p:sldId id="1002" r:id="rId109"/>
    <p:sldId id="1196" r:id="rId110"/>
    <p:sldId id="1197" r:id="rId111"/>
    <p:sldId id="1592" r:id="rId112"/>
    <p:sldId id="1593" r:id="rId113"/>
    <p:sldId id="1007" r:id="rId114"/>
    <p:sldId id="1008" r:id="rId115"/>
    <p:sldId id="1009" r:id="rId116"/>
    <p:sldId id="1010" r:id="rId117"/>
    <p:sldId id="1011" r:id="rId118"/>
    <p:sldId id="1012" r:id="rId119"/>
    <p:sldId id="1013" r:id="rId120"/>
    <p:sldId id="1587" r:id="rId121"/>
    <p:sldId id="1015" r:id="rId122"/>
    <p:sldId id="1016" r:id="rId123"/>
    <p:sldId id="1017" r:id="rId124"/>
    <p:sldId id="1018" r:id="rId125"/>
    <p:sldId id="1020" r:id="rId126"/>
    <p:sldId id="1021" r:id="rId127"/>
    <p:sldId id="983" r:id="rId128"/>
    <p:sldId id="324" r:id="rId129"/>
    <p:sldId id="325" r:id="rId130"/>
    <p:sldId id="326" r:id="rId131"/>
    <p:sldId id="2618" r:id="rId132"/>
    <p:sldId id="2620" r:id="rId133"/>
    <p:sldId id="367" r:id="rId134"/>
    <p:sldId id="1600" r:id="rId135"/>
    <p:sldId id="353" r:id="rId136"/>
    <p:sldId id="617" r:id="rId137"/>
    <p:sldId id="620" r:id="rId138"/>
    <p:sldId id="622" r:id="rId139"/>
    <p:sldId id="2454" r:id="rId140"/>
    <p:sldId id="2460" r:id="rId141"/>
    <p:sldId id="2462" r:id="rId142"/>
    <p:sldId id="2463" r:id="rId143"/>
    <p:sldId id="2464" r:id="rId144"/>
    <p:sldId id="2465" r:id="rId145"/>
    <p:sldId id="2466" r:id="rId146"/>
    <p:sldId id="2467" r:id="rId147"/>
    <p:sldId id="2456" r:id="rId148"/>
    <p:sldId id="2457" r:id="rId149"/>
    <p:sldId id="2458" r:id="rId150"/>
    <p:sldId id="624" r:id="rId151"/>
    <p:sldId id="625" r:id="rId152"/>
    <p:sldId id="626" r:id="rId153"/>
    <p:sldId id="627" r:id="rId154"/>
    <p:sldId id="628" r:id="rId155"/>
    <p:sldId id="630" r:id="rId156"/>
    <p:sldId id="632" r:id="rId157"/>
    <p:sldId id="633" r:id="rId158"/>
    <p:sldId id="2621" r:id="rId159"/>
    <p:sldId id="2622" r:id="rId160"/>
    <p:sldId id="635" r:id="rId161"/>
    <p:sldId id="636" r:id="rId162"/>
    <p:sldId id="637" r:id="rId163"/>
    <p:sldId id="639" r:id="rId164"/>
    <p:sldId id="640" r:id="rId165"/>
    <p:sldId id="642" r:id="rId166"/>
    <p:sldId id="643" r:id="rId167"/>
    <p:sldId id="644" r:id="rId168"/>
    <p:sldId id="645" r:id="rId169"/>
    <p:sldId id="646" r:id="rId170"/>
    <p:sldId id="648" r:id="rId171"/>
    <p:sldId id="649" r:id="rId172"/>
    <p:sldId id="650" r:id="rId173"/>
    <p:sldId id="651" r:id="rId174"/>
    <p:sldId id="652" r:id="rId175"/>
    <p:sldId id="654" r:id="rId176"/>
    <p:sldId id="656" r:id="rId177"/>
    <p:sldId id="657" r:id="rId178"/>
    <p:sldId id="658" r:id="rId179"/>
    <p:sldId id="659" r:id="rId180"/>
    <p:sldId id="660" r:id="rId181"/>
    <p:sldId id="663" r:id="rId182"/>
    <p:sldId id="664" r:id="rId183"/>
    <p:sldId id="672" r:id="rId184"/>
    <p:sldId id="673" r:id="rId185"/>
    <p:sldId id="674" r:id="rId186"/>
    <p:sldId id="675" r:id="rId187"/>
    <p:sldId id="676" r:id="rId188"/>
    <p:sldId id="677" r:id="rId189"/>
    <p:sldId id="678" r:id="rId190"/>
    <p:sldId id="2594" r:id="rId191"/>
    <p:sldId id="2595" r:id="rId192"/>
    <p:sldId id="2599" r:id="rId193"/>
    <p:sldId id="2598" r:id="rId194"/>
    <p:sldId id="2600" r:id="rId195"/>
    <p:sldId id="2601" r:id="rId196"/>
    <p:sldId id="2602" r:id="rId197"/>
    <p:sldId id="2603" r:id="rId198"/>
    <p:sldId id="2604" r:id="rId199"/>
    <p:sldId id="2605" r:id="rId200"/>
    <p:sldId id="2606" r:id="rId201"/>
    <p:sldId id="2607" r:id="rId202"/>
    <p:sldId id="1880" r:id="rId203"/>
    <p:sldId id="1825" r:id="rId204"/>
    <p:sldId id="1826" r:id="rId205"/>
    <p:sldId id="1882" r:id="rId206"/>
    <p:sldId id="1830" r:id="rId207"/>
    <p:sldId id="1831" r:id="rId208"/>
    <p:sldId id="1832" r:id="rId209"/>
    <p:sldId id="1833" r:id="rId210"/>
    <p:sldId id="1834" r:id="rId211"/>
    <p:sldId id="1835" r:id="rId212"/>
    <p:sldId id="1836" r:id="rId213"/>
    <p:sldId id="1837" r:id="rId214"/>
    <p:sldId id="1838" r:id="rId215"/>
    <p:sldId id="1839" r:id="rId216"/>
    <p:sldId id="1840" r:id="rId217"/>
    <p:sldId id="1841" r:id="rId218"/>
    <p:sldId id="1843" r:id="rId219"/>
    <p:sldId id="1844" r:id="rId220"/>
    <p:sldId id="1845" r:id="rId221"/>
    <p:sldId id="1846" r:id="rId222"/>
    <p:sldId id="1847" r:id="rId223"/>
    <p:sldId id="1848" r:id="rId224"/>
    <p:sldId id="1849" r:id="rId225"/>
    <p:sldId id="1850" r:id="rId226"/>
    <p:sldId id="1851" r:id="rId227"/>
    <p:sldId id="1852" r:id="rId228"/>
    <p:sldId id="1853" r:id="rId229"/>
    <p:sldId id="2624" r:id="rId230"/>
    <p:sldId id="2625" r:id="rId231"/>
    <p:sldId id="2626" r:id="rId232"/>
    <p:sldId id="1854" r:id="rId233"/>
    <p:sldId id="1855" r:id="rId234"/>
    <p:sldId id="1856" r:id="rId235"/>
    <p:sldId id="1857" r:id="rId236"/>
    <p:sldId id="1858" r:id="rId237"/>
    <p:sldId id="1859" r:id="rId238"/>
    <p:sldId id="1860" r:id="rId239"/>
    <p:sldId id="1861" r:id="rId240"/>
    <p:sldId id="1862" r:id="rId241"/>
    <p:sldId id="1863" r:id="rId242"/>
    <p:sldId id="1864" r:id="rId243"/>
    <p:sldId id="1865" r:id="rId244"/>
    <p:sldId id="1866" r:id="rId245"/>
    <p:sldId id="1867" r:id="rId246"/>
    <p:sldId id="1868" r:id="rId247"/>
    <p:sldId id="1869" r:id="rId248"/>
    <p:sldId id="1870" r:id="rId249"/>
    <p:sldId id="1871" r:id="rId250"/>
    <p:sldId id="1872" r:id="rId251"/>
    <p:sldId id="1873" r:id="rId252"/>
    <p:sldId id="1874" r:id="rId253"/>
    <p:sldId id="1875" r:id="rId254"/>
    <p:sldId id="1876" r:id="rId255"/>
    <p:sldId id="1877" r:id="rId256"/>
    <p:sldId id="1878" r:id="rId257"/>
    <p:sldId id="1879" r:id="rId258"/>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18">
          <p15:clr>
            <a:srgbClr val="A4A3A4"/>
          </p15:clr>
        </p15:guide>
        <p15:guide id="2" pos="2824">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68BCC"/>
    <a:srgbClr val="C00000"/>
    <a:srgbClr val="3BB8E6"/>
    <a:srgbClr val="3DB8E6"/>
    <a:srgbClr val="28B1E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176" autoAdjust="0"/>
    <p:restoredTop sz="94938" autoAdjust="0"/>
  </p:normalViewPr>
  <p:slideViewPr>
    <p:cSldViewPr snapToGrid="0">
      <p:cViewPr varScale="1">
        <p:scale>
          <a:sx n="63" d="100"/>
          <a:sy n="63" d="100"/>
        </p:scale>
        <p:origin x="67" y="590"/>
      </p:cViewPr>
      <p:guideLst>
        <p:guide orient="horz" pos="2118"/>
        <p:guide pos="2824"/>
      </p:guideLst>
    </p:cSldViewPr>
  </p:slideViewPr>
  <p:notesTextViewPr>
    <p:cViewPr>
      <p:scale>
        <a:sx n="1" d="1"/>
        <a:sy n="1" d="1"/>
      </p:scale>
      <p:origin x="0" y="0"/>
    </p:cViewPr>
  </p:notesTextViewPr>
  <p:notesViewPr>
    <p:cSldViewPr snapToGrid="0">
      <p:cViewPr varScale="1">
        <p:scale>
          <a:sx n="57" d="100"/>
          <a:sy n="57" d="100"/>
        </p:scale>
        <p:origin x="2381" y="43"/>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4.xml"/><Relationship Id="rId21" Type="http://schemas.openxmlformats.org/officeDocument/2006/relationships/slide" Target="slides/slide18.xml"/><Relationship Id="rId63" Type="http://schemas.openxmlformats.org/officeDocument/2006/relationships/slide" Target="slides/slide60.xml"/><Relationship Id="rId159" Type="http://schemas.openxmlformats.org/officeDocument/2006/relationships/slide" Target="slides/slide156.xml"/><Relationship Id="rId170" Type="http://schemas.openxmlformats.org/officeDocument/2006/relationships/slide" Target="slides/slide167.xml"/><Relationship Id="rId191" Type="http://schemas.openxmlformats.org/officeDocument/2006/relationships/slide" Target="slides/slide188.xml"/><Relationship Id="rId205" Type="http://schemas.openxmlformats.org/officeDocument/2006/relationships/slide" Target="slides/slide202.xml"/><Relationship Id="rId226" Type="http://schemas.openxmlformats.org/officeDocument/2006/relationships/slide" Target="slides/slide223.xml"/><Relationship Id="rId247" Type="http://schemas.openxmlformats.org/officeDocument/2006/relationships/slide" Target="slides/slide244.xml"/><Relationship Id="rId107" Type="http://schemas.openxmlformats.org/officeDocument/2006/relationships/slide" Target="slides/slide104.xml"/><Relationship Id="rId11" Type="http://schemas.openxmlformats.org/officeDocument/2006/relationships/slide" Target="slides/slide8.xml"/><Relationship Id="rId32" Type="http://schemas.openxmlformats.org/officeDocument/2006/relationships/slide" Target="slides/slide29.xml"/><Relationship Id="rId53" Type="http://schemas.openxmlformats.org/officeDocument/2006/relationships/slide" Target="slides/slide50.xml"/><Relationship Id="rId74" Type="http://schemas.openxmlformats.org/officeDocument/2006/relationships/slide" Target="slides/slide71.xml"/><Relationship Id="rId128" Type="http://schemas.openxmlformats.org/officeDocument/2006/relationships/slide" Target="slides/slide125.xml"/><Relationship Id="rId149" Type="http://schemas.openxmlformats.org/officeDocument/2006/relationships/slide" Target="slides/slide146.xml"/><Relationship Id="rId5" Type="http://schemas.openxmlformats.org/officeDocument/2006/relationships/slide" Target="slides/slide2.xml"/><Relationship Id="rId95" Type="http://schemas.openxmlformats.org/officeDocument/2006/relationships/slide" Target="slides/slide92.xml"/><Relationship Id="rId160" Type="http://schemas.openxmlformats.org/officeDocument/2006/relationships/slide" Target="slides/slide157.xml"/><Relationship Id="rId181" Type="http://schemas.openxmlformats.org/officeDocument/2006/relationships/slide" Target="slides/slide178.xml"/><Relationship Id="rId216" Type="http://schemas.openxmlformats.org/officeDocument/2006/relationships/slide" Target="slides/slide213.xml"/><Relationship Id="rId237" Type="http://schemas.openxmlformats.org/officeDocument/2006/relationships/slide" Target="slides/slide234.xml"/><Relationship Id="rId258" Type="http://schemas.openxmlformats.org/officeDocument/2006/relationships/slide" Target="slides/slide255.xml"/><Relationship Id="rId22" Type="http://schemas.openxmlformats.org/officeDocument/2006/relationships/slide" Target="slides/slide19.xml"/><Relationship Id="rId43" Type="http://schemas.openxmlformats.org/officeDocument/2006/relationships/slide" Target="slides/slide40.xml"/><Relationship Id="rId64" Type="http://schemas.openxmlformats.org/officeDocument/2006/relationships/slide" Target="slides/slide61.xml"/><Relationship Id="rId118" Type="http://schemas.openxmlformats.org/officeDocument/2006/relationships/slide" Target="slides/slide115.xml"/><Relationship Id="rId139" Type="http://schemas.openxmlformats.org/officeDocument/2006/relationships/slide" Target="slides/slide136.xml"/><Relationship Id="rId85" Type="http://schemas.openxmlformats.org/officeDocument/2006/relationships/slide" Target="slides/slide82.xml"/><Relationship Id="rId150" Type="http://schemas.openxmlformats.org/officeDocument/2006/relationships/slide" Target="slides/slide147.xml"/><Relationship Id="rId171" Type="http://schemas.openxmlformats.org/officeDocument/2006/relationships/slide" Target="slides/slide168.xml"/><Relationship Id="rId192" Type="http://schemas.openxmlformats.org/officeDocument/2006/relationships/slide" Target="slides/slide189.xml"/><Relationship Id="rId206" Type="http://schemas.openxmlformats.org/officeDocument/2006/relationships/slide" Target="slides/slide203.xml"/><Relationship Id="rId227" Type="http://schemas.openxmlformats.org/officeDocument/2006/relationships/slide" Target="slides/slide224.xml"/><Relationship Id="rId248" Type="http://schemas.openxmlformats.org/officeDocument/2006/relationships/slide" Target="slides/slide245.xml"/><Relationship Id="rId12" Type="http://schemas.openxmlformats.org/officeDocument/2006/relationships/slide" Target="slides/slide9.xml"/><Relationship Id="rId33" Type="http://schemas.openxmlformats.org/officeDocument/2006/relationships/slide" Target="slides/slide30.xml"/><Relationship Id="rId108" Type="http://schemas.openxmlformats.org/officeDocument/2006/relationships/slide" Target="slides/slide105.xml"/><Relationship Id="rId129" Type="http://schemas.openxmlformats.org/officeDocument/2006/relationships/slide" Target="slides/slide126.xml"/><Relationship Id="rId54" Type="http://schemas.openxmlformats.org/officeDocument/2006/relationships/slide" Target="slides/slide51.xml"/><Relationship Id="rId75" Type="http://schemas.openxmlformats.org/officeDocument/2006/relationships/slide" Target="slides/slide72.xml"/><Relationship Id="rId96" Type="http://schemas.openxmlformats.org/officeDocument/2006/relationships/slide" Target="slides/slide93.xml"/><Relationship Id="rId140" Type="http://schemas.openxmlformats.org/officeDocument/2006/relationships/slide" Target="slides/slide137.xml"/><Relationship Id="rId161" Type="http://schemas.openxmlformats.org/officeDocument/2006/relationships/slide" Target="slides/slide158.xml"/><Relationship Id="rId182" Type="http://schemas.openxmlformats.org/officeDocument/2006/relationships/slide" Target="slides/slide179.xml"/><Relationship Id="rId217" Type="http://schemas.openxmlformats.org/officeDocument/2006/relationships/slide" Target="slides/slide214.xml"/><Relationship Id="rId6" Type="http://schemas.openxmlformats.org/officeDocument/2006/relationships/slide" Target="slides/slide3.xml"/><Relationship Id="rId238" Type="http://schemas.openxmlformats.org/officeDocument/2006/relationships/slide" Target="slides/slide235.xml"/><Relationship Id="rId259" Type="http://schemas.openxmlformats.org/officeDocument/2006/relationships/notesMaster" Target="notesMasters/notesMaster1.xml"/><Relationship Id="rId23" Type="http://schemas.openxmlformats.org/officeDocument/2006/relationships/slide" Target="slides/slide20.xml"/><Relationship Id="rId119" Type="http://schemas.openxmlformats.org/officeDocument/2006/relationships/slide" Target="slides/slide116.xml"/><Relationship Id="rId44" Type="http://schemas.openxmlformats.org/officeDocument/2006/relationships/slide" Target="slides/slide41.xml"/><Relationship Id="rId65" Type="http://schemas.openxmlformats.org/officeDocument/2006/relationships/slide" Target="slides/slide62.xml"/><Relationship Id="rId86" Type="http://schemas.openxmlformats.org/officeDocument/2006/relationships/slide" Target="slides/slide83.xml"/><Relationship Id="rId130" Type="http://schemas.openxmlformats.org/officeDocument/2006/relationships/slide" Target="slides/slide127.xml"/><Relationship Id="rId151" Type="http://schemas.openxmlformats.org/officeDocument/2006/relationships/slide" Target="slides/slide148.xml"/><Relationship Id="rId172" Type="http://schemas.openxmlformats.org/officeDocument/2006/relationships/slide" Target="slides/slide169.xml"/><Relationship Id="rId193" Type="http://schemas.openxmlformats.org/officeDocument/2006/relationships/slide" Target="slides/slide190.xml"/><Relationship Id="rId207" Type="http://schemas.openxmlformats.org/officeDocument/2006/relationships/slide" Target="slides/slide204.xml"/><Relationship Id="rId228" Type="http://schemas.openxmlformats.org/officeDocument/2006/relationships/slide" Target="slides/slide225.xml"/><Relationship Id="rId249" Type="http://schemas.openxmlformats.org/officeDocument/2006/relationships/slide" Target="slides/slide246.xml"/><Relationship Id="rId13" Type="http://schemas.openxmlformats.org/officeDocument/2006/relationships/slide" Target="slides/slide10.xml"/><Relationship Id="rId109" Type="http://schemas.openxmlformats.org/officeDocument/2006/relationships/slide" Target="slides/slide106.xml"/><Relationship Id="rId260" Type="http://schemas.openxmlformats.org/officeDocument/2006/relationships/handoutMaster" Target="handoutMasters/handoutMaster1.xml"/><Relationship Id="rId34" Type="http://schemas.openxmlformats.org/officeDocument/2006/relationships/slide" Target="slides/slide31.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20" Type="http://schemas.openxmlformats.org/officeDocument/2006/relationships/slide" Target="slides/slide117.xml"/><Relationship Id="rId141" Type="http://schemas.openxmlformats.org/officeDocument/2006/relationships/slide" Target="slides/slide138.xml"/><Relationship Id="rId7" Type="http://schemas.openxmlformats.org/officeDocument/2006/relationships/slide" Target="slides/slide4.xml"/><Relationship Id="rId162" Type="http://schemas.openxmlformats.org/officeDocument/2006/relationships/slide" Target="slides/slide159.xml"/><Relationship Id="rId183" Type="http://schemas.openxmlformats.org/officeDocument/2006/relationships/slide" Target="slides/slide180.xml"/><Relationship Id="rId218" Type="http://schemas.openxmlformats.org/officeDocument/2006/relationships/slide" Target="slides/slide215.xml"/><Relationship Id="rId239" Type="http://schemas.openxmlformats.org/officeDocument/2006/relationships/slide" Target="slides/slide236.xml"/><Relationship Id="rId250" Type="http://schemas.openxmlformats.org/officeDocument/2006/relationships/slide" Target="slides/slide247.xml"/><Relationship Id="rId24" Type="http://schemas.openxmlformats.org/officeDocument/2006/relationships/slide" Target="slides/slide21.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slide" Target="slides/slide107.xml"/><Relationship Id="rId131" Type="http://schemas.openxmlformats.org/officeDocument/2006/relationships/slide" Target="slides/slide128.xml"/><Relationship Id="rId152" Type="http://schemas.openxmlformats.org/officeDocument/2006/relationships/slide" Target="slides/slide149.xml"/><Relationship Id="rId173" Type="http://schemas.openxmlformats.org/officeDocument/2006/relationships/slide" Target="slides/slide170.xml"/><Relationship Id="rId194" Type="http://schemas.openxmlformats.org/officeDocument/2006/relationships/slide" Target="slides/slide191.xml"/><Relationship Id="rId208" Type="http://schemas.openxmlformats.org/officeDocument/2006/relationships/slide" Target="slides/slide205.xml"/><Relationship Id="rId229" Type="http://schemas.openxmlformats.org/officeDocument/2006/relationships/slide" Target="slides/slide226.xml"/><Relationship Id="rId240" Type="http://schemas.openxmlformats.org/officeDocument/2006/relationships/slide" Target="slides/slide237.xml"/><Relationship Id="rId261" Type="http://schemas.openxmlformats.org/officeDocument/2006/relationships/presProps" Target="presProps.xml"/><Relationship Id="rId14" Type="http://schemas.openxmlformats.org/officeDocument/2006/relationships/slide" Target="slides/slide11.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8" Type="http://schemas.openxmlformats.org/officeDocument/2006/relationships/slide" Target="slides/slide5.xml"/><Relationship Id="rId98" Type="http://schemas.openxmlformats.org/officeDocument/2006/relationships/slide" Target="slides/slide95.xml"/><Relationship Id="rId121" Type="http://schemas.openxmlformats.org/officeDocument/2006/relationships/slide" Target="slides/slide118.xml"/><Relationship Id="rId142" Type="http://schemas.openxmlformats.org/officeDocument/2006/relationships/slide" Target="slides/slide139.xml"/><Relationship Id="rId163" Type="http://schemas.openxmlformats.org/officeDocument/2006/relationships/slide" Target="slides/slide160.xml"/><Relationship Id="rId184" Type="http://schemas.openxmlformats.org/officeDocument/2006/relationships/slide" Target="slides/slide181.xml"/><Relationship Id="rId219" Type="http://schemas.openxmlformats.org/officeDocument/2006/relationships/slide" Target="slides/slide216.xml"/><Relationship Id="rId230" Type="http://schemas.openxmlformats.org/officeDocument/2006/relationships/slide" Target="slides/slide227.xml"/><Relationship Id="rId251" Type="http://schemas.openxmlformats.org/officeDocument/2006/relationships/slide" Target="slides/slide248.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88" Type="http://schemas.openxmlformats.org/officeDocument/2006/relationships/slide" Target="slides/slide85.xml"/><Relationship Id="rId111" Type="http://schemas.openxmlformats.org/officeDocument/2006/relationships/slide" Target="slides/slide108.xml"/><Relationship Id="rId132" Type="http://schemas.openxmlformats.org/officeDocument/2006/relationships/slide" Target="slides/slide129.xml"/><Relationship Id="rId153" Type="http://schemas.openxmlformats.org/officeDocument/2006/relationships/slide" Target="slides/slide150.xml"/><Relationship Id="rId174" Type="http://schemas.openxmlformats.org/officeDocument/2006/relationships/slide" Target="slides/slide171.xml"/><Relationship Id="rId195" Type="http://schemas.openxmlformats.org/officeDocument/2006/relationships/slide" Target="slides/slide192.xml"/><Relationship Id="rId209" Type="http://schemas.openxmlformats.org/officeDocument/2006/relationships/slide" Target="slides/slide206.xml"/><Relationship Id="rId220" Type="http://schemas.openxmlformats.org/officeDocument/2006/relationships/slide" Target="slides/slide217.xml"/><Relationship Id="rId241" Type="http://schemas.openxmlformats.org/officeDocument/2006/relationships/slide" Target="slides/slide238.xml"/><Relationship Id="rId15" Type="http://schemas.openxmlformats.org/officeDocument/2006/relationships/slide" Target="slides/slide12.xml"/><Relationship Id="rId36" Type="http://schemas.openxmlformats.org/officeDocument/2006/relationships/slide" Target="slides/slide33.xml"/><Relationship Id="rId57" Type="http://schemas.openxmlformats.org/officeDocument/2006/relationships/slide" Target="slides/slide54.xml"/><Relationship Id="rId262" Type="http://schemas.openxmlformats.org/officeDocument/2006/relationships/viewProps" Target="viewProps.xml"/><Relationship Id="rId78" Type="http://schemas.openxmlformats.org/officeDocument/2006/relationships/slide" Target="slides/slide75.xml"/><Relationship Id="rId99" Type="http://schemas.openxmlformats.org/officeDocument/2006/relationships/slide" Target="slides/slide96.xml"/><Relationship Id="rId101" Type="http://schemas.openxmlformats.org/officeDocument/2006/relationships/slide" Target="slides/slide98.xml"/><Relationship Id="rId122" Type="http://schemas.openxmlformats.org/officeDocument/2006/relationships/slide" Target="slides/slide119.xml"/><Relationship Id="rId143" Type="http://schemas.openxmlformats.org/officeDocument/2006/relationships/slide" Target="slides/slide140.xml"/><Relationship Id="rId164" Type="http://schemas.openxmlformats.org/officeDocument/2006/relationships/slide" Target="slides/slide161.xml"/><Relationship Id="rId185" Type="http://schemas.openxmlformats.org/officeDocument/2006/relationships/slide" Target="slides/slide182.xml"/><Relationship Id="rId9" Type="http://schemas.openxmlformats.org/officeDocument/2006/relationships/slide" Target="slides/slide6.xml"/><Relationship Id="rId210" Type="http://schemas.openxmlformats.org/officeDocument/2006/relationships/slide" Target="slides/slide207.xml"/><Relationship Id="rId26" Type="http://schemas.openxmlformats.org/officeDocument/2006/relationships/slide" Target="slides/slide23.xml"/><Relationship Id="rId231" Type="http://schemas.openxmlformats.org/officeDocument/2006/relationships/slide" Target="slides/slide228.xml"/><Relationship Id="rId252" Type="http://schemas.openxmlformats.org/officeDocument/2006/relationships/slide" Target="slides/slide249.xml"/><Relationship Id="rId47" Type="http://schemas.openxmlformats.org/officeDocument/2006/relationships/slide" Target="slides/slide44.xml"/><Relationship Id="rId68" Type="http://schemas.openxmlformats.org/officeDocument/2006/relationships/slide" Target="slides/slide65.xml"/><Relationship Id="rId89" Type="http://schemas.openxmlformats.org/officeDocument/2006/relationships/slide" Target="slides/slide86.xml"/><Relationship Id="rId112" Type="http://schemas.openxmlformats.org/officeDocument/2006/relationships/slide" Target="slides/slide109.xml"/><Relationship Id="rId133" Type="http://schemas.openxmlformats.org/officeDocument/2006/relationships/slide" Target="slides/slide130.xml"/><Relationship Id="rId154" Type="http://schemas.openxmlformats.org/officeDocument/2006/relationships/slide" Target="slides/slide151.xml"/><Relationship Id="rId175" Type="http://schemas.openxmlformats.org/officeDocument/2006/relationships/slide" Target="slides/slide172.xml"/><Relationship Id="rId196" Type="http://schemas.openxmlformats.org/officeDocument/2006/relationships/slide" Target="slides/slide193.xml"/><Relationship Id="rId200" Type="http://schemas.openxmlformats.org/officeDocument/2006/relationships/slide" Target="slides/slide197.xml"/><Relationship Id="rId16" Type="http://schemas.openxmlformats.org/officeDocument/2006/relationships/slide" Target="slides/slide13.xml"/><Relationship Id="rId221" Type="http://schemas.openxmlformats.org/officeDocument/2006/relationships/slide" Target="slides/slide218.xml"/><Relationship Id="rId242" Type="http://schemas.openxmlformats.org/officeDocument/2006/relationships/slide" Target="slides/slide239.xml"/><Relationship Id="rId263" Type="http://schemas.openxmlformats.org/officeDocument/2006/relationships/theme" Target="theme/theme1.xml"/><Relationship Id="rId37" Type="http://schemas.openxmlformats.org/officeDocument/2006/relationships/slide" Target="slides/slide34.xml"/><Relationship Id="rId58" Type="http://schemas.openxmlformats.org/officeDocument/2006/relationships/slide" Target="slides/slide55.xml"/><Relationship Id="rId79" Type="http://schemas.openxmlformats.org/officeDocument/2006/relationships/slide" Target="slides/slide76.xml"/><Relationship Id="rId102" Type="http://schemas.openxmlformats.org/officeDocument/2006/relationships/slide" Target="slides/slide99.xml"/><Relationship Id="rId123" Type="http://schemas.openxmlformats.org/officeDocument/2006/relationships/slide" Target="slides/slide120.xml"/><Relationship Id="rId144" Type="http://schemas.openxmlformats.org/officeDocument/2006/relationships/slide" Target="slides/slide141.xml"/><Relationship Id="rId90" Type="http://schemas.openxmlformats.org/officeDocument/2006/relationships/slide" Target="slides/slide87.xml"/><Relationship Id="rId165" Type="http://schemas.openxmlformats.org/officeDocument/2006/relationships/slide" Target="slides/slide162.xml"/><Relationship Id="rId186" Type="http://schemas.openxmlformats.org/officeDocument/2006/relationships/slide" Target="slides/slide183.xml"/><Relationship Id="rId211" Type="http://schemas.openxmlformats.org/officeDocument/2006/relationships/slide" Target="slides/slide208.xml"/><Relationship Id="rId232" Type="http://schemas.openxmlformats.org/officeDocument/2006/relationships/slide" Target="slides/slide229.xml"/><Relationship Id="rId253" Type="http://schemas.openxmlformats.org/officeDocument/2006/relationships/slide" Target="slides/slide250.xml"/><Relationship Id="rId27" Type="http://schemas.openxmlformats.org/officeDocument/2006/relationships/slide" Target="slides/slide24.xml"/><Relationship Id="rId48" Type="http://schemas.openxmlformats.org/officeDocument/2006/relationships/slide" Target="slides/slide45.xml"/><Relationship Id="rId69" Type="http://schemas.openxmlformats.org/officeDocument/2006/relationships/slide" Target="slides/slide66.xml"/><Relationship Id="rId113" Type="http://schemas.openxmlformats.org/officeDocument/2006/relationships/slide" Target="slides/slide110.xml"/><Relationship Id="rId134" Type="http://schemas.openxmlformats.org/officeDocument/2006/relationships/slide" Target="slides/slide131.xml"/><Relationship Id="rId80" Type="http://schemas.openxmlformats.org/officeDocument/2006/relationships/slide" Target="slides/slide77.xml"/><Relationship Id="rId155" Type="http://schemas.openxmlformats.org/officeDocument/2006/relationships/slide" Target="slides/slide152.xml"/><Relationship Id="rId176" Type="http://schemas.openxmlformats.org/officeDocument/2006/relationships/slide" Target="slides/slide173.xml"/><Relationship Id="rId197" Type="http://schemas.openxmlformats.org/officeDocument/2006/relationships/slide" Target="slides/slide194.xml"/><Relationship Id="rId201" Type="http://schemas.openxmlformats.org/officeDocument/2006/relationships/slide" Target="slides/slide198.xml"/><Relationship Id="rId222" Type="http://schemas.openxmlformats.org/officeDocument/2006/relationships/slide" Target="slides/slide219.xml"/><Relationship Id="rId243" Type="http://schemas.openxmlformats.org/officeDocument/2006/relationships/slide" Target="slides/slide240.xml"/><Relationship Id="rId264" Type="http://schemas.openxmlformats.org/officeDocument/2006/relationships/tableStyles" Target="tableStyles.xml"/><Relationship Id="rId17" Type="http://schemas.openxmlformats.org/officeDocument/2006/relationships/slide" Target="slides/slide14.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slide" Target="slides/slide100.xml"/><Relationship Id="rId124" Type="http://schemas.openxmlformats.org/officeDocument/2006/relationships/slide" Target="slides/slide121.xml"/><Relationship Id="rId70" Type="http://schemas.openxmlformats.org/officeDocument/2006/relationships/slide" Target="slides/slide67.xml"/><Relationship Id="rId91" Type="http://schemas.openxmlformats.org/officeDocument/2006/relationships/slide" Target="slides/slide88.xml"/><Relationship Id="rId145" Type="http://schemas.openxmlformats.org/officeDocument/2006/relationships/slide" Target="slides/slide142.xml"/><Relationship Id="rId166" Type="http://schemas.openxmlformats.org/officeDocument/2006/relationships/slide" Target="slides/slide163.xml"/><Relationship Id="rId187" Type="http://schemas.openxmlformats.org/officeDocument/2006/relationships/slide" Target="slides/slide184.xml"/><Relationship Id="rId1" Type="http://schemas.openxmlformats.org/officeDocument/2006/relationships/slideMaster" Target="slideMasters/slideMaster1.xml"/><Relationship Id="rId212" Type="http://schemas.openxmlformats.org/officeDocument/2006/relationships/slide" Target="slides/slide209.xml"/><Relationship Id="rId233" Type="http://schemas.openxmlformats.org/officeDocument/2006/relationships/slide" Target="slides/slide230.xml"/><Relationship Id="rId254" Type="http://schemas.openxmlformats.org/officeDocument/2006/relationships/slide" Target="slides/slide251.xml"/><Relationship Id="rId28" Type="http://schemas.openxmlformats.org/officeDocument/2006/relationships/slide" Target="slides/slide25.xml"/><Relationship Id="rId49" Type="http://schemas.openxmlformats.org/officeDocument/2006/relationships/slide" Target="slides/slide46.xml"/><Relationship Id="rId114" Type="http://schemas.openxmlformats.org/officeDocument/2006/relationships/slide" Target="slides/slide111.xml"/><Relationship Id="rId60" Type="http://schemas.openxmlformats.org/officeDocument/2006/relationships/slide" Target="slides/slide57.xml"/><Relationship Id="rId81" Type="http://schemas.openxmlformats.org/officeDocument/2006/relationships/slide" Target="slides/slide78.xml"/><Relationship Id="rId135" Type="http://schemas.openxmlformats.org/officeDocument/2006/relationships/slide" Target="slides/slide132.xml"/><Relationship Id="rId156" Type="http://schemas.openxmlformats.org/officeDocument/2006/relationships/slide" Target="slides/slide153.xml"/><Relationship Id="rId177" Type="http://schemas.openxmlformats.org/officeDocument/2006/relationships/slide" Target="slides/slide174.xml"/><Relationship Id="rId198" Type="http://schemas.openxmlformats.org/officeDocument/2006/relationships/slide" Target="slides/slide195.xml"/><Relationship Id="rId202" Type="http://schemas.openxmlformats.org/officeDocument/2006/relationships/slide" Target="slides/slide199.xml"/><Relationship Id="rId223" Type="http://schemas.openxmlformats.org/officeDocument/2006/relationships/slide" Target="slides/slide220.xml"/><Relationship Id="rId244" Type="http://schemas.openxmlformats.org/officeDocument/2006/relationships/slide" Target="slides/slide241.xml"/><Relationship Id="rId18" Type="http://schemas.openxmlformats.org/officeDocument/2006/relationships/slide" Target="slides/slide15.xml"/><Relationship Id="rId39" Type="http://schemas.openxmlformats.org/officeDocument/2006/relationships/slide" Target="slides/slide36.xml"/><Relationship Id="rId50" Type="http://schemas.openxmlformats.org/officeDocument/2006/relationships/slide" Target="slides/slide47.xml"/><Relationship Id="rId104" Type="http://schemas.openxmlformats.org/officeDocument/2006/relationships/slide" Target="slides/slide101.xml"/><Relationship Id="rId125" Type="http://schemas.openxmlformats.org/officeDocument/2006/relationships/slide" Target="slides/slide122.xml"/><Relationship Id="rId146" Type="http://schemas.openxmlformats.org/officeDocument/2006/relationships/slide" Target="slides/slide143.xml"/><Relationship Id="rId167" Type="http://schemas.openxmlformats.org/officeDocument/2006/relationships/slide" Target="slides/slide164.xml"/><Relationship Id="rId188" Type="http://schemas.openxmlformats.org/officeDocument/2006/relationships/slide" Target="slides/slide185.xml"/><Relationship Id="rId71" Type="http://schemas.openxmlformats.org/officeDocument/2006/relationships/slide" Target="slides/slide68.xml"/><Relationship Id="rId92" Type="http://schemas.openxmlformats.org/officeDocument/2006/relationships/slide" Target="slides/slide89.xml"/><Relationship Id="rId213" Type="http://schemas.openxmlformats.org/officeDocument/2006/relationships/slide" Target="slides/slide210.xml"/><Relationship Id="rId234" Type="http://schemas.openxmlformats.org/officeDocument/2006/relationships/slide" Target="slides/slide231.xml"/><Relationship Id="rId2" Type="http://schemas.openxmlformats.org/officeDocument/2006/relationships/slideMaster" Target="slideMasters/slideMaster2.xml"/><Relationship Id="rId29" Type="http://schemas.openxmlformats.org/officeDocument/2006/relationships/slide" Target="slides/slide26.xml"/><Relationship Id="rId255" Type="http://schemas.openxmlformats.org/officeDocument/2006/relationships/slide" Target="slides/slide252.xml"/><Relationship Id="rId40" Type="http://schemas.openxmlformats.org/officeDocument/2006/relationships/slide" Target="slides/slide37.xml"/><Relationship Id="rId115" Type="http://schemas.openxmlformats.org/officeDocument/2006/relationships/slide" Target="slides/slide112.xml"/><Relationship Id="rId136" Type="http://schemas.openxmlformats.org/officeDocument/2006/relationships/slide" Target="slides/slide133.xml"/><Relationship Id="rId157" Type="http://schemas.openxmlformats.org/officeDocument/2006/relationships/slide" Target="slides/slide154.xml"/><Relationship Id="rId178" Type="http://schemas.openxmlformats.org/officeDocument/2006/relationships/slide" Target="slides/slide175.xml"/><Relationship Id="rId61" Type="http://schemas.openxmlformats.org/officeDocument/2006/relationships/slide" Target="slides/slide58.xml"/><Relationship Id="rId82" Type="http://schemas.openxmlformats.org/officeDocument/2006/relationships/slide" Target="slides/slide79.xml"/><Relationship Id="rId199" Type="http://schemas.openxmlformats.org/officeDocument/2006/relationships/slide" Target="slides/slide196.xml"/><Relationship Id="rId203" Type="http://schemas.openxmlformats.org/officeDocument/2006/relationships/slide" Target="slides/slide200.xml"/><Relationship Id="rId19" Type="http://schemas.openxmlformats.org/officeDocument/2006/relationships/slide" Target="slides/slide16.xml"/><Relationship Id="rId224" Type="http://schemas.openxmlformats.org/officeDocument/2006/relationships/slide" Target="slides/slide221.xml"/><Relationship Id="rId245" Type="http://schemas.openxmlformats.org/officeDocument/2006/relationships/slide" Target="slides/slide242.xml"/><Relationship Id="rId30" Type="http://schemas.openxmlformats.org/officeDocument/2006/relationships/slide" Target="slides/slide27.xml"/><Relationship Id="rId105" Type="http://schemas.openxmlformats.org/officeDocument/2006/relationships/slide" Target="slides/slide102.xml"/><Relationship Id="rId126" Type="http://schemas.openxmlformats.org/officeDocument/2006/relationships/slide" Target="slides/slide123.xml"/><Relationship Id="rId147" Type="http://schemas.openxmlformats.org/officeDocument/2006/relationships/slide" Target="slides/slide144.xml"/><Relationship Id="rId168" Type="http://schemas.openxmlformats.org/officeDocument/2006/relationships/slide" Target="slides/slide16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189" Type="http://schemas.openxmlformats.org/officeDocument/2006/relationships/slide" Target="slides/slide186.xml"/><Relationship Id="rId3" Type="http://schemas.openxmlformats.org/officeDocument/2006/relationships/slideMaster" Target="slideMasters/slideMaster3.xml"/><Relationship Id="rId214" Type="http://schemas.openxmlformats.org/officeDocument/2006/relationships/slide" Target="slides/slide211.xml"/><Relationship Id="rId235" Type="http://schemas.openxmlformats.org/officeDocument/2006/relationships/slide" Target="slides/slide232.xml"/><Relationship Id="rId256" Type="http://schemas.openxmlformats.org/officeDocument/2006/relationships/slide" Target="slides/slide253.xml"/><Relationship Id="rId116" Type="http://schemas.openxmlformats.org/officeDocument/2006/relationships/slide" Target="slides/slide113.xml"/><Relationship Id="rId137" Type="http://schemas.openxmlformats.org/officeDocument/2006/relationships/slide" Target="slides/slide134.xml"/><Relationship Id="rId158" Type="http://schemas.openxmlformats.org/officeDocument/2006/relationships/slide" Target="slides/slide155.xml"/><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179" Type="http://schemas.openxmlformats.org/officeDocument/2006/relationships/slide" Target="slides/slide176.xml"/><Relationship Id="rId190" Type="http://schemas.openxmlformats.org/officeDocument/2006/relationships/slide" Target="slides/slide187.xml"/><Relationship Id="rId204" Type="http://schemas.openxmlformats.org/officeDocument/2006/relationships/slide" Target="slides/slide201.xml"/><Relationship Id="rId225" Type="http://schemas.openxmlformats.org/officeDocument/2006/relationships/slide" Target="slides/slide222.xml"/><Relationship Id="rId246" Type="http://schemas.openxmlformats.org/officeDocument/2006/relationships/slide" Target="slides/slide243.xml"/><Relationship Id="rId106" Type="http://schemas.openxmlformats.org/officeDocument/2006/relationships/slide" Target="slides/slide103.xml"/><Relationship Id="rId127" Type="http://schemas.openxmlformats.org/officeDocument/2006/relationships/slide" Target="slides/slide124.xml"/><Relationship Id="rId10" Type="http://schemas.openxmlformats.org/officeDocument/2006/relationships/slide" Target="slides/slide7.xml"/><Relationship Id="rId31" Type="http://schemas.openxmlformats.org/officeDocument/2006/relationships/slide" Target="slides/slide28.xml"/><Relationship Id="rId52" Type="http://schemas.openxmlformats.org/officeDocument/2006/relationships/slide" Target="slides/slide49.xml"/><Relationship Id="rId73" Type="http://schemas.openxmlformats.org/officeDocument/2006/relationships/slide" Target="slides/slide70.xml"/><Relationship Id="rId94" Type="http://schemas.openxmlformats.org/officeDocument/2006/relationships/slide" Target="slides/slide91.xml"/><Relationship Id="rId148" Type="http://schemas.openxmlformats.org/officeDocument/2006/relationships/slide" Target="slides/slide145.xml"/><Relationship Id="rId169" Type="http://schemas.openxmlformats.org/officeDocument/2006/relationships/slide" Target="slides/slide166.xml"/><Relationship Id="rId4" Type="http://schemas.openxmlformats.org/officeDocument/2006/relationships/slide" Target="slides/slide1.xml"/><Relationship Id="rId180" Type="http://schemas.openxmlformats.org/officeDocument/2006/relationships/slide" Target="slides/slide177.xml"/><Relationship Id="rId215" Type="http://schemas.openxmlformats.org/officeDocument/2006/relationships/slide" Target="slides/slide212.xml"/><Relationship Id="rId236" Type="http://schemas.openxmlformats.org/officeDocument/2006/relationships/slide" Target="slides/slide233.xml"/><Relationship Id="rId257" Type="http://schemas.openxmlformats.org/officeDocument/2006/relationships/slide" Target="slides/slide254.xml"/><Relationship Id="rId42" Type="http://schemas.openxmlformats.org/officeDocument/2006/relationships/slide" Target="slides/slide39.xml"/><Relationship Id="rId84" Type="http://schemas.openxmlformats.org/officeDocument/2006/relationships/slide" Target="slides/slide81.xml"/><Relationship Id="rId138" Type="http://schemas.openxmlformats.org/officeDocument/2006/relationships/slide" Target="slides/slide13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6C06649-AB9A-4ACF-A36A-E6A5D433BE93}" type="datetimeFigureOut">
              <a:rPr lang="zh-CN" altLang="en-US" smtClean="0"/>
              <a:t>2021/8/31</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D9DC03E-C8F7-4F86-BEA8-AD93645EC842}"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1-01-20T23:02:53"/>
    </inkml:context>
    <inkml:brush xml:id="br0">
      <inkml:brushProperty name="width" value="0.05292" units="cm"/>
      <inkml:brushProperty name="height" value="0.05292" units="cm"/>
      <inkml:brushProperty name="color" value="#FF0000"/>
    </inkml:brush>
  </inkml:definitions>
  <inkml:trace contextRef="#ctx0" brushRef="#br0">1367 911,'2'0</inkml:trace>
</inkml:ink>
</file>

<file path=ppt/ink/ink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1-01-20T23:02:53"/>
    </inkml:context>
    <inkml:brush xml:id="br0">
      <inkml:brushProperty name="width" value="0.05292" units="cm"/>
      <inkml:brushProperty name="height" value="0.05292" units="cm"/>
      <inkml:brushProperty name="color" value="#FF0000"/>
    </inkml:brush>
  </inkml:definitions>
  <inkml:trace contextRef="#ctx0" brushRef="#br0">1032 821,'2'0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36E9837-31FA-40A1-B824-1CE98A568D01}" type="datetimeFigureOut">
              <a:rPr lang="zh-CN" altLang="en-US" smtClean="0"/>
              <a:t>2021/8/31</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9741D90-AE9F-4E8B-9ED4-4A5CB699E549}"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9741D90-AE9F-4E8B-9ED4-4A5CB699E549}" type="slidenum">
              <a:rPr lang="zh-CN" altLang="en-US" smtClean="0"/>
              <a:t>5</a:t>
            </a:fld>
            <a:endParaRPr lang="zh-CN" altLang="en-US"/>
          </a:p>
        </p:txBody>
      </p:sp>
    </p:spTree>
    <p:extLst>
      <p:ext uri="{BB962C8B-B14F-4D97-AF65-F5344CB8AC3E}">
        <p14:creationId xmlns:p14="http://schemas.microsoft.com/office/powerpoint/2010/main" val="16764247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幻灯片图像占位符 148481"/>
          <p:cNvSpPr>
            <a:spLocks noGrp="1" noRot="1" noChangeAspect="1" noTextEdit="1"/>
          </p:cNvSpPr>
          <p:nvPr>
            <p:ph type="sldImg"/>
          </p:nvPr>
        </p:nvSpPr>
        <p:spPr>
          <a:ln>
            <a:solidFill>
              <a:srgbClr val="000000"/>
            </a:solidFill>
            <a:miter/>
          </a:ln>
        </p:spPr>
      </p:sp>
      <p:sp>
        <p:nvSpPr>
          <p:cNvPr id="148483" name="文本占位符 148482"/>
          <p:cNvSpPr>
            <a:spLocks noGrp="1"/>
          </p:cNvSpPr>
          <p:nvPr>
            <p:ph type="body" idx="1"/>
          </p:nvPr>
        </p:nvSpPr>
        <p:spPr>
          <a:noFill/>
          <a:ln>
            <a:noFill/>
          </a:ln>
        </p:spPr>
        <p:txBody>
          <a:bodyPr/>
          <a:lstStyle/>
          <a:p>
            <a:pPr lvl="0"/>
            <a:endParaRPr lang="zh-CN" alt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p:cNvSpPr>
            <a:spLocks noGrp="1" noRot="1" noChangeAspect="1" noTextEdit="1"/>
          </p:cNvSpPr>
          <p:nvPr>
            <p:ph type="sldImg"/>
          </p:nvPr>
        </p:nvSpPr>
        <p:spPr>
          <a:ln>
            <a:solidFill>
              <a:srgbClr val="000000">
                <a:alpha val="100000"/>
              </a:srgbClr>
            </a:solidFill>
            <a:miter lim="800000"/>
          </a:ln>
        </p:spPr>
      </p:sp>
      <p:sp>
        <p:nvSpPr>
          <p:cNvPr id="108547" name="Rectangle 3"/>
          <p:cNvSpPr>
            <a:spLocks noGrp="1"/>
          </p:cNvSpPr>
          <p:nvPr>
            <p:ph type="body" idx="1"/>
          </p:nvPr>
        </p:nvSpPr>
        <p:spPr>
          <a:noFill/>
          <a:ln>
            <a:noFill/>
          </a:ln>
        </p:spPr>
        <p:txBody>
          <a:bodyPr wrap="square" lIns="91440" tIns="45720" rIns="91440" bIns="45720" anchor="t"/>
          <a:lstStyle/>
          <a:p>
            <a:pPr lvl="0" eaLnBrk="1" hangingPunct="1"/>
            <a:endParaRPr lang="zh-CN" altLang="en-US" dirty="0">
              <a:ea typeface="宋体" panose="02010600030101010101" pitchFamily="2" charset="-122"/>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幻灯片图像占位符 149505"/>
          <p:cNvSpPr>
            <a:spLocks noGrp="1" noRot="1" noChangeAspect="1" noTextEdit="1"/>
          </p:cNvSpPr>
          <p:nvPr>
            <p:ph type="sldImg"/>
          </p:nvPr>
        </p:nvSpPr>
        <p:spPr>
          <a:ln>
            <a:solidFill>
              <a:srgbClr val="000000"/>
            </a:solidFill>
            <a:miter/>
          </a:ln>
        </p:spPr>
      </p:sp>
      <p:sp>
        <p:nvSpPr>
          <p:cNvPr id="149507" name="文本占位符 149506"/>
          <p:cNvSpPr>
            <a:spLocks noGrp="1"/>
          </p:cNvSpPr>
          <p:nvPr>
            <p:ph type="body" idx="1"/>
          </p:nvPr>
        </p:nvSpPr>
        <p:spPr>
          <a:noFill/>
          <a:ln>
            <a:noFill/>
          </a:ln>
        </p:spPr>
        <p:txBody>
          <a:bodyPr/>
          <a:lstStyle/>
          <a:p>
            <a:pPr marL="457200" lvl="1" indent="0" algn="l">
              <a:lnSpc>
                <a:spcPct val="90000"/>
              </a:lnSpc>
              <a:spcBef>
                <a:spcPts val="500"/>
              </a:spcBef>
              <a:buClrTx/>
              <a:buSzTx/>
              <a:buFont typeface="Arial" panose="020B0604020202020204" pitchFamily="34" charset="0"/>
              <a:buNone/>
            </a:pPr>
            <a:endParaRPr lang="zh-CN" altLang="en-US" sz="1200" dirty="0">
              <a:latin typeface="微软雅黑" panose="020B0503020204020204" pitchFamily="34" charset="-122"/>
              <a:ea typeface="微软雅黑" panose="020B0503020204020204" pitchFamily="34" charset="-122"/>
              <a:cs typeface="微软雅黑" panose="020B0503020204020204" pitchFamily="34" charset="-122"/>
            </a:endParaRPr>
          </a:p>
          <a:p>
            <a:pPr lvl="0"/>
            <a:endParaRPr lang="zh-CN" alt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幻灯片图像占位符 150529"/>
          <p:cNvSpPr>
            <a:spLocks noGrp="1" noRot="1" noChangeAspect="1" noTextEdit="1"/>
          </p:cNvSpPr>
          <p:nvPr>
            <p:ph type="sldImg"/>
          </p:nvPr>
        </p:nvSpPr>
        <p:spPr>
          <a:ln>
            <a:solidFill>
              <a:srgbClr val="000000"/>
            </a:solidFill>
            <a:miter/>
          </a:ln>
        </p:spPr>
      </p:sp>
      <p:sp>
        <p:nvSpPr>
          <p:cNvPr id="150531" name="文本占位符 150530"/>
          <p:cNvSpPr>
            <a:spLocks noGrp="1"/>
          </p:cNvSpPr>
          <p:nvPr>
            <p:ph type="body" idx="1"/>
          </p:nvPr>
        </p:nvSpPr>
        <p:spPr>
          <a:noFill/>
          <a:ln>
            <a:noFill/>
          </a:ln>
        </p:spPr>
        <p:txBody>
          <a:bodyPr/>
          <a:lstStyle/>
          <a:p>
            <a:pPr lvl="0"/>
            <a:endParaRPr lang="zh-CN" alt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9741D90-AE9F-4E8B-9ED4-4A5CB699E549}" type="slidenum">
              <a:rPr lang="zh-CN" altLang="en-US" smtClean="0"/>
              <a:t>25</a:t>
            </a:fld>
            <a:endParaRPr lang="zh-CN" altLang="en-US"/>
          </a:p>
        </p:txBody>
      </p:sp>
    </p:spTree>
    <p:extLst>
      <p:ext uri="{BB962C8B-B14F-4D97-AF65-F5344CB8AC3E}">
        <p14:creationId xmlns:p14="http://schemas.microsoft.com/office/powerpoint/2010/main" val="1092554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9741D90-AE9F-4E8B-9ED4-4A5CB699E549}" type="slidenum">
              <a:rPr lang="zh-CN" altLang="en-US" smtClean="0"/>
              <a:t>27</a:t>
            </a:fld>
            <a:endParaRPr lang="zh-CN" altLang="en-US"/>
          </a:p>
        </p:txBody>
      </p:sp>
    </p:spTree>
    <p:extLst>
      <p:ext uri="{BB962C8B-B14F-4D97-AF65-F5344CB8AC3E}">
        <p14:creationId xmlns:p14="http://schemas.microsoft.com/office/powerpoint/2010/main" val="14248037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幻灯片图像占位符 154625"/>
          <p:cNvSpPr>
            <a:spLocks noGrp="1" noRot="1" noChangeAspect="1" noTextEdit="1"/>
          </p:cNvSpPr>
          <p:nvPr>
            <p:ph type="sldImg"/>
          </p:nvPr>
        </p:nvSpPr>
        <p:spPr>
          <a:ln>
            <a:solidFill>
              <a:srgbClr val="000000"/>
            </a:solidFill>
            <a:miter/>
          </a:ln>
        </p:spPr>
      </p:sp>
      <p:sp>
        <p:nvSpPr>
          <p:cNvPr id="154627" name="文本占位符 154626"/>
          <p:cNvSpPr>
            <a:spLocks noGrp="1"/>
          </p:cNvSpPr>
          <p:nvPr>
            <p:ph type="body" idx="1"/>
          </p:nvPr>
        </p:nvSpPr>
        <p:spPr>
          <a:noFill/>
          <a:ln>
            <a:noFill/>
          </a:ln>
        </p:spPr>
        <p:txBody>
          <a:bodyPr/>
          <a:lstStyle/>
          <a:p>
            <a:pPr lvl="0"/>
            <a:endParaRPr lang="zh-CN" alt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幻灯片图像占位符 156673"/>
          <p:cNvSpPr>
            <a:spLocks noGrp="1" noRot="1" noChangeAspect="1" noTextEdit="1"/>
          </p:cNvSpPr>
          <p:nvPr>
            <p:ph type="sldImg"/>
          </p:nvPr>
        </p:nvSpPr>
        <p:spPr>
          <a:ln>
            <a:solidFill>
              <a:srgbClr val="000000"/>
            </a:solidFill>
            <a:miter/>
          </a:ln>
        </p:spPr>
      </p:sp>
      <p:sp>
        <p:nvSpPr>
          <p:cNvPr id="156675" name="文本占位符 156674"/>
          <p:cNvSpPr>
            <a:spLocks noGrp="1"/>
          </p:cNvSpPr>
          <p:nvPr>
            <p:ph type="body" idx="1"/>
          </p:nvPr>
        </p:nvSpPr>
        <p:spPr>
          <a:noFill/>
          <a:ln>
            <a:noFill/>
          </a:ln>
        </p:spPr>
        <p:txBody>
          <a:bodyPr/>
          <a:lstStyle/>
          <a:p>
            <a:pPr lvl="0"/>
            <a:endParaRPr lang="zh-CN" alt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幻灯片图像占位符 157697"/>
          <p:cNvSpPr>
            <a:spLocks noGrp="1" noRot="1" noChangeAspect="1" noTextEdit="1"/>
          </p:cNvSpPr>
          <p:nvPr>
            <p:ph type="sldImg"/>
          </p:nvPr>
        </p:nvSpPr>
        <p:spPr>
          <a:ln>
            <a:solidFill>
              <a:srgbClr val="000000"/>
            </a:solidFill>
            <a:miter/>
          </a:ln>
        </p:spPr>
      </p:sp>
      <p:sp>
        <p:nvSpPr>
          <p:cNvPr id="157699" name="文本占位符 157698"/>
          <p:cNvSpPr>
            <a:spLocks noGrp="1"/>
          </p:cNvSpPr>
          <p:nvPr>
            <p:ph type="body" idx="1"/>
          </p:nvPr>
        </p:nvSpPr>
        <p:spPr>
          <a:noFill/>
          <a:ln>
            <a:noFill/>
          </a:ln>
        </p:spPr>
        <p:txBody>
          <a:bodyPr/>
          <a:lstStyle/>
          <a:p>
            <a:pPr lvl="0"/>
            <a:endParaRPr lang="zh-CN" alt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幻灯片图像占位符 158721"/>
          <p:cNvSpPr>
            <a:spLocks noGrp="1" noRot="1" noChangeAspect="1" noTextEdit="1"/>
          </p:cNvSpPr>
          <p:nvPr>
            <p:ph type="sldImg"/>
          </p:nvPr>
        </p:nvSpPr>
        <p:spPr>
          <a:ln>
            <a:solidFill>
              <a:srgbClr val="000000"/>
            </a:solidFill>
            <a:miter/>
          </a:ln>
        </p:spPr>
      </p:sp>
      <p:sp>
        <p:nvSpPr>
          <p:cNvPr id="158723" name="文本占位符 158722"/>
          <p:cNvSpPr>
            <a:spLocks noGrp="1"/>
          </p:cNvSpPr>
          <p:nvPr>
            <p:ph type="body" idx="1"/>
          </p:nvPr>
        </p:nvSpPr>
        <p:spPr>
          <a:noFill/>
          <a:ln>
            <a:noFill/>
          </a:ln>
        </p:spPr>
        <p:txBody>
          <a:bodyPr/>
          <a:lstStyle/>
          <a:p>
            <a:pPr lvl="0"/>
            <a:endParaRPr lang="zh-CN" alt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59741D90-AE9F-4E8B-9ED4-4A5CB699E549}" type="slidenum">
              <a:rPr lang="zh-CN" altLang="en-US" smtClean="0"/>
              <a:t>6</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幻灯片图像占位符 160769"/>
          <p:cNvSpPr>
            <a:spLocks noGrp="1" noRot="1" noChangeAspect="1" noTextEdit="1"/>
          </p:cNvSpPr>
          <p:nvPr>
            <p:ph type="sldImg"/>
          </p:nvPr>
        </p:nvSpPr>
        <p:spPr>
          <a:ln>
            <a:solidFill>
              <a:srgbClr val="000000"/>
            </a:solidFill>
            <a:miter/>
          </a:ln>
        </p:spPr>
      </p:sp>
      <p:sp>
        <p:nvSpPr>
          <p:cNvPr id="160771" name="文本占位符 160770"/>
          <p:cNvSpPr>
            <a:spLocks noGrp="1"/>
          </p:cNvSpPr>
          <p:nvPr>
            <p:ph type="body" idx="1"/>
          </p:nvPr>
        </p:nvSpPr>
        <p:spPr>
          <a:noFill/>
          <a:ln>
            <a:noFill/>
          </a:ln>
        </p:spPr>
        <p:txBody>
          <a:bodyPr/>
          <a:lstStyle/>
          <a:p>
            <a:pPr lvl="0"/>
            <a:endParaRPr lang="zh-CN" alt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幻灯片图像占位符 161793"/>
          <p:cNvSpPr>
            <a:spLocks noGrp="1" noRot="1" noChangeAspect="1" noTextEdit="1"/>
          </p:cNvSpPr>
          <p:nvPr>
            <p:ph type="sldImg"/>
          </p:nvPr>
        </p:nvSpPr>
        <p:spPr>
          <a:ln>
            <a:solidFill>
              <a:srgbClr val="000000"/>
            </a:solidFill>
            <a:miter/>
          </a:ln>
        </p:spPr>
      </p:sp>
      <p:sp>
        <p:nvSpPr>
          <p:cNvPr id="161795" name="文本占位符 161794"/>
          <p:cNvSpPr>
            <a:spLocks noGrp="1"/>
          </p:cNvSpPr>
          <p:nvPr>
            <p:ph type="body" idx="1"/>
          </p:nvPr>
        </p:nvSpPr>
        <p:spPr>
          <a:noFill/>
          <a:ln>
            <a:noFill/>
          </a:ln>
        </p:spPr>
        <p:txBody>
          <a:bodyPr/>
          <a:lstStyle/>
          <a:p>
            <a:pPr lvl="0"/>
            <a:endParaRPr lang="zh-CN" altLang="en-US"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幻灯片图像占位符 162817"/>
          <p:cNvSpPr>
            <a:spLocks noGrp="1" noRot="1" noChangeAspect="1" noTextEdit="1"/>
          </p:cNvSpPr>
          <p:nvPr>
            <p:ph type="sldImg"/>
          </p:nvPr>
        </p:nvSpPr>
        <p:spPr>
          <a:ln>
            <a:solidFill>
              <a:srgbClr val="000000"/>
            </a:solidFill>
            <a:miter/>
          </a:ln>
        </p:spPr>
      </p:sp>
      <p:sp>
        <p:nvSpPr>
          <p:cNvPr id="162819" name="文本占位符 162818"/>
          <p:cNvSpPr>
            <a:spLocks noGrp="1"/>
          </p:cNvSpPr>
          <p:nvPr>
            <p:ph type="body" idx="1"/>
          </p:nvPr>
        </p:nvSpPr>
        <p:spPr>
          <a:noFill/>
          <a:ln>
            <a:noFill/>
          </a:ln>
        </p:spPr>
        <p:txBody>
          <a:bodyPr/>
          <a:lstStyle/>
          <a:p>
            <a:pPr lvl="0"/>
            <a:endParaRPr lang="zh-CN" altLang="en-US"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幻灯片图像占位符 163841"/>
          <p:cNvSpPr>
            <a:spLocks noGrp="1" noRot="1" noChangeAspect="1" noTextEdit="1"/>
          </p:cNvSpPr>
          <p:nvPr>
            <p:ph type="sldImg"/>
          </p:nvPr>
        </p:nvSpPr>
        <p:spPr>
          <a:ln>
            <a:solidFill>
              <a:srgbClr val="000000"/>
            </a:solidFill>
            <a:miter/>
          </a:ln>
        </p:spPr>
      </p:sp>
      <p:sp>
        <p:nvSpPr>
          <p:cNvPr id="163843" name="文本占位符 163842"/>
          <p:cNvSpPr>
            <a:spLocks noGrp="1"/>
          </p:cNvSpPr>
          <p:nvPr>
            <p:ph type="body" idx="1"/>
          </p:nvPr>
        </p:nvSpPr>
        <p:spPr>
          <a:noFill/>
          <a:ln>
            <a:noFill/>
          </a:ln>
        </p:spPr>
        <p:txBody>
          <a:bodyPr/>
          <a:lstStyle/>
          <a:p>
            <a:pPr lvl="0"/>
            <a:endParaRPr lang="zh-CN" altLang="en-US"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幻灯片图像占位符 164865"/>
          <p:cNvSpPr>
            <a:spLocks noGrp="1" noRot="1" noChangeAspect="1" noTextEdit="1"/>
          </p:cNvSpPr>
          <p:nvPr>
            <p:ph type="sldImg"/>
          </p:nvPr>
        </p:nvSpPr>
        <p:spPr>
          <a:ln>
            <a:solidFill>
              <a:srgbClr val="000000"/>
            </a:solidFill>
            <a:miter/>
          </a:ln>
        </p:spPr>
      </p:sp>
      <p:sp>
        <p:nvSpPr>
          <p:cNvPr id="164867" name="文本占位符 164866"/>
          <p:cNvSpPr>
            <a:spLocks noGrp="1"/>
          </p:cNvSpPr>
          <p:nvPr>
            <p:ph type="body" idx="1"/>
          </p:nvPr>
        </p:nvSpPr>
        <p:spPr>
          <a:noFill/>
          <a:ln>
            <a:noFill/>
          </a:ln>
        </p:spPr>
        <p:txBody>
          <a:bodyPr/>
          <a:lstStyle/>
          <a:p>
            <a:pPr lvl="0"/>
            <a:endParaRPr lang="zh-CN" altLang="en-US"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幻灯片图像占位符 165889"/>
          <p:cNvSpPr>
            <a:spLocks noGrp="1" noRot="1" noChangeAspect="1" noTextEdit="1"/>
          </p:cNvSpPr>
          <p:nvPr>
            <p:ph type="sldImg"/>
          </p:nvPr>
        </p:nvSpPr>
        <p:spPr>
          <a:ln>
            <a:solidFill>
              <a:srgbClr val="000000"/>
            </a:solidFill>
            <a:miter/>
          </a:ln>
        </p:spPr>
      </p:sp>
      <p:sp>
        <p:nvSpPr>
          <p:cNvPr id="165891" name="文本占位符 165890"/>
          <p:cNvSpPr>
            <a:spLocks noGrp="1"/>
          </p:cNvSpPr>
          <p:nvPr>
            <p:ph type="body" idx="1"/>
          </p:nvPr>
        </p:nvSpPr>
        <p:spPr>
          <a:noFill/>
          <a:ln>
            <a:noFill/>
          </a:ln>
        </p:spPr>
        <p:txBody>
          <a:bodyPr/>
          <a:lstStyle/>
          <a:p>
            <a:pPr lvl="0"/>
            <a:endParaRPr lang="zh-CN" altLang="en-US"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幻灯片图像占位符 166913"/>
          <p:cNvSpPr>
            <a:spLocks noGrp="1" noRot="1" noChangeAspect="1" noTextEdit="1"/>
          </p:cNvSpPr>
          <p:nvPr>
            <p:ph type="sldImg"/>
          </p:nvPr>
        </p:nvSpPr>
        <p:spPr>
          <a:ln>
            <a:solidFill>
              <a:srgbClr val="000000"/>
            </a:solidFill>
            <a:miter/>
          </a:ln>
        </p:spPr>
      </p:sp>
      <p:sp>
        <p:nvSpPr>
          <p:cNvPr id="166915" name="文本占位符 166914"/>
          <p:cNvSpPr>
            <a:spLocks noGrp="1"/>
          </p:cNvSpPr>
          <p:nvPr>
            <p:ph type="body" idx="1"/>
          </p:nvPr>
        </p:nvSpPr>
        <p:spPr>
          <a:noFill/>
          <a:ln>
            <a:noFill/>
          </a:ln>
        </p:spPr>
        <p:txBody>
          <a:bodyPr/>
          <a:lstStyle/>
          <a:p>
            <a:pPr lvl="0"/>
            <a:endParaRPr lang="zh-CN" altLang="en-US"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幻灯片图像占位符 167937"/>
          <p:cNvSpPr>
            <a:spLocks noGrp="1" noRot="1" noChangeAspect="1" noTextEdit="1"/>
          </p:cNvSpPr>
          <p:nvPr>
            <p:ph type="sldImg"/>
          </p:nvPr>
        </p:nvSpPr>
        <p:spPr>
          <a:ln>
            <a:solidFill>
              <a:srgbClr val="000000"/>
            </a:solidFill>
            <a:miter/>
          </a:ln>
        </p:spPr>
      </p:sp>
      <p:sp>
        <p:nvSpPr>
          <p:cNvPr id="167939" name="文本占位符 167938"/>
          <p:cNvSpPr>
            <a:spLocks noGrp="1"/>
          </p:cNvSpPr>
          <p:nvPr>
            <p:ph type="body" idx="1"/>
          </p:nvPr>
        </p:nvSpPr>
        <p:spPr>
          <a:noFill/>
          <a:ln>
            <a:noFill/>
          </a:ln>
        </p:spPr>
        <p:txBody>
          <a:bodyPr/>
          <a:lstStyle/>
          <a:p>
            <a:pPr lvl="0"/>
            <a:endParaRPr lang="zh-CN" altLang="en-US"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幻灯片图像占位符 168961"/>
          <p:cNvSpPr>
            <a:spLocks noGrp="1" noRot="1" noChangeAspect="1" noTextEdit="1"/>
          </p:cNvSpPr>
          <p:nvPr>
            <p:ph type="sldImg"/>
          </p:nvPr>
        </p:nvSpPr>
        <p:spPr>
          <a:ln>
            <a:solidFill>
              <a:srgbClr val="000000"/>
            </a:solidFill>
            <a:miter/>
          </a:ln>
        </p:spPr>
      </p:sp>
      <p:sp>
        <p:nvSpPr>
          <p:cNvPr id="168963" name="文本占位符 168962"/>
          <p:cNvSpPr>
            <a:spLocks noGrp="1"/>
          </p:cNvSpPr>
          <p:nvPr>
            <p:ph type="body" idx="1"/>
          </p:nvPr>
        </p:nvSpPr>
        <p:spPr>
          <a:noFill/>
          <a:ln>
            <a:noFill/>
          </a:ln>
        </p:spPr>
        <p:txBody>
          <a:bodyPr/>
          <a:lstStyle/>
          <a:p>
            <a:pPr lvl="0"/>
            <a:endParaRPr lang="zh-CN" altLang="en-US"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幻灯片图像占位符 169985"/>
          <p:cNvSpPr>
            <a:spLocks noGrp="1" noRot="1" noChangeAspect="1" noTextEdit="1"/>
          </p:cNvSpPr>
          <p:nvPr>
            <p:ph type="sldImg"/>
          </p:nvPr>
        </p:nvSpPr>
        <p:spPr>
          <a:ln>
            <a:solidFill>
              <a:srgbClr val="000000"/>
            </a:solidFill>
            <a:miter/>
          </a:ln>
        </p:spPr>
      </p:sp>
      <p:sp>
        <p:nvSpPr>
          <p:cNvPr id="169987" name="文本占位符 169986"/>
          <p:cNvSpPr>
            <a:spLocks noGrp="1"/>
          </p:cNvSpPr>
          <p:nvPr>
            <p:ph type="body" idx="1"/>
          </p:nvPr>
        </p:nvSpPr>
        <p:spPr>
          <a:noFill/>
          <a:ln>
            <a:noFill/>
          </a:ln>
        </p:spPr>
        <p:txBody>
          <a:bodyPr/>
          <a:lstStyle/>
          <a:p>
            <a:pPr lvl="0"/>
            <a:endParaRPr lang="zh-CN" alt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Slide Image Placeholder 1"/>
          <p:cNvSpPr>
            <a:spLocks noGrp="1" noRot="1" noChangeAspect="1" noTextEdit="1"/>
          </p:cNvSpPr>
          <p:nvPr>
            <p:ph type="sldImg"/>
          </p:nvPr>
        </p:nvSpPr>
        <p:spPr>
          <a:ln>
            <a:solidFill>
              <a:srgbClr val="000000">
                <a:alpha val="100000"/>
              </a:srgbClr>
            </a:solidFill>
            <a:miter lim="800000"/>
          </a:ln>
        </p:spPr>
      </p:sp>
      <p:sp>
        <p:nvSpPr>
          <p:cNvPr id="103427" name="Notes Placeholder 2"/>
          <p:cNvSpPr>
            <a:spLocks noGrp="1"/>
          </p:cNvSpPr>
          <p:nvPr>
            <p:ph type="body" idx="1"/>
          </p:nvPr>
        </p:nvSpPr>
        <p:spPr>
          <a:noFill/>
          <a:ln>
            <a:noFill/>
          </a:ln>
        </p:spPr>
        <p:txBody>
          <a:bodyPr wrap="square" lIns="91440" tIns="45720" rIns="91440" bIns="45720" anchor="t"/>
          <a:lstStyle/>
          <a:p>
            <a:pPr lvl="0" eaLnBrk="1" hangingPunct="1">
              <a:spcBef>
                <a:spcPct val="0"/>
              </a:spcBef>
            </a:pPr>
            <a:endParaRPr lang="zh-CN" altLang="en-US" dirty="0">
              <a:ea typeface="宋体" panose="02010600030101010101" pitchFamily="2" charset="-122"/>
            </a:endParaRPr>
          </a:p>
        </p:txBody>
      </p:sp>
      <p:sp>
        <p:nvSpPr>
          <p:cNvPr id="103428" name="Slide Number Placeholder 3"/>
          <p:cNvSpPr txBox="1">
            <a:spLocks noGrp="1"/>
          </p:cNvSpPr>
          <p:nvPr/>
        </p:nvSpPr>
        <p:spPr>
          <a:xfrm>
            <a:off x="3884613" y="8685213"/>
            <a:ext cx="2971800" cy="457200"/>
          </a:xfrm>
          <a:prstGeom prst="rect">
            <a:avLst/>
          </a:prstGeom>
          <a:noFill/>
          <a:ln w="9525">
            <a:noFill/>
          </a:ln>
        </p:spPr>
        <p:txBody>
          <a:bodyPr anchor="b"/>
          <a:lstStyle/>
          <a:p>
            <a:pPr lvl="0" algn="r" eaLnBrk="1" fontAlgn="base" hangingPunct="1">
              <a:buClrTx/>
              <a:buSzTx/>
              <a:buFontTx/>
            </a:pPr>
            <a:fld id="{9A0DB2DC-4C9A-4742-B13C-FB6460FD3503}" type="slidenum">
              <a:rPr lang="zh-CN" altLang="en-US" sz="1200" dirty="0">
                <a:latin typeface="Calibri" panose="020F0502020204030204" charset="0"/>
              </a:rPr>
              <a:t>14</a:t>
            </a:fld>
            <a:endParaRPr lang="zh-CN" altLang="en-US" sz="1200" dirty="0">
              <a:latin typeface="Calibri" panose="020F0502020204030204"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Slide Image Placeholder 1"/>
          <p:cNvSpPr>
            <a:spLocks noGrp="1" noRot="1" noChangeAspect="1" noTextEdit="1"/>
          </p:cNvSpPr>
          <p:nvPr>
            <p:ph type="sldImg"/>
          </p:nvPr>
        </p:nvSpPr>
        <p:spPr>
          <a:ln>
            <a:solidFill>
              <a:srgbClr val="000000">
                <a:alpha val="100000"/>
              </a:srgbClr>
            </a:solidFill>
            <a:miter lim="800000"/>
          </a:ln>
        </p:spPr>
      </p:sp>
      <p:sp>
        <p:nvSpPr>
          <p:cNvPr id="86019" name="Notes Placeholder 2"/>
          <p:cNvSpPr>
            <a:spLocks noGrp="1"/>
          </p:cNvSpPr>
          <p:nvPr>
            <p:ph type="body" idx="1"/>
          </p:nvPr>
        </p:nvSpPr>
        <p:spPr>
          <a:noFill/>
          <a:ln>
            <a:noFill/>
          </a:ln>
        </p:spPr>
        <p:txBody>
          <a:bodyPr wrap="square" lIns="91440" tIns="45720" rIns="91440" bIns="45720" anchor="t"/>
          <a:lstStyle/>
          <a:p>
            <a:pPr lvl="0" eaLnBrk="1" hangingPunct="1">
              <a:spcBef>
                <a:spcPct val="0"/>
              </a:spcBef>
            </a:pPr>
            <a:endParaRPr lang="zh-CN" altLang="en-US" dirty="0">
              <a:ea typeface="宋体" panose="02010600030101010101" pitchFamily="2" charset="-122"/>
            </a:endParaRPr>
          </a:p>
        </p:txBody>
      </p:sp>
      <p:sp>
        <p:nvSpPr>
          <p:cNvPr id="86020" name="Slide Number Placeholder 3"/>
          <p:cNvSpPr txBox="1">
            <a:spLocks noGrp="1"/>
          </p:cNvSpPr>
          <p:nvPr>
            <p:ph type="sldNum" sz="quarter"/>
          </p:nvPr>
        </p:nvSpPr>
        <p:spPr>
          <a:xfrm>
            <a:off x="3884613" y="8685213"/>
            <a:ext cx="2971800" cy="457200"/>
          </a:xfrm>
          <a:prstGeom prst="rect">
            <a:avLst/>
          </a:prstGeom>
          <a:noFill/>
          <a:ln w="9525">
            <a:noFill/>
          </a:ln>
        </p:spPr>
        <p:txBody>
          <a:bodyPr anchor="b"/>
          <a:lstStyle/>
          <a:p>
            <a:pPr lvl="0" algn="r" eaLnBrk="1" fontAlgn="base" hangingPunct="1">
              <a:buClrTx/>
              <a:buSzTx/>
              <a:buFontTx/>
            </a:pPr>
            <a:fld id="{9A0DB2DC-4C9A-4742-B13C-FB6460FD3503}" type="slidenum">
              <a:rPr lang="zh-CN" altLang="en-US" sz="1200" dirty="0">
                <a:latin typeface="Calibri" panose="020F0502020204030204" charset="0"/>
              </a:rPr>
              <a:t>44</a:t>
            </a:fld>
            <a:endParaRPr lang="zh-CN" altLang="en-US" sz="1200" dirty="0">
              <a:latin typeface="Calibri" panose="020F0502020204030204"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Slide Image Placeholder 1"/>
          <p:cNvSpPr>
            <a:spLocks noGrp="1" noRot="1" noChangeAspect="1" noTextEdit="1"/>
          </p:cNvSpPr>
          <p:nvPr>
            <p:ph type="sldImg"/>
          </p:nvPr>
        </p:nvSpPr>
        <p:spPr>
          <a:ln>
            <a:solidFill>
              <a:srgbClr val="000000">
                <a:alpha val="100000"/>
              </a:srgbClr>
            </a:solidFill>
            <a:miter lim="800000"/>
          </a:ln>
        </p:spPr>
      </p:sp>
      <p:sp>
        <p:nvSpPr>
          <p:cNvPr id="88067" name="Notes Placeholder 2"/>
          <p:cNvSpPr>
            <a:spLocks noGrp="1"/>
          </p:cNvSpPr>
          <p:nvPr>
            <p:ph type="body" idx="1"/>
          </p:nvPr>
        </p:nvSpPr>
        <p:spPr>
          <a:noFill/>
          <a:ln>
            <a:noFill/>
          </a:ln>
        </p:spPr>
        <p:txBody>
          <a:bodyPr wrap="square" lIns="91440" tIns="45720" rIns="91440" bIns="45720" anchor="t"/>
          <a:lstStyle/>
          <a:p>
            <a:pPr lvl="0" eaLnBrk="1" hangingPunct="1">
              <a:spcBef>
                <a:spcPct val="0"/>
              </a:spcBef>
            </a:pPr>
            <a:endParaRPr lang="zh-CN" altLang="en-US" dirty="0">
              <a:ea typeface="宋体" panose="02010600030101010101" pitchFamily="2" charset="-122"/>
            </a:endParaRPr>
          </a:p>
        </p:txBody>
      </p:sp>
      <p:sp>
        <p:nvSpPr>
          <p:cNvPr id="88068" name="Slide Number Placeholder 3"/>
          <p:cNvSpPr txBox="1">
            <a:spLocks noGrp="1"/>
          </p:cNvSpPr>
          <p:nvPr/>
        </p:nvSpPr>
        <p:spPr>
          <a:xfrm>
            <a:off x="3884613" y="8685213"/>
            <a:ext cx="2971800" cy="457200"/>
          </a:xfrm>
          <a:prstGeom prst="rect">
            <a:avLst/>
          </a:prstGeom>
          <a:noFill/>
          <a:ln w="9525">
            <a:noFill/>
          </a:ln>
        </p:spPr>
        <p:txBody>
          <a:bodyPr anchor="b"/>
          <a:lstStyle/>
          <a:p>
            <a:pPr lvl="0" algn="r" eaLnBrk="1" fontAlgn="base" hangingPunct="1">
              <a:buClrTx/>
              <a:buSzTx/>
              <a:buFontTx/>
            </a:pPr>
            <a:fld id="{9A0DB2DC-4C9A-4742-B13C-FB6460FD3503}" type="slidenum">
              <a:rPr lang="zh-CN" altLang="en-US" sz="1200" dirty="0">
                <a:latin typeface="Calibri" panose="020F0502020204030204" charset="0"/>
              </a:rPr>
              <a:t>48</a:t>
            </a:fld>
            <a:endParaRPr lang="zh-CN" altLang="en-US" sz="1200" dirty="0">
              <a:latin typeface="Calibri" panose="020F0502020204030204"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Slide Image Placeholder 1"/>
          <p:cNvSpPr>
            <a:spLocks noGrp="1" noRot="1" noChangeAspect="1" noTextEdit="1"/>
          </p:cNvSpPr>
          <p:nvPr>
            <p:ph type="sldImg"/>
          </p:nvPr>
        </p:nvSpPr>
        <p:spPr>
          <a:ln>
            <a:solidFill>
              <a:srgbClr val="000000">
                <a:alpha val="100000"/>
              </a:srgbClr>
            </a:solidFill>
            <a:miter lim="800000"/>
          </a:ln>
        </p:spPr>
      </p:sp>
      <p:sp>
        <p:nvSpPr>
          <p:cNvPr id="133123" name="Notes Placeholder 2"/>
          <p:cNvSpPr>
            <a:spLocks noGrp="1"/>
          </p:cNvSpPr>
          <p:nvPr>
            <p:ph type="body" idx="1"/>
          </p:nvPr>
        </p:nvSpPr>
        <p:spPr>
          <a:noFill/>
          <a:ln>
            <a:noFill/>
          </a:ln>
        </p:spPr>
        <p:txBody>
          <a:bodyPr wrap="square" lIns="91440" tIns="45720" rIns="91440" bIns="45720" anchor="t"/>
          <a:lstStyle/>
          <a:p>
            <a:pPr lvl="0" eaLnBrk="1" hangingPunct="1">
              <a:spcBef>
                <a:spcPct val="0"/>
              </a:spcBef>
            </a:pPr>
            <a:endParaRPr lang="zh-CN" altLang="en-US" b="1" dirty="0">
              <a:ea typeface="宋体" panose="02010600030101010101" pitchFamily="2" charset="-122"/>
            </a:endParaRPr>
          </a:p>
        </p:txBody>
      </p:sp>
      <p:sp>
        <p:nvSpPr>
          <p:cNvPr id="133124" name="Slide Number Placeholder 3"/>
          <p:cNvSpPr txBox="1">
            <a:spLocks noGrp="1"/>
          </p:cNvSpPr>
          <p:nvPr/>
        </p:nvSpPr>
        <p:spPr>
          <a:xfrm>
            <a:off x="3884613" y="8685213"/>
            <a:ext cx="2971800" cy="457200"/>
          </a:xfrm>
          <a:prstGeom prst="rect">
            <a:avLst/>
          </a:prstGeom>
          <a:noFill/>
          <a:ln w="9525">
            <a:noFill/>
          </a:ln>
        </p:spPr>
        <p:txBody>
          <a:bodyPr anchor="b"/>
          <a:lstStyle/>
          <a:p>
            <a:pPr lvl="0" algn="r" eaLnBrk="1" fontAlgn="base" hangingPunct="1">
              <a:buClrTx/>
              <a:buSzTx/>
              <a:buFontTx/>
            </a:pPr>
            <a:fld id="{9A0DB2DC-4C9A-4742-B13C-FB6460FD3503}" type="slidenum">
              <a:rPr lang="zh-CN" altLang="en-US" sz="1200" dirty="0">
                <a:latin typeface="Calibri" panose="020F0502020204030204" charset="0"/>
              </a:rPr>
              <a:t>49</a:t>
            </a:fld>
            <a:endParaRPr lang="zh-CN" altLang="en-US" sz="1200" dirty="0">
              <a:latin typeface="Calibri" panose="020F0502020204030204"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Slide Image Placeholder 1"/>
          <p:cNvSpPr>
            <a:spLocks noGrp="1" noRot="1" noChangeAspect="1" noTextEdit="1"/>
          </p:cNvSpPr>
          <p:nvPr>
            <p:ph type="sldImg"/>
          </p:nvPr>
        </p:nvSpPr>
        <p:spPr>
          <a:ln>
            <a:solidFill>
              <a:srgbClr val="000000">
                <a:alpha val="100000"/>
              </a:srgbClr>
            </a:solidFill>
            <a:miter lim="800000"/>
          </a:ln>
        </p:spPr>
      </p:sp>
      <p:sp>
        <p:nvSpPr>
          <p:cNvPr id="91139" name="Notes Placeholder 2"/>
          <p:cNvSpPr>
            <a:spLocks noGrp="1"/>
          </p:cNvSpPr>
          <p:nvPr>
            <p:ph type="body" idx="1"/>
          </p:nvPr>
        </p:nvSpPr>
        <p:spPr>
          <a:noFill/>
          <a:ln>
            <a:noFill/>
          </a:ln>
        </p:spPr>
        <p:txBody>
          <a:bodyPr wrap="square" lIns="91440" tIns="45720" rIns="91440" bIns="45720" anchor="t"/>
          <a:lstStyle/>
          <a:p>
            <a:pPr lvl="0" eaLnBrk="1" hangingPunct="1">
              <a:spcBef>
                <a:spcPct val="0"/>
              </a:spcBef>
            </a:pPr>
            <a:endParaRPr lang="zh-CN" altLang="en-US" dirty="0">
              <a:ea typeface="宋体" panose="02010600030101010101" pitchFamily="2" charset="-122"/>
            </a:endParaRPr>
          </a:p>
        </p:txBody>
      </p:sp>
      <p:sp>
        <p:nvSpPr>
          <p:cNvPr id="91140" name="Slide Number Placeholder 3"/>
          <p:cNvSpPr txBox="1">
            <a:spLocks noGrp="1"/>
          </p:cNvSpPr>
          <p:nvPr/>
        </p:nvSpPr>
        <p:spPr>
          <a:xfrm>
            <a:off x="3884613" y="8685213"/>
            <a:ext cx="2971800" cy="457200"/>
          </a:xfrm>
          <a:prstGeom prst="rect">
            <a:avLst/>
          </a:prstGeom>
          <a:noFill/>
          <a:ln w="9525">
            <a:noFill/>
          </a:ln>
        </p:spPr>
        <p:txBody>
          <a:bodyPr anchor="b"/>
          <a:lstStyle/>
          <a:p>
            <a:pPr lvl="0" algn="r" eaLnBrk="1" fontAlgn="base" hangingPunct="1">
              <a:buClrTx/>
              <a:buSzTx/>
              <a:buFontTx/>
            </a:pPr>
            <a:fld id="{9A0DB2DC-4C9A-4742-B13C-FB6460FD3503}" type="slidenum">
              <a:rPr lang="zh-CN" altLang="en-US" sz="1200" dirty="0">
                <a:latin typeface="Calibri" panose="020F0502020204030204" charset="0"/>
              </a:rPr>
              <a:t>50</a:t>
            </a:fld>
            <a:endParaRPr lang="zh-CN" altLang="en-US" sz="1200" dirty="0">
              <a:latin typeface="Calibri" panose="020F0502020204030204" charset="0"/>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Rot="1" noChangeAspect="1" noTextEdit="1"/>
          </p:cNvSpPr>
          <p:nvPr>
            <p:ph type="sldImg"/>
          </p:nvPr>
        </p:nvSpPr>
        <p:spPr>
          <a:ln>
            <a:solidFill>
              <a:srgbClr val="000000">
                <a:alpha val="100000"/>
              </a:srgbClr>
            </a:solidFill>
            <a:miter lim="800000"/>
          </a:ln>
        </p:spPr>
      </p:sp>
      <p:sp>
        <p:nvSpPr>
          <p:cNvPr id="92163" name="Rectangle 3"/>
          <p:cNvSpPr>
            <a:spLocks noGrp="1"/>
          </p:cNvSpPr>
          <p:nvPr>
            <p:ph type="body" idx="1"/>
          </p:nvPr>
        </p:nvSpPr>
        <p:spPr>
          <a:noFill/>
          <a:ln>
            <a:noFill/>
          </a:ln>
        </p:spPr>
        <p:txBody>
          <a:bodyPr wrap="square" lIns="91440" tIns="45720" rIns="91440" bIns="45720" anchor="t"/>
          <a:lstStyle/>
          <a:p>
            <a:pPr lvl="0" eaLnBrk="1" hangingPunct="1"/>
            <a:endParaRPr lang="zh-CN" altLang="en-US" dirty="0">
              <a:ea typeface="宋体" panose="02010600030101010101" pitchFamily="2" charset="-122"/>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Slide Image Placeholder 1"/>
          <p:cNvSpPr>
            <a:spLocks noGrp="1" noRot="1" noChangeAspect="1" noTextEdit="1"/>
          </p:cNvSpPr>
          <p:nvPr>
            <p:ph type="sldImg"/>
          </p:nvPr>
        </p:nvSpPr>
        <p:spPr>
          <a:ln>
            <a:solidFill>
              <a:srgbClr val="000000">
                <a:alpha val="100000"/>
              </a:srgbClr>
            </a:solidFill>
            <a:miter lim="800000"/>
          </a:ln>
        </p:spPr>
      </p:sp>
      <p:sp>
        <p:nvSpPr>
          <p:cNvPr id="93187" name="Notes Placeholder 2"/>
          <p:cNvSpPr>
            <a:spLocks noGrp="1"/>
          </p:cNvSpPr>
          <p:nvPr>
            <p:ph type="body" idx="1"/>
          </p:nvPr>
        </p:nvSpPr>
        <p:spPr>
          <a:noFill/>
          <a:ln>
            <a:noFill/>
          </a:ln>
        </p:spPr>
        <p:txBody>
          <a:bodyPr wrap="square" lIns="91440" tIns="45720" rIns="91440" bIns="45720" anchor="t"/>
          <a:lstStyle/>
          <a:p>
            <a:pPr lvl="0" eaLnBrk="1" hangingPunct="1">
              <a:spcBef>
                <a:spcPct val="0"/>
              </a:spcBef>
            </a:pPr>
            <a:endParaRPr lang="zh-CN" altLang="en-US" dirty="0">
              <a:ea typeface="宋体" panose="02010600030101010101" pitchFamily="2" charset="-122"/>
            </a:endParaRPr>
          </a:p>
        </p:txBody>
      </p:sp>
      <p:sp>
        <p:nvSpPr>
          <p:cNvPr id="93188" name="Slide Number Placeholder 3"/>
          <p:cNvSpPr txBox="1">
            <a:spLocks noGrp="1"/>
          </p:cNvSpPr>
          <p:nvPr/>
        </p:nvSpPr>
        <p:spPr>
          <a:xfrm>
            <a:off x="3884613" y="8685213"/>
            <a:ext cx="2971800" cy="457200"/>
          </a:xfrm>
          <a:prstGeom prst="rect">
            <a:avLst/>
          </a:prstGeom>
          <a:noFill/>
          <a:ln w="9525">
            <a:noFill/>
          </a:ln>
        </p:spPr>
        <p:txBody>
          <a:bodyPr anchor="b"/>
          <a:lstStyle/>
          <a:p>
            <a:pPr lvl="0" algn="r" eaLnBrk="1" fontAlgn="base" hangingPunct="1">
              <a:buClrTx/>
              <a:buSzTx/>
              <a:buFontTx/>
            </a:pPr>
            <a:fld id="{9A0DB2DC-4C9A-4742-B13C-FB6460FD3503}" type="slidenum">
              <a:rPr lang="zh-CN" altLang="en-US" sz="1200" dirty="0">
                <a:latin typeface="Calibri" panose="020F0502020204030204" charset="0"/>
              </a:rPr>
              <a:t>54</a:t>
            </a:fld>
            <a:endParaRPr lang="zh-CN" altLang="en-US" sz="1200" dirty="0">
              <a:latin typeface="Calibri" panose="020F0502020204030204" charset="0"/>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幻灯片图像占位符 137217"/>
          <p:cNvSpPr>
            <a:spLocks noGrp="1" noRot="1" noChangeAspect="1" noTextEdit="1"/>
          </p:cNvSpPr>
          <p:nvPr>
            <p:ph type="sldImg"/>
          </p:nvPr>
        </p:nvSpPr>
        <p:spPr>
          <a:ln>
            <a:solidFill>
              <a:srgbClr val="000000"/>
            </a:solidFill>
            <a:miter/>
          </a:ln>
        </p:spPr>
      </p:sp>
      <p:sp>
        <p:nvSpPr>
          <p:cNvPr id="137219" name="文本占位符 137218"/>
          <p:cNvSpPr>
            <a:spLocks noGrp="1"/>
          </p:cNvSpPr>
          <p:nvPr>
            <p:ph type="body" idx="1"/>
          </p:nvPr>
        </p:nvSpPr>
        <p:spPr>
          <a:noFill/>
          <a:ln>
            <a:noFill/>
          </a:ln>
        </p:spPr>
        <p:txBody>
          <a:bodyPr/>
          <a:lstStyle/>
          <a:p>
            <a:pPr lvl="0"/>
            <a:endParaRPr lang="zh-CN" altLang="en-US"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幻灯片图像占位符 138241"/>
          <p:cNvSpPr>
            <a:spLocks noGrp="1" noRot="1" noChangeAspect="1" noTextEdit="1"/>
          </p:cNvSpPr>
          <p:nvPr>
            <p:ph type="sldImg"/>
          </p:nvPr>
        </p:nvSpPr>
        <p:spPr>
          <a:ln>
            <a:solidFill>
              <a:srgbClr val="000000"/>
            </a:solidFill>
            <a:miter/>
          </a:ln>
        </p:spPr>
      </p:sp>
      <p:sp>
        <p:nvSpPr>
          <p:cNvPr id="138243" name="文本占位符 138242"/>
          <p:cNvSpPr>
            <a:spLocks noGrp="1"/>
          </p:cNvSpPr>
          <p:nvPr>
            <p:ph type="body" idx="1"/>
          </p:nvPr>
        </p:nvSpPr>
        <p:spPr>
          <a:noFill/>
          <a:ln>
            <a:noFill/>
          </a:ln>
        </p:spPr>
        <p:txBody>
          <a:bodyPr/>
          <a:lstStyle/>
          <a:p>
            <a:pPr lvl="0"/>
            <a:endParaRPr lang="zh-CN" altLang="en-US"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幻灯片图像占位符 139265"/>
          <p:cNvSpPr>
            <a:spLocks noGrp="1" noRot="1" noChangeAspect="1" noTextEdit="1"/>
          </p:cNvSpPr>
          <p:nvPr>
            <p:ph type="sldImg"/>
          </p:nvPr>
        </p:nvSpPr>
        <p:spPr>
          <a:ln>
            <a:solidFill>
              <a:srgbClr val="000000"/>
            </a:solidFill>
            <a:miter/>
          </a:ln>
        </p:spPr>
      </p:sp>
      <p:sp>
        <p:nvSpPr>
          <p:cNvPr id="139267" name="文本占位符 139266"/>
          <p:cNvSpPr>
            <a:spLocks noGrp="1"/>
          </p:cNvSpPr>
          <p:nvPr>
            <p:ph type="body" idx="1"/>
          </p:nvPr>
        </p:nvSpPr>
        <p:spPr>
          <a:noFill/>
          <a:ln>
            <a:noFill/>
          </a:ln>
        </p:spPr>
        <p:txBody>
          <a:bodyPr/>
          <a:lstStyle/>
          <a:p>
            <a:pPr lvl="0"/>
            <a:endParaRPr lang="zh-CN" alt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p>
        </p:txBody>
      </p:sp>
      <p:sp>
        <p:nvSpPr>
          <p:cNvPr id="4" name="灯片编号占位符 3"/>
          <p:cNvSpPr>
            <a:spLocks noGrp="1"/>
          </p:cNvSpPr>
          <p:nvPr>
            <p:ph type="sldNum" sz="quarter" idx="10"/>
          </p:nvPr>
        </p:nvSpPr>
        <p:spPr/>
        <p:txBody>
          <a:bodyPr/>
          <a:lstStyle/>
          <a:p>
            <a:fld id="{59741D90-AE9F-4E8B-9ED4-4A5CB699E549}" type="slidenum">
              <a:rPr lang="zh-CN" altLang="en-US" smtClean="0"/>
              <a:t>15</a:t>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Grp="1" noRot="1" noChangeAspect="1" noTextEdit="1"/>
          </p:cNvSpPr>
          <p:nvPr>
            <p:ph type="sldImg"/>
          </p:nvPr>
        </p:nvSpPr>
        <p:spPr>
          <a:ln>
            <a:solidFill>
              <a:srgbClr val="000000">
                <a:alpha val="100000"/>
              </a:srgbClr>
            </a:solidFill>
            <a:miter lim="800000"/>
          </a:ln>
        </p:spPr>
      </p:sp>
      <p:sp>
        <p:nvSpPr>
          <p:cNvPr id="95235" name="Rectangle 3"/>
          <p:cNvSpPr>
            <a:spLocks noGrp="1"/>
          </p:cNvSpPr>
          <p:nvPr>
            <p:ph type="body" idx="1"/>
          </p:nvPr>
        </p:nvSpPr>
        <p:spPr>
          <a:noFill/>
          <a:ln>
            <a:noFill/>
          </a:ln>
        </p:spPr>
        <p:txBody>
          <a:bodyPr wrap="square" lIns="91440" tIns="45720" rIns="91440" bIns="45720" anchor="t"/>
          <a:lstStyle/>
          <a:p>
            <a:pPr lvl="0" eaLnBrk="1" hangingPunct="1"/>
            <a:endParaRPr lang="zh-CN" altLang="en-US" dirty="0">
              <a:ea typeface="宋体" panose="02010600030101010101" pitchFamily="2" charset="-122"/>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幻灯片图像占位符 140289"/>
          <p:cNvSpPr>
            <a:spLocks noGrp="1" noRot="1" noChangeAspect="1" noTextEdit="1"/>
          </p:cNvSpPr>
          <p:nvPr>
            <p:ph type="sldImg"/>
          </p:nvPr>
        </p:nvSpPr>
        <p:spPr>
          <a:ln>
            <a:solidFill>
              <a:srgbClr val="000000"/>
            </a:solidFill>
            <a:miter/>
          </a:ln>
        </p:spPr>
      </p:sp>
      <p:sp>
        <p:nvSpPr>
          <p:cNvPr id="140291" name="文本占位符 140290"/>
          <p:cNvSpPr>
            <a:spLocks noGrp="1"/>
          </p:cNvSpPr>
          <p:nvPr>
            <p:ph type="body" idx="1"/>
          </p:nvPr>
        </p:nvSpPr>
        <p:spPr>
          <a:noFill/>
          <a:ln>
            <a:noFill/>
          </a:ln>
        </p:spPr>
        <p:txBody>
          <a:bodyPr/>
          <a:lstStyle/>
          <a:p>
            <a:pPr lvl="0"/>
            <a:endParaRPr lang="zh-CN" altLang="en-US"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幻灯片图像占位符 141313"/>
          <p:cNvSpPr>
            <a:spLocks noGrp="1" noRot="1" noChangeAspect="1" noTextEdit="1"/>
          </p:cNvSpPr>
          <p:nvPr>
            <p:ph type="sldImg"/>
          </p:nvPr>
        </p:nvSpPr>
        <p:spPr>
          <a:ln>
            <a:solidFill>
              <a:srgbClr val="000000"/>
            </a:solidFill>
            <a:miter/>
          </a:ln>
        </p:spPr>
      </p:sp>
      <p:sp>
        <p:nvSpPr>
          <p:cNvPr id="141315" name="文本占位符 141314"/>
          <p:cNvSpPr>
            <a:spLocks noGrp="1"/>
          </p:cNvSpPr>
          <p:nvPr>
            <p:ph type="body" idx="1"/>
          </p:nvPr>
        </p:nvSpPr>
        <p:spPr>
          <a:noFill/>
          <a:ln>
            <a:noFill/>
          </a:ln>
        </p:spPr>
        <p:txBody>
          <a:bodyPr/>
          <a:lstStyle/>
          <a:p>
            <a:pPr lvl="0"/>
            <a:endParaRPr lang="zh-CN" altLang="en-US"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幻灯片图像占位符 142337"/>
          <p:cNvSpPr>
            <a:spLocks noGrp="1" noRot="1" noChangeAspect="1" noTextEdit="1"/>
          </p:cNvSpPr>
          <p:nvPr>
            <p:ph type="sldImg"/>
          </p:nvPr>
        </p:nvSpPr>
        <p:spPr>
          <a:ln>
            <a:solidFill>
              <a:srgbClr val="000000"/>
            </a:solidFill>
            <a:miter/>
          </a:ln>
        </p:spPr>
      </p:sp>
      <p:sp>
        <p:nvSpPr>
          <p:cNvPr id="142339" name="文本占位符 142338"/>
          <p:cNvSpPr>
            <a:spLocks noGrp="1"/>
          </p:cNvSpPr>
          <p:nvPr>
            <p:ph type="body" idx="1"/>
          </p:nvPr>
        </p:nvSpPr>
        <p:spPr>
          <a:noFill/>
          <a:ln>
            <a:noFill/>
          </a:ln>
        </p:spPr>
        <p:txBody>
          <a:bodyPr/>
          <a:lstStyle/>
          <a:p>
            <a:pPr lvl="0"/>
            <a:endParaRPr lang="zh-CN" altLang="en-US" dirty="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幻灯片图像占位符 144385"/>
          <p:cNvSpPr>
            <a:spLocks noGrp="1" noRot="1" noChangeAspect="1" noTextEdit="1"/>
          </p:cNvSpPr>
          <p:nvPr>
            <p:ph type="sldImg"/>
          </p:nvPr>
        </p:nvSpPr>
        <p:spPr>
          <a:ln>
            <a:solidFill>
              <a:srgbClr val="000000"/>
            </a:solidFill>
            <a:miter/>
          </a:ln>
        </p:spPr>
      </p:sp>
      <p:sp>
        <p:nvSpPr>
          <p:cNvPr id="144387" name="文本占位符 144386"/>
          <p:cNvSpPr>
            <a:spLocks noGrp="1"/>
          </p:cNvSpPr>
          <p:nvPr>
            <p:ph type="body" idx="1"/>
          </p:nvPr>
        </p:nvSpPr>
        <p:spPr>
          <a:noFill/>
          <a:ln>
            <a:noFill/>
          </a:ln>
        </p:spPr>
        <p:txBody>
          <a:bodyPr/>
          <a:lstStyle/>
          <a:p>
            <a:pPr lvl="0"/>
            <a:endParaRPr lang="zh-CN" altLang="en-US"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幻灯片图像占位符 145409"/>
          <p:cNvSpPr>
            <a:spLocks noGrp="1" noRot="1" noChangeAspect="1" noTextEdit="1"/>
          </p:cNvSpPr>
          <p:nvPr>
            <p:ph type="sldImg"/>
          </p:nvPr>
        </p:nvSpPr>
        <p:spPr>
          <a:ln>
            <a:solidFill>
              <a:srgbClr val="000000"/>
            </a:solidFill>
            <a:miter/>
          </a:ln>
        </p:spPr>
      </p:sp>
      <p:sp>
        <p:nvSpPr>
          <p:cNvPr id="145411" name="文本占位符 145410"/>
          <p:cNvSpPr>
            <a:spLocks noGrp="1"/>
          </p:cNvSpPr>
          <p:nvPr>
            <p:ph type="body" idx="1"/>
          </p:nvPr>
        </p:nvSpPr>
        <p:spPr>
          <a:noFill/>
          <a:ln>
            <a:noFill/>
          </a:ln>
        </p:spPr>
        <p:txBody>
          <a:bodyPr/>
          <a:lstStyle/>
          <a:p>
            <a:pPr lvl="0"/>
            <a:endParaRPr lang="zh-CN" altLang="en-US" dirty="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幻灯片图像占位符 146433"/>
          <p:cNvSpPr>
            <a:spLocks noGrp="1" noRot="1" noChangeAspect="1" noTextEdit="1"/>
          </p:cNvSpPr>
          <p:nvPr>
            <p:ph type="sldImg"/>
          </p:nvPr>
        </p:nvSpPr>
        <p:spPr>
          <a:ln>
            <a:solidFill>
              <a:srgbClr val="000000"/>
            </a:solidFill>
            <a:miter/>
          </a:ln>
        </p:spPr>
      </p:sp>
      <p:sp>
        <p:nvSpPr>
          <p:cNvPr id="146435" name="文本占位符 146434"/>
          <p:cNvSpPr>
            <a:spLocks noGrp="1"/>
          </p:cNvSpPr>
          <p:nvPr>
            <p:ph type="body" idx="1"/>
          </p:nvPr>
        </p:nvSpPr>
        <p:spPr>
          <a:noFill/>
          <a:ln>
            <a:noFill/>
          </a:ln>
        </p:spPr>
        <p:txBody>
          <a:bodyPr/>
          <a:lstStyle/>
          <a:p>
            <a:pPr lvl="0"/>
            <a:endParaRPr lang="zh-CN" altLang="en-US" dirty="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Rot="1" noChangeAspect="1" noTextEdit="1"/>
          </p:cNvSpPr>
          <p:nvPr>
            <p:ph type="sldImg"/>
          </p:nvPr>
        </p:nvSpPr>
        <p:spPr>
          <a:ln>
            <a:solidFill>
              <a:srgbClr val="000000">
                <a:alpha val="100000"/>
              </a:srgbClr>
            </a:solidFill>
            <a:miter lim="800000"/>
          </a:ln>
        </p:spPr>
      </p:sp>
      <p:sp>
        <p:nvSpPr>
          <p:cNvPr id="96259" name="Rectangle 3"/>
          <p:cNvSpPr>
            <a:spLocks noGrp="1"/>
          </p:cNvSpPr>
          <p:nvPr>
            <p:ph type="body" idx="1"/>
          </p:nvPr>
        </p:nvSpPr>
        <p:spPr>
          <a:noFill/>
          <a:ln>
            <a:noFill/>
          </a:ln>
        </p:spPr>
        <p:txBody>
          <a:bodyPr wrap="square" lIns="91440" tIns="45720" rIns="91440" bIns="45720" anchor="t"/>
          <a:lstStyle/>
          <a:p>
            <a:pPr lvl="0" eaLnBrk="1" hangingPunct="1"/>
            <a:endParaRPr lang="zh-CN" altLang="en-US" dirty="0">
              <a:ea typeface="宋体" panose="02010600030101010101" pitchFamily="2" charset="-122"/>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幻灯片图像占位符 147457"/>
          <p:cNvSpPr>
            <a:spLocks noGrp="1" noRot="1" noChangeAspect="1" noTextEdit="1"/>
          </p:cNvSpPr>
          <p:nvPr>
            <p:ph type="sldImg"/>
          </p:nvPr>
        </p:nvSpPr>
        <p:spPr>
          <a:ln>
            <a:solidFill>
              <a:srgbClr val="000000"/>
            </a:solidFill>
            <a:miter/>
          </a:ln>
        </p:spPr>
      </p:sp>
      <p:sp>
        <p:nvSpPr>
          <p:cNvPr id="147459" name="文本占位符 147458"/>
          <p:cNvSpPr>
            <a:spLocks noGrp="1"/>
          </p:cNvSpPr>
          <p:nvPr>
            <p:ph type="body" idx="1"/>
          </p:nvPr>
        </p:nvSpPr>
        <p:spPr>
          <a:noFill/>
          <a:ln>
            <a:noFill/>
          </a:ln>
        </p:spPr>
        <p:txBody>
          <a:bodyPr/>
          <a:lstStyle/>
          <a:p>
            <a:pPr lvl="0"/>
            <a:endParaRPr lang="zh-CN" altLang="en-US" dirty="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幻灯片图像占位符 148481"/>
          <p:cNvSpPr>
            <a:spLocks noGrp="1" noRot="1" noChangeAspect="1" noTextEdit="1"/>
          </p:cNvSpPr>
          <p:nvPr>
            <p:ph type="sldImg"/>
          </p:nvPr>
        </p:nvSpPr>
        <p:spPr>
          <a:ln>
            <a:solidFill>
              <a:srgbClr val="000000"/>
            </a:solidFill>
            <a:miter/>
          </a:ln>
        </p:spPr>
      </p:sp>
      <p:sp>
        <p:nvSpPr>
          <p:cNvPr id="148483" name="文本占位符 148482"/>
          <p:cNvSpPr>
            <a:spLocks noGrp="1"/>
          </p:cNvSpPr>
          <p:nvPr>
            <p:ph type="body" idx="1"/>
          </p:nvPr>
        </p:nvSpPr>
        <p:spPr>
          <a:noFill/>
          <a:ln>
            <a:noFill/>
          </a:ln>
        </p:spPr>
        <p:txBody>
          <a:bodyPr/>
          <a:lstStyle/>
          <a:p>
            <a:pPr lvl="0"/>
            <a:endParaRPr lang="zh-CN" alt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幻灯片图像占位符 136193"/>
          <p:cNvSpPr>
            <a:spLocks noGrp="1" noRot="1" noChangeAspect="1" noTextEdit="1"/>
          </p:cNvSpPr>
          <p:nvPr>
            <p:ph type="sldImg"/>
          </p:nvPr>
        </p:nvSpPr>
        <p:spPr>
          <a:ln>
            <a:solidFill>
              <a:srgbClr val="000000"/>
            </a:solidFill>
            <a:miter/>
          </a:ln>
        </p:spPr>
      </p:sp>
      <p:sp>
        <p:nvSpPr>
          <p:cNvPr id="136195" name="文本占位符 136194"/>
          <p:cNvSpPr>
            <a:spLocks noGrp="1"/>
          </p:cNvSpPr>
          <p:nvPr>
            <p:ph type="body" idx="1"/>
          </p:nvPr>
        </p:nvSpPr>
        <p:spPr>
          <a:noFill/>
          <a:ln>
            <a:noFill/>
          </a:ln>
        </p:spPr>
        <p:txBody>
          <a:bodyPr/>
          <a:lstStyle/>
          <a:p>
            <a:pPr lvl="0"/>
            <a:endParaRPr lang="zh-CN" altLang="en-US" dirty="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noRot="1" noChangeAspect="1" noTextEdit="1"/>
          </p:cNvSpPr>
          <p:nvPr>
            <p:ph type="sldImg"/>
          </p:nvPr>
        </p:nvSpPr>
        <p:spPr>
          <a:ln>
            <a:solidFill>
              <a:srgbClr val="000000">
                <a:alpha val="100000"/>
              </a:srgbClr>
            </a:solidFill>
            <a:miter lim="800000"/>
          </a:ln>
        </p:spPr>
      </p:sp>
      <p:sp>
        <p:nvSpPr>
          <p:cNvPr id="97283" name="Rectangle 3"/>
          <p:cNvSpPr>
            <a:spLocks noGrp="1"/>
          </p:cNvSpPr>
          <p:nvPr>
            <p:ph type="body" idx="1"/>
          </p:nvPr>
        </p:nvSpPr>
        <p:spPr>
          <a:noFill/>
          <a:ln>
            <a:noFill/>
          </a:ln>
        </p:spPr>
        <p:txBody>
          <a:bodyPr wrap="square" lIns="91440" tIns="45720" rIns="91440" bIns="45720" anchor="t"/>
          <a:lstStyle/>
          <a:p>
            <a:pPr lvl="0" eaLnBrk="1" hangingPunct="1"/>
            <a:endParaRPr lang="zh-CN" altLang="en-US" dirty="0">
              <a:ea typeface="宋体" panose="02010600030101010101" pitchFamily="2" charset="-122"/>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幻灯片图像占位符 149505"/>
          <p:cNvSpPr>
            <a:spLocks noGrp="1" noRot="1" noChangeAspect="1" noTextEdit="1"/>
          </p:cNvSpPr>
          <p:nvPr>
            <p:ph type="sldImg"/>
          </p:nvPr>
        </p:nvSpPr>
        <p:spPr>
          <a:ln>
            <a:solidFill>
              <a:srgbClr val="000000"/>
            </a:solidFill>
            <a:miter/>
          </a:ln>
        </p:spPr>
      </p:sp>
      <p:sp>
        <p:nvSpPr>
          <p:cNvPr id="149507" name="文本占位符 149506"/>
          <p:cNvSpPr>
            <a:spLocks noGrp="1"/>
          </p:cNvSpPr>
          <p:nvPr>
            <p:ph type="body" idx="1"/>
          </p:nvPr>
        </p:nvSpPr>
        <p:spPr>
          <a:noFill/>
          <a:ln>
            <a:noFill/>
          </a:ln>
        </p:spPr>
        <p:txBody>
          <a:bodyPr/>
          <a:lstStyle/>
          <a:p>
            <a:pPr lvl="0"/>
            <a:endParaRPr lang="zh-CN" altLang="en-US" dirty="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幻灯片图像占位符 150529"/>
          <p:cNvSpPr>
            <a:spLocks noGrp="1" noRot="1" noChangeAspect="1" noTextEdit="1"/>
          </p:cNvSpPr>
          <p:nvPr>
            <p:ph type="sldImg"/>
          </p:nvPr>
        </p:nvSpPr>
        <p:spPr>
          <a:ln>
            <a:solidFill>
              <a:srgbClr val="000000"/>
            </a:solidFill>
            <a:miter/>
          </a:ln>
        </p:spPr>
      </p:sp>
      <p:sp>
        <p:nvSpPr>
          <p:cNvPr id="150531" name="文本占位符 150530"/>
          <p:cNvSpPr>
            <a:spLocks noGrp="1"/>
          </p:cNvSpPr>
          <p:nvPr>
            <p:ph type="body" idx="1"/>
          </p:nvPr>
        </p:nvSpPr>
        <p:spPr>
          <a:noFill/>
          <a:ln>
            <a:noFill/>
          </a:ln>
        </p:spPr>
        <p:txBody>
          <a:bodyPr/>
          <a:lstStyle/>
          <a:p>
            <a:pPr lvl="0"/>
            <a:endParaRPr lang="zh-CN" altLang="en-US" dirty="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幻灯片图像占位符 152577"/>
          <p:cNvSpPr>
            <a:spLocks noGrp="1" noRot="1" noChangeAspect="1" noTextEdit="1"/>
          </p:cNvSpPr>
          <p:nvPr>
            <p:ph type="sldImg"/>
          </p:nvPr>
        </p:nvSpPr>
        <p:spPr>
          <a:ln>
            <a:solidFill>
              <a:srgbClr val="000000"/>
            </a:solidFill>
            <a:miter/>
          </a:ln>
        </p:spPr>
      </p:sp>
      <p:sp>
        <p:nvSpPr>
          <p:cNvPr id="152579" name="文本占位符 152578"/>
          <p:cNvSpPr>
            <a:spLocks noGrp="1"/>
          </p:cNvSpPr>
          <p:nvPr>
            <p:ph type="body" idx="1"/>
          </p:nvPr>
        </p:nvSpPr>
        <p:spPr>
          <a:noFill/>
          <a:ln>
            <a:noFill/>
          </a:ln>
        </p:spPr>
        <p:txBody>
          <a:bodyPr/>
          <a:lstStyle/>
          <a:p>
            <a:pPr lvl="0"/>
            <a:endParaRPr lang="zh-CN" altLang="en-US" dirty="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Grp="1" noRot="1" noChangeAspect="1" noTextEdit="1"/>
          </p:cNvSpPr>
          <p:nvPr>
            <p:ph type="sldImg"/>
          </p:nvPr>
        </p:nvSpPr>
        <p:spPr>
          <a:ln>
            <a:solidFill>
              <a:srgbClr val="000000">
                <a:alpha val="100000"/>
              </a:srgbClr>
            </a:solidFill>
            <a:miter lim="800000"/>
          </a:ln>
        </p:spPr>
      </p:sp>
      <p:sp>
        <p:nvSpPr>
          <p:cNvPr id="98307" name="Rectangle 3"/>
          <p:cNvSpPr>
            <a:spLocks noGrp="1"/>
          </p:cNvSpPr>
          <p:nvPr>
            <p:ph type="body" idx="1"/>
          </p:nvPr>
        </p:nvSpPr>
        <p:spPr>
          <a:noFill/>
          <a:ln>
            <a:noFill/>
          </a:ln>
        </p:spPr>
        <p:txBody>
          <a:bodyPr wrap="square" lIns="91440" tIns="45720" rIns="91440" bIns="45720" anchor="t"/>
          <a:lstStyle/>
          <a:p>
            <a:pPr lvl="0" eaLnBrk="1" hangingPunct="1"/>
            <a:endParaRPr lang="zh-CN" altLang="en-US" dirty="0">
              <a:ea typeface="宋体" panose="02010600030101010101" pitchFamily="2" charset="-122"/>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p:cNvSpPr>
            <a:spLocks noGrp="1" noRot="1" noChangeAspect="1" noTextEdit="1"/>
          </p:cNvSpPr>
          <p:nvPr>
            <p:ph type="sldImg"/>
          </p:nvPr>
        </p:nvSpPr>
        <p:spPr>
          <a:ln>
            <a:solidFill>
              <a:srgbClr val="000000">
                <a:alpha val="100000"/>
              </a:srgbClr>
            </a:solidFill>
            <a:miter lim="800000"/>
          </a:ln>
        </p:spPr>
      </p:sp>
      <p:sp>
        <p:nvSpPr>
          <p:cNvPr id="99331" name="Rectangle 3"/>
          <p:cNvSpPr>
            <a:spLocks noGrp="1"/>
          </p:cNvSpPr>
          <p:nvPr>
            <p:ph type="body" idx="1"/>
          </p:nvPr>
        </p:nvSpPr>
        <p:spPr>
          <a:noFill/>
          <a:ln>
            <a:noFill/>
          </a:ln>
        </p:spPr>
        <p:txBody>
          <a:bodyPr wrap="square" lIns="91440" tIns="45720" rIns="91440" bIns="45720" anchor="t"/>
          <a:lstStyle/>
          <a:p>
            <a:pPr lvl="0" eaLnBrk="1" hangingPunct="1"/>
            <a:endParaRPr lang="zh-CN" altLang="en-US" dirty="0">
              <a:ea typeface="宋体" panose="02010600030101010101" pitchFamily="2" charset="-122"/>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Rot="1" noChangeAspect="1" noTextEdit="1"/>
          </p:cNvSpPr>
          <p:nvPr>
            <p:ph type="sldImg"/>
          </p:nvPr>
        </p:nvSpPr>
        <p:spPr>
          <a:ln>
            <a:solidFill>
              <a:srgbClr val="000000">
                <a:alpha val="100000"/>
              </a:srgbClr>
            </a:solidFill>
            <a:miter lim="800000"/>
          </a:ln>
        </p:spPr>
      </p:sp>
      <p:sp>
        <p:nvSpPr>
          <p:cNvPr id="100355" name="Rectangle 3"/>
          <p:cNvSpPr>
            <a:spLocks noGrp="1"/>
          </p:cNvSpPr>
          <p:nvPr>
            <p:ph type="body" idx="1"/>
          </p:nvPr>
        </p:nvSpPr>
        <p:spPr>
          <a:noFill/>
          <a:ln>
            <a:noFill/>
          </a:ln>
        </p:spPr>
        <p:txBody>
          <a:bodyPr wrap="square" lIns="91440" tIns="45720" rIns="91440" bIns="45720" anchor="t"/>
          <a:lstStyle/>
          <a:p>
            <a:pPr lvl="0" eaLnBrk="1" hangingPunct="1"/>
            <a:endParaRPr lang="zh-CN" altLang="en-US" dirty="0">
              <a:ea typeface="宋体" panose="02010600030101010101" pitchFamily="2" charset="-122"/>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Grp="1" noRot="1" noChangeAspect="1" noTextEdit="1"/>
          </p:cNvSpPr>
          <p:nvPr>
            <p:ph type="sldImg"/>
          </p:nvPr>
        </p:nvSpPr>
        <p:spPr>
          <a:ln>
            <a:solidFill>
              <a:srgbClr val="000000">
                <a:alpha val="100000"/>
              </a:srgbClr>
            </a:solidFill>
            <a:miter lim="800000"/>
          </a:ln>
        </p:spPr>
      </p:sp>
      <p:sp>
        <p:nvSpPr>
          <p:cNvPr id="101379" name="Rectangle 3"/>
          <p:cNvSpPr>
            <a:spLocks noGrp="1"/>
          </p:cNvSpPr>
          <p:nvPr>
            <p:ph type="body" idx="1"/>
          </p:nvPr>
        </p:nvSpPr>
        <p:spPr>
          <a:noFill/>
          <a:ln>
            <a:noFill/>
          </a:ln>
        </p:spPr>
        <p:txBody>
          <a:bodyPr wrap="square" lIns="91440" tIns="45720" rIns="91440" bIns="45720" anchor="t"/>
          <a:lstStyle/>
          <a:p>
            <a:pPr lvl="0" eaLnBrk="1" hangingPunct="1"/>
            <a:endParaRPr lang="zh-CN" altLang="en-US" dirty="0">
              <a:ea typeface="宋体" panose="02010600030101010101" pitchFamily="2" charset="-122"/>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p:cNvSpPr>
            <a:spLocks noGrp="1" noRot="1" noChangeAspect="1" noTextEdit="1"/>
          </p:cNvSpPr>
          <p:nvPr>
            <p:ph type="sldImg"/>
          </p:nvPr>
        </p:nvSpPr>
        <p:spPr>
          <a:ln>
            <a:solidFill>
              <a:srgbClr val="000000">
                <a:alpha val="100000"/>
              </a:srgbClr>
            </a:solidFill>
            <a:miter lim="800000"/>
          </a:ln>
        </p:spPr>
      </p:sp>
      <p:sp>
        <p:nvSpPr>
          <p:cNvPr id="102403" name="Rectangle 3"/>
          <p:cNvSpPr>
            <a:spLocks noGrp="1"/>
          </p:cNvSpPr>
          <p:nvPr>
            <p:ph type="body" idx="1"/>
          </p:nvPr>
        </p:nvSpPr>
        <p:spPr>
          <a:noFill/>
          <a:ln>
            <a:noFill/>
          </a:ln>
        </p:spPr>
        <p:txBody>
          <a:bodyPr wrap="square" lIns="91440" tIns="45720" rIns="91440" bIns="45720" anchor="t"/>
          <a:lstStyle/>
          <a:p>
            <a:pPr lvl="0" eaLnBrk="1" hangingPunct="1"/>
            <a:r>
              <a:rPr lang="zh-CN" altLang="en-US" dirty="0">
                <a:ea typeface="宋体" panose="02010600030101010101" pitchFamily="2" charset="-122"/>
              </a:rPr>
              <a:t>续上表</a:t>
            </a: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9741D90-AE9F-4E8B-9ED4-4A5CB699E549}" type="slidenum">
              <a:rPr lang="zh-CN" altLang="en-US" smtClean="0"/>
              <a:t>80</a:t>
            </a:fld>
            <a:endParaRPr lang="zh-CN" altLang="en-US"/>
          </a:p>
        </p:txBody>
      </p:sp>
    </p:spTree>
    <p:extLst>
      <p:ext uri="{BB962C8B-B14F-4D97-AF65-F5344CB8AC3E}">
        <p14:creationId xmlns:p14="http://schemas.microsoft.com/office/powerpoint/2010/main" val="12181184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p:cNvSpPr>
            <a:spLocks noGrp="1" noRot="1" noChangeAspect="1" noTextEdit="1"/>
          </p:cNvSpPr>
          <p:nvPr>
            <p:ph type="sldImg"/>
          </p:nvPr>
        </p:nvSpPr>
        <p:spPr>
          <a:ln>
            <a:solidFill>
              <a:srgbClr val="000000">
                <a:alpha val="100000"/>
              </a:srgbClr>
            </a:solidFill>
            <a:miter lim="800000"/>
          </a:ln>
        </p:spPr>
      </p:sp>
      <p:sp>
        <p:nvSpPr>
          <p:cNvPr id="105475" name="Rectangle 3"/>
          <p:cNvSpPr>
            <a:spLocks noGrp="1"/>
          </p:cNvSpPr>
          <p:nvPr>
            <p:ph type="body" idx="1"/>
          </p:nvPr>
        </p:nvSpPr>
        <p:spPr>
          <a:noFill/>
          <a:ln>
            <a:noFill/>
          </a:ln>
        </p:spPr>
        <p:txBody>
          <a:bodyPr wrap="square" lIns="91440" tIns="45720" rIns="91440" bIns="45720" anchor="t"/>
          <a:lstStyle/>
          <a:p>
            <a:pPr lvl="0" eaLnBrk="1" hangingPunct="1"/>
            <a:endParaRPr lang="zh-CN" altLang="en-US" dirty="0">
              <a:ea typeface="宋体" panose="02010600030101010101" pitchFamily="2" charset="-122"/>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1" indent="0" algn="l" fontAlgn="auto">
              <a:lnSpc>
                <a:spcPct val="110000"/>
              </a:lnSpc>
              <a:buClrTx/>
              <a:buSzTx/>
              <a:buFont typeface="Arial" panose="020B0604020202020204"/>
              <a:buChar char="•"/>
            </a:pPr>
            <a:endParaRPr lang="zh-CN" altLang="en-US" dirty="0"/>
          </a:p>
        </p:txBody>
      </p:sp>
      <p:sp>
        <p:nvSpPr>
          <p:cNvPr id="4" name="灯片编号占位符 3"/>
          <p:cNvSpPr>
            <a:spLocks noGrp="1"/>
          </p:cNvSpPr>
          <p:nvPr>
            <p:ph type="sldNum" sz="quarter" idx="5"/>
          </p:nvPr>
        </p:nvSpPr>
        <p:spPr/>
        <p:txBody>
          <a:bodyPr/>
          <a:lstStyle/>
          <a:p>
            <a:fld id="{59741D90-AE9F-4E8B-9ED4-4A5CB699E549}" type="slidenum">
              <a:rPr lang="zh-CN" altLang="en-US" smtClean="0"/>
              <a:t>86</a:t>
            </a:fld>
            <a:endParaRPr lang="zh-CN" altLang="en-US"/>
          </a:p>
        </p:txBody>
      </p:sp>
    </p:spTree>
    <p:extLst>
      <p:ext uri="{BB962C8B-B14F-4D97-AF65-F5344CB8AC3E}">
        <p14:creationId xmlns:p14="http://schemas.microsoft.com/office/powerpoint/2010/main" val="5399437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9741D90-AE9F-4E8B-9ED4-4A5CB699E549}" type="slidenum">
              <a:rPr lang="zh-CN" altLang="en-US" smtClean="0"/>
              <a:t>90</a:t>
            </a:fld>
            <a:endParaRPr lang="zh-CN" alt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47D4A234-AD6C-4CBC-88B9-3F3AB966CB78}" type="slidenum">
              <a:rPr lang="en-US" altLang="zh-CN"/>
              <a:t>95</a:t>
            </a:fld>
            <a:endParaRPr lang="en-US" altLang="zh-CN"/>
          </a:p>
        </p:txBody>
      </p:sp>
      <p:sp>
        <p:nvSpPr>
          <p:cNvPr id="55298" name="Rectangle 2"/>
          <p:cNvSpPr>
            <a:spLocks noGrp="1" noRot="1" noChangeAspect="1" noChangeArrowheads="1" noTextEdit="1"/>
          </p:cNvSpPr>
          <p:nvPr>
            <p:ph type="sldImg"/>
          </p:nvPr>
        </p:nvSpPr>
        <p:spPr/>
      </p:sp>
      <p:sp>
        <p:nvSpPr>
          <p:cNvPr id="55299" name="Rectangle 3"/>
          <p:cNvSpPr>
            <a:spLocks noGrp="1" noChangeArrowheads="1"/>
          </p:cNvSpPr>
          <p:nvPr>
            <p:ph type="body" idx="1"/>
          </p:nvPr>
        </p:nvSpPr>
        <p:spPr/>
        <p:txBody>
          <a:bodyPr/>
          <a:lstStyle/>
          <a:p>
            <a:r>
              <a:rPr lang="en-US" altLang="zh-CN" dirty="0"/>
              <a:t>      </a:t>
            </a:r>
            <a:endParaRPr lang="zh-CN" altLang="en-US" dirty="0"/>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32E023A1-79C4-43E4-9EDE-0C849E5AF6EA}" type="slidenum">
              <a:rPr lang="en-US" altLang="zh-CN"/>
              <a:t>96</a:t>
            </a:fld>
            <a:endParaRPr lang="en-US" altLang="zh-CN"/>
          </a:p>
        </p:txBody>
      </p:sp>
      <p:sp>
        <p:nvSpPr>
          <p:cNvPr id="56322" name="Rectangle 2"/>
          <p:cNvSpPr>
            <a:spLocks noGrp="1" noRot="1" noChangeAspect="1" noChangeArrowheads="1" noTextEdit="1"/>
          </p:cNvSpPr>
          <p:nvPr>
            <p:ph type="sldImg"/>
          </p:nvPr>
        </p:nvSpPr>
        <p:spPr/>
      </p:sp>
      <p:sp>
        <p:nvSpPr>
          <p:cNvPr id="56323" name="Rectangle 3"/>
          <p:cNvSpPr>
            <a:spLocks noGrp="1" noChangeArrowheads="1"/>
          </p:cNvSpPr>
          <p:nvPr>
            <p:ph type="body" idx="1"/>
          </p:nvPr>
        </p:nvSpPr>
        <p:spPr/>
        <p:txBody>
          <a:bodyPr/>
          <a:lstStyle/>
          <a:p>
            <a:endParaRPr lang="zh-CN" altLang="en-US" dirty="0"/>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FACC2F89-CBF3-4ECD-8102-B31BFFB5D7F9}" type="slidenum">
              <a:rPr lang="en-US" altLang="zh-CN"/>
              <a:t>97</a:t>
            </a:fld>
            <a:endParaRPr lang="en-US" altLang="zh-CN"/>
          </a:p>
        </p:txBody>
      </p:sp>
      <p:sp>
        <p:nvSpPr>
          <p:cNvPr id="63490" name="Rectangle 2"/>
          <p:cNvSpPr>
            <a:spLocks noGrp="1" noRot="1" noChangeAspect="1" noChangeArrowheads="1" noTextEdit="1"/>
          </p:cNvSpPr>
          <p:nvPr>
            <p:ph type="sldImg"/>
          </p:nvPr>
        </p:nvSpPr>
        <p:spPr/>
      </p:sp>
      <p:sp>
        <p:nvSpPr>
          <p:cNvPr id="63491" name="Rectangle 3"/>
          <p:cNvSpPr>
            <a:spLocks noGrp="1" noChangeArrowheads="1"/>
          </p:cNvSpPr>
          <p:nvPr>
            <p:ph type="body" idx="1"/>
          </p:nvPr>
        </p:nvSpPr>
        <p:spPr/>
        <p:txBody>
          <a:bodyPr/>
          <a:lstStyle/>
          <a:p>
            <a:endParaRPr lang="zh-CN" altLang="en-US" dirty="0"/>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Slide Image Placeholder 1"/>
          <p:cNvSpPr>
            <a:spLocks noGrp="1" noRot="1" noChangeAspect="1" noChangeArrowheads="1" noTextEdit="1"/>
          </p:cNvSpPr>
          <p:nvPr>
            <p:ph type="sldImg" idx="4294967295"/>
          </p:nvPr>
        </p:nvSpPr>
        <p:spPr bwMode="auto">
          <a:ln>
            <a:solidFill>
              <a:srgbClr val="000000"/>
            </a:solidFill>
            <a:miter lim="800000"/>
          </a:ln>
        </p:spPr>
      </p:sp>
      <p:sp>
        <p:nvSpPr>
          <p:cNvPr id="55298" name="Notes Placeholder 2"/>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a:p>
        </p:txBody>
      </p:sp>
      <p:sp>
        <p:nvSpPr>
          <p:cNvPr id="55299" name="Slide Number Placeholder 3"/>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p>
            <a:pPr algn="r"/>
            <a:fld id="{CF1253FE-A18C-40B3-86B9-C8737618C4A1}" type="slidenum">
              <a:rPr lang="zh-CN" altLang="en-US" sz="1200">
                <a:latin typeface="Calibri" panose="020F0502020204030204" charset="0"/>
              </a:rPr>
              <a:t>101</a:t>
            </a:fld>
            <a:endParaRPr lang="zh-CN" altLang="en-US" sz="1200">
              <a:latin typeface="Calibri" panose="020F0502020204030204"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p:cNvSpPr>
            <a:spLocks noGrp="1" noRot="1" noChangeAspect="1" noTextEdit="1"/>
          </p:cNvSpPr>
          <p:nvPr>
            <p:ph type="sldImg"/>
          </p:nvPr>
        </p:nvSpPr>
        <p:spPr>
          <a:ln>
            <a:solidFill>
              <a:srgbClr val="000000">
                <a:alpha val="100000"/>
              </a:srgbClr>
            </a:solidFill>
            <a:miter lim="800000"/>
          </a:ln>
        </p:spPr>
      </p:sp>
      <p:sp>
        <p:nvSpPr>
          <p:cNvPr id="107523" name="Rectangle 3"/>
          <p:cNvSpPr>
            <a:spLocks noGrp="1"/>
          </p:cNvSpPr>
          <p:nvPr>
            <p:ph type="body" idx="1"/>
          </p:nvPr>
        </p:nvSpPr>
        <p:spPr>
          <a:noFill/>
          <a:ln>
            <a:noFill/>
          </a:ln>
        </p:spPr>
        <p:txBody>
          <a:bodyPr wrap="square" lIns="91440" tIns="45720" rIns="91440" bIns="45720" anchor="t"/>
          <a:lstStyle/>
          <a:p>
            <a:pPr marL="228600" indent="-228600" algn="l">
              <a:lnSpc>
                <a:spcPct val="100000"/>
              </a:lnSpc>
              <a:spcBef>
                <a:spcPts val="1000"/>
              </a:spcBef>
              <a:buClrTx/>
              <a:buSzTx/>
              <a:buFont typeface="Arial" panose="020B0604020202020204" pitchFamily="34" charset="0"/>
              <a:buChar char="•"/>
            </a:pPr>
            <a:endParaRPr lang="zh-CN" altLang="en-US" dirty="0">
              <a:ea typeface="宋体" panose="02010600030101010101" pitchFamily="2" charset="-122"/>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B306B9D4-5423-45EF-8A1E-CA1721065C6A}" type="slidenum">
              <a:rPr lang="en-US" altLang="zh-CN"/>
              <a:t>102</a:t>
            </a:fld>
            <a:endParaRPr lang="en-US" altLang="zh-CN"/>
          </a:p>
        </p:txBody>
      </p:sp>
      <p:sp>
        <p:nvSpPr>
          <p:cNvPr id="65538" name="Rectangle 2"/>
          <p:cNvSpPr>
            <a:spLocks noGrp="1" noRot="1" noChangeAspect="1" noChangeArrowheads="1" noTextEdit="1"/>
          </p:cNvSpPr>
          <p:nvPr>
            <p:ph type="sldImg"/>
          </p:nvPr>
        </p:nvSpPr>
        <p:spPr/>
      </p:sp>
      <p:sp>
        <p:nvSpPr>
          <p:cNvPr id="65539" name="Rectangle 3"/>
          <p:cNvSpPr>
            <a:spLocks noGrp="1" noChangeArrowheads="1"/>
          </p:cNvSpPr>
          <p:nvPr>
            <p:ph type="body" idx="1"/>
          </p:nvPr>
        </p:nvSpPr>
        <p:spPr/>
        <p:txBody>
          <a:bodyPr/>
          <a:lstStyle/>
          <a:p>
            <a:endParaRPr lang="zh-CN" altLang="en-US" dirty="0"/>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491F3C82-5D01-4D78-87A5-F668339423BD}" type="slidenum">
              <a:rPr lang="en-US" altLang="zh-CN"/>
              <a:t>104</a:t>
            </a:fld>
            <a:endParaRPr lang="en-US" altLang="zh-CN"/>
          </a:p>
        </p:txBody>
      </p:sp>
      <p:sp>
        <p:nvSpPr>
          <p:cNvPr id="66562" name="Rectangle 2"/>
          <p:cNvSpPr>
            <a:spLocks noGrp="1" noRot="1" noChangeAspect="1" noChangeArrowheads="1" noTextEdit="1"/>
          </p:cNvSpPr>
          <p:nvPr>
            <p:ph type="sldImg"/>
          </p:nvPr>
        </p:nvSpPr>
        <p:spPr/>
      </p:sp>
      <p:sp>
        <p:nvSpPr>
          <p:cNvPr id="66563" name="Rectangle 3"/>
          <p:cNvSpPr>
            <a:spLocks noGrp="1" noChangeArrowheads="1"/>
          </p:cNvSpPr>
          <p:nvPr>
            <p:ph type="body" idx="1"/>
          </p:nvPr>
        </p:nvSpPr>
        <p:spPr/>
        <p:txBody>
          <a:bodyPr/>
          <a:lstStyle/>
          <a:p>
            <a:endParaRPr lang="en-US" altLang="zh-CN" dirty="0"/>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9C67865B-0B41-450A-8AA9-4DE1BF310991}" type="slidenum">
              <a:rPr lang="en-US" altLang="zh-CN"/>
              <a:t>106</a:t>
            </a:fld>
            <a:endParaRPr lang="en-US" altLang="zh-CN"/>
          </a:p>
        </p:txBody>
      </p:sp>
      <p:sp>
        <p:nvSpPr>
          <p:cNvPr id="74754" name="Rectangle 2"/>
          <p:cNvSpPr>
            <a:spLocks noGrp="1" noRot="1" noChangeAspect="1" noChangeArrowheads="1" noTextEdit="1"/>
          </p:cNvSpPr>
          <p:nvPr>
            <p:ph type="sldImg"/>
          </p:nvPr>
        </p:nvSpPr>
        <p:spPr/>
      </p:sp>
      <p:sp>
        <p:nvSpPr>
          <p:cNvPr id="74755" name="Rectangle 3"/>
          <p:cNvSpPr>
            <a:spLocks noGrp="1" noChangeArrowheads="1"/>
          </p:cNvSpPr>
          <p:nvPr>
            <p:ph type="body" idx="1"/>
          </p:nvPr>
        </p:nvSpPr>
        <p:spPr/>
        <p:txBody>
          <a:bodyPr/>
          <a:lstStyle/>
          <a:p>
            <a:endParaRPr lang="zh-CN" altLang="en-US" dirty="0">
              <a:latin typeface="Times New Roman" panose="02020603050405020304" pitchFamily="18" charset="0"/>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96463153-1626-4EA6-BE14-5EA651C17024}" type="slidenum">
              <a:rPr lang="en-US" altLang="zh-CN"/>
              <a:t>109</a:t>
            </a:fld>
            <a:endParaRPr lang="en-US" altLang="zh-CN"/>
          </a:p>
        </p:txBody>
      </p:sp>
      <p:sp>
        <p:nvSpPr>
          <p:cNvPr id="157698" name="Rectangle 2"/>
          <p:cNvSpPr>
            <a:spLocks noGrp="1" noRot="1" noChangeAspect="1" noChangeArrowheads="1" noTextEdit="1"/>
          </p:cNvSpPr>
          <p:nvPr>
            <p:ph type="sldImg"/>
          </p:nvPr>
        </p:nvSpPr>
        <p:spPr/>
      </p:sp>
      <p:sp>
        <p:nvSpPr>
          <p:cNvPr id="157699" name="Rectangle 3"/>
          <p:cNvSpPr>
            <a:spLocks noGrp="1" noChangeArrowheads="1"/>
          </p:cNvSpPr>
          <p:nvPr>
            <p:ph type="body" idx="1"/>
          </p:nvPr>
        </p:nvSpPr>
        <p:spPr/>
        <p:txBody>
          <a:bodyPr/>
          <a:lstStyle/>
          <a:p>
            <a:endParaRPr lang="en-US" altLang="zh-CN" dirty="0"/>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9B32E0F3-D3C1-47F6-904A-F1FCEB83ACF7}" type="slidenum">
              <a:rPr lang="en-US" altLang="zh-CN"/>
              <a:t>110</a:t>
            </a:fld>
            <a:endParaRPr lang="en-US" altLang="zh-CN"/>
          </a:p>
        </p:txBody>
      </p:sp>
      <p:sp>
        <p:nvSpPr>
          <p:cNvPr id="151554" name="Rectangle 2"/>
          <p:cNvSpPr>
            <a:spLocks noGrp="1" noRot="1" noChangeAspect="1" noChangeArrowheads="1" noTextEdit="1"/>
          </p:cNvSpPr>
          <p:nvPr>
            <p:ph type="sldImg"/>
          </p:nvPr>
        </p:nvSpPr>
        <p:spPr/>
      </p:sp>
      <p:sp>
        <p:nvSpPr>
          <p:cNvPr id="151555" name="Rectangle 3"/>
          <p:cNvSpPr>
            <a:spLocks noGrp="1" noChangeArrowheads="1"/>
          </p:cNvSpPr>
          <p:nvPr>
            <p:ph type="body" idx="1"/>
          </p:nvPr>
        </p:nvSpPr>
        <p:spPr/>
        <p:txBody>
          <a:bodyPr/>
          <a:lstStyle/>
          <a:p>
            <a:endParaRPr lang="zh-CN" altLang="en-US" dirty="0"/>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4B38F0C4-0502-4C81-9982-A671A33E9055}" type="slidenum">
              <a:rPr lang="en-US" altLang="zh-CN"/>
              <a:t>113</a:t>
            </a:fld>
            <a:endParaRPr lang="en-US" altLang="zh-CN"/>
          </a:p>
        </p:txBody>
      </p:sp>
      <p:sp>
        <p:nvSpPr>
          <p:cNvPr id="155650" name="Rectangle 2"/>
          <p:cNvSpPr>
            <a:spLocks noGrp="1" noRot="1" noChangeAspect="1" noChangeArrowheads="1" noTextEdit="1"/>
          </p:cNvSpPr>
          <p:nvPr>
            <p:ph type="sldImg"/>
          </p:nvPr>
        </p:nvSpPr>
        <p:spPr/>
      </p:sp>
      <p:sp>
        <p:nvSpPr>
          <p:cNvPr id="155651" name="Rectangle 3"/>
          <p:cNvSpPr>
            <a:spLocks noGrp="1" noChangeArrowheads="1"/>
          </p:cNvSpPr>
          <p:nvPr>
            <p:ph type="body" idx="1"/>
          </p:nvPr>
        </p:nvSpPr>
        <p:spPr/>
        <p:txBody>
          <a:bodyPr/>
          <a:lstStyle/>
          <a:p>
            <a:endParaRPr lang="zh-CN" altLang="en-US" dirty="0">
              <a:solidFill>
                <a:srgbClr val="FF0000"/>
              </a:solidFill>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88D9B80D-5407-476E-A107-80B0DFEE3790}" type="slidenum">
              <a:rPr lang="en-US" altLang="zh-CN"/>
              <a:t>117</a:t>
            </a:fld>
            <a:endParaRPr lang="en-US" altLang="zh-CN"/>
          </a:p>
        </p:txBody>
      </p:sp>
      <p:sp>
        <p:nvSpPr>
          <p:cNvPr id="80898" name="Rectangle 2"/>
          <p:cNvSpPr>
            <a:spLocks noGrp="1" noRot="1" noChangeAspect="1" noChangeArrowheads="1" noTextEdit="1"/>
          </p:cNvSpPr>
          <p:nvPr>
            <p:ph type="sldImg"/>
          </p:nvPr>
        </p:nvSpPr>
        <p:spPr/>
      </p:sp>
      <p:sp>
        <p:nvSpPr>
          <p:cNvPr id="80899" name="Rectangle 3"/>
          <p:cNvSpPr>
            <a:spLocks noGrp="1" noChangeArrowheads="1"/>
          </p:cNvSpPr>
          <p:nvPr>
            <p:ph type="body" idx="1"/>
          </p:nvPr>
        </p:nvSpPr>
        <p:spPr/>
        <p:txBody>
          <a:bodyPr/>
          <a:lstStyle/>
          <a:p>
            <a:endParaRPr lang="zh-CN" altLang="en-US" dirty="0"/>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B9532342-EE4B-4ED0-AAD0-425D858B30DF}" type="slidenum">
              <a:rPr lang="en-US" altLang="zh-CN"/>
              <a:t>119</a:t>
            </a:fld>
            <a:endParaRPr lang="en-US" altLang="zh-CN"/>
          </a:p>
        </p:txBody>
      </p:sp>
      <p:sp>
        <p:nvSpPr>
          <p:cNvPr id="87042" name="Rectangle 2"/>
          <p:cNvSpPr>
            <a:spLocks noGrp="1" noRot="1" noChangeAspect="1" noChangeArrowheads="1" noTextEdit="1"/>
          </p:cNvSpPr>
          <p:nvPr>
            <p:ph type="sldImg"/>
          </p:nvPr>
        </p:nvSpPr>
        <p:spPr/>
      </p:sp>
      <p:sp>
        <p:nvSpPr>
          <p:cNvPr id="87043" name="Rectangle 3"/>
          <p:cNvSpPr>
            <a:spLocks noGrp="1" noChangeArrowheads="1"/>
          </p:cNvSpPr>
          <p:nvPr>
            <p:ph type="body" idx="1"/>
          </p:nvPr>
        </p:nvSpPr>
        <p:spPr/>
        <p:txBody>
          <a:bodyPr/>
          <a:lstStyle/>
          <a:p>
            <a:endParaRPr lang="en-US" altLang="zh-CN"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幻灯片图像占位符 141313"/>
          <p:cNvSpPr>
            <a:spLocks noGrp="1" noRot="1" noChangeAspect="1" noTextEdit="1"/>
          </p:cNvSpPr>
          <p:nvPr>
            <p:ph type="sldImg"/>
          </p:nvPr>
        </p:nvSpPr>
        <p:spPr>
          <a:ln>
            <a:solidFill>
              <a:srgbClr val="000000"/>
            </a:solidFill>
            <a:miter/>
          </a:ln>
        </p:spPr>
      </p:sp>
      <p:sp>
        <p:nvSpPr>
          <p:cNvPr id="141315" name="文本占位符 141314"/>
          <p:cNvSpPr>
            <a:spLocks noGrp="1"/>
          </p:cNvSpPr>
          <p:nvPr>
            <p:ph type="body" idx="1"/>
          </p:nvPr>
        </p:nvSpPr>
        <p:spPr>
          <a:noFill/>
          <a:ln>
            <a:noFill/>
          </a:ln>
        </p:spPr>
        <p:txBody>
          <a:bodyPr/>
          <a:lstStyle/>
          <a:p>
            <a:pPr lvl="0"/>
            <a:endParaRPr lang="zh-CN" altLang="en-US" dirty="0"/>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99866366-9EFF-4B50-AE42-7BA6B68578A3}" type="slidenum">
              <a:rPr lang="en-US" altLang="zh-CN"/>
              <a:t>123</a:t>
            </a:fld>
            <a:endParaRPr lang="en-US" altLang="zh-CN"/>
          </a:p>
        </p:txBody>
      </p:sp>
      <p:sp>
        <p:nvSpPr>
          <p:cNvPr id="95234" name="Rectangle 2"/>
          <p:cNvSpPr>
            <a:spLocks noGrp="1" noRot="1" noChangeAspect="1" noChangeArrowheads="1" noTextEdit="1"/>
          </p:cNvSpPr>
          <p:nvPr>
            <p:ph type="sldImg"/>
          </p:nvPr>
        </p:nvSpPr>
        <p:spPr/>
      </p:sp>
      <p:sp>
        <p:nvSpPr>
          <p:cNvPr id="95235"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7A0D1166-42CD-4588-90DF-F7AEC348DF1E}" type="slidenum">
              <a:rPr lang="en-US" altLang="zh-CN"/>
              <a:t>124</a:t>
            </a:fld>
            <a:endParaRPr lang="en-US" altLang="zh-CN"/>
          </a:p>
        </p:txBody>
      </p:sp>
      <p:sp>
        <p:nvSpPr>
          <p:cNvPr id="92162" name="Rectangle 2"/>
          <p:cNvSpPr>
            <a:spLocks noGrp="1" noRot="1" noChangeAspect="1" noChangeArrowheads="1" noTextEdit="1"/>
          </p:cNvSpPr>
          <p:nvPr>
            <p:ph type="sldImg"/>
          </p:nvPr>
        </p:nvSpPr>
        <p:spPr/>
      </p:sp>
      <p:sp>
        <p:nvSpPr>
          <p:cNvPr id="92163"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9741D90-AE9F-4E8B-9ED4-4A5CB699E549}" type="slidenum">
              <a:rPr lang="zh-CN" altLang="en-US" smtClean="0"/>
              <a:t>131</a:t>
            </a:fld>
            <a:endParaRPr lang="zh-CN" altLang="en-US"/>
          </a:p>
        </p:txBody>
      </p:sp>
    </p:spTree>
    <p:extLst>
      <p:ext uri="{BB962C8B-B14F-4D97-AF65-F5344CB8AC3E}">
        <p14:creationId xmlns:p14="http://schemas.microsoft.com/office/powerpoint/2010/main" val="410175705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9741D90-AE9F-4E8B-9ED4-4A5CB699E549}" type="slidenum">
              <a:rPr lang="zh-CN" altLang="en-US" smtClean="0"/>
              <a:t>133</a:t>
            </a:fld>
            <a:endParaRPr lang="zh-CN" altLang="en-US"/>
          </a:p>
        </p:txBody>
      </p:sp>
    </p:spTree>
    <p:extLst>
      <p:ext uri="{BB962C8B-B14F-4D97-AF65-F5344CB8AC3E}">
        <p14:creationId xmlns:p14="http://schemas.microsoft.com/office/powerpoint/2010/main" val="441259209"/>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9741D90-AE9F-4E8B-9ED4-4A5CB699E549}" type="slidenum">
              <a:rPr lang="zh-CN" altLang="en-US" smtClean="0"/>
              <a:t>136</a:t>
            </a:fld>
            <a:endParaRPr lang="zh-CN" altLang="en-US"/>
          </a:p>
        </p:txBody>
      </p:sp>
    </p:spTree>
    <p:extLst>
      <p:ext uri="{BB962C8B-B14F-4D97-AF65-F5344CB8AC3E}">
        <p14:creationId xmlns:p14="http://schemas.microsoft.com/office/powerpoint/2010/main" val="410974469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fontAlgn="auto">
              <a:lnSpc>
                <a:spcPct val="120000"/>
              </a:lnSpc>
            </a:pPr>
            <a:endParaRPr lang="zh-CN" altLang="en-US" dirty="0"/>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9741D90-AE9F-4E8B-9ED4-4A5CB699E549}" type="slidenum">
              <a:rPr lang="zh-CN" altLang="en-US" smtClean="0"/>
              <a:t>138</a:t>
            </a:fld>
            <a:endParaRPr lang="zh-CN" altLang="en-US"/>
          </a:p>
        </p:txBody>
      </p:sp>
    </p:spTree>
    <p:extLst>
      <p:ext uri="{BB962C8B-B14F-4D97-AF65-F5344CB8AC3E}">
        <p14:creationId xmlns:p14="http://schemas.microsoft.com/office/powerpoint/2010/main" val="1560123824"/>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9741D90-AE9F-4E8B-9ED4-4A5CB699E549}" type="slidenum">
              <a:rPr lang="zh-CN" altLang="en-US" smtClean="0"/>
              <a:t>142</a:t>
            </a:fld>
            <a:endParaRPr lang="zh-CN" altLang="en-US"/>
          </a:p>
        </p:txBody>
      </p:sp>
    </p:spTree>
    <p:extLst>
      <p:ext uri="{BB962C8B-B14F-4D97-AF65-F5344CB8AC3E}">
        <p14:creationId xmlns:p14="http://schemas.microsoft.com/office/powerpoint/2010/main" val="3029693416"/>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　</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幻灯片图像占位符 144385"/>
          <p:cNvSpPr>
            <a:spLocks noGrp="1" noRot="1" noChangeAspect="1" noTextEdit="1"/>
          </p:cNvSpPr>
          <p:nvPr>
            <p:ph type="sldImg"/>
          </p:nvPr>
        </p:nvSpPr>
        <p:spPr>
          <a:ln>
            <a:solidFill>
              <a:srgbClr val="000000"/>
            </a:solidFill>
            <a:miter/>
          </a:ln>
        </p:spPr>
      </p:sp>
      <p:sp>
        <p:nvSpPr>
          <p:cNvPr id="144387" name="文本占位符 144386"/>
          <p:cNvSpPr>
            <a:spLocks noGrp="1"/>
          </p:cNvSpPr>
          <p:nvPr>
            <p:ph type="body" idx="1"/>
          </p:nvPr>
        </p:nvSpPr>
        <p:spPr>
          <a:noFill/>
          <a:ln>
            <a:noFill/>
          </a:ln>
        </p:spPr>
        <p:txBody>
          <a:bodyPr/>
          <a:lstStyle/>
          <a:p>
            <a:pPr marL="685800" lvl="1" indent="-228600" algn="l" fontAlgn="auto">
              <a:lnSpc>
                <a:spcPct val="110000"/>
              </a:lnSpc>
              <a:spcBef>
                <a:spcPts val="500"/>
              </a:spcBef>
              <a:buClrTx/>
              <a:buSzTx/>
              <a:buFont typeface="Wingdings" panose="05000000000000000000" charset="0"/>
              <a:buChar char="ü"/>
            </a:pPr>
            <a:endParaRPr lang="zh-CN" altLang="en-US" dirty="0"/>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9741D90-AE9F-4E8B-9ED4-4A5CB699E549}" type="slidenum">
              <a:rPr lang="zh-CN" altLang="en-US" smtClean="0"/>
              <a:t>150</a:t>
            </a:fld>
            <a:endParaRPr lang="zh-CN" altLang="en-US"/>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9741D90-AE9F-4E8B-9ED4-4A5CB699E549}" type="slidenum">
              <a:rPr lang="zh-CN" altLang="en-US" smtClean="0"/>
              <a:t>152</a:t>
            </a:fld>
            <a:endParaRPr lang="zh-CN" altLang="en-US"/>
          </a:p>
        </p:txBody>
      </p:sp>
    </p:spTree>
    <p:extLst>
      <p:ext uri="{BB962C8B-B14F-4D97-AF65-F5344CB8AC3E}">
        <p14:creationId xmlns:p14="http://schemas.microsoft.com/office/powerpoint/2010/main" val="1042363758"/>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en-US" altLang="zh-CN" dirty="0">
              <a:sym typeface="+mn-ea"/>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sym typeface="+mn-ea"/>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a:p>
            <a:endParaRPr lang="zh-CN" altLang="en-US" dirty="0"/>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9741D90-AE9F-4E8B-9ED4-4A5CB699E549}" type="slidenum">
              <a:rPr lang="zh-CN" altLang="en-US" smtClean="0"/>
              <a:t>229</a:t>
            </a:fld>
            <a:endParaRPr lang="zh-CN" altLang="en-US"/>
          </a:p>
        </p:txBody>
      </p:sp>
    </p:spTree>
    <p:extLst>
      <p:ext uri="{BB962C8B-B14F-4D97-AF65-F5344CB8AC3E}">
        <p14:creationId xmlns:p14="http://schemas.microsoft.com/office/powerpoint/2010/main" val="3797437617"/>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tags" Target="../tags/tag9.xml"/><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slideMaster" Target="../slideMasters/slideMaster2.xml"/><Relationship Id="rId5" Type="http://schemas.openxmlformats.org/officeDocument/2006/relationships/tags" Target="../tags/tag11.xml"/><Relationship Id="rId4" Type="http://schemas.openxmlformats.org/officeDocument/2006/relationships/tags" Target="../tags/tag10.xml"/></Relationships>
</file>

<file path=ppt/slideLayouts/_rels/slideLayout17.xml.rels><?xml version="1.0" encoding="UTF-8" standalone="yes"?>
<Relationships xmlns="http://schemas.openxmlformats.org/package/2006/relationships"><Relationship Id="rId3" Type="http://schemas.openxmlformats.org/officeDocument/2006/relationships/tags" Target="../tags/tag14.xml"/><Relationship Id="rId2" Type="http://schemas.openxmlformats.org/officeDocument/2006/relationships/tags" Target="../tags/tag13.xml"/><Relationship Id="rId1" Type="http://schemas.openxmlformats.org/officeDocument/2006/relationships/tags" Target="../tags/tag12.xml"/><Relationship Id="rId6" Type="http://schemas.openxmlformats.org/officeDocument/2006/relationships/slideMaster" Target="../slideMasters/slideMaster2.xml"/><Relationship Id="rId5" Type="http://schemas.openxmlformats.org/officeDocument/2006/relationships/tags" Target="../tags/tag16.xml"/><Relationship Id="rId4" Type="http://schemas.openxmlformats.org/officeDocument/2006/relationships/tags" Target="../tags/tag15.xml"/></Relationships>
</file>

<file path=ppt/slideLayouts/_rels/slideLayout18.xml.rels><?xml version="1.0" encoding="UTF-8" standalone="yes"?>
<Relationships xmlns="http://schemas.openxmlformats.org/package/2006/relationships"><Relationship Id="rId3" Type="http://schemas.openxmlformats.org/officeDocument/2006/relationships/tags" Target="../tags/tag19.xml"/><Relationship Id="rId2" Type="http://schemas.openxmlformats.org/officeDocument/2006/relationships/tags" Target="../tags/tag18.xml"/><Relationship Id="rId1" Type="http://schemas.openxmlformats.org/officeDocument/2006/relationships/tags" Target="../tags/tag17.xml"/><Relationship Id="rId6" Type="http://schemas.openxmlformats.org/officeDocument/2006/relationships/slideMaster" Target="../slideMasters/slideMaster2.xml"/><Relationship Id="rId5" Type="http://schemas.openxmlformats.org/officeDocument/2006/relationships/tags" Target="../tags/tag21.xml"/><Relationship Id="rId4" Type="http://schemas.openxmlformats.org/officeDocument/2006/relationships/tags" Target="../tags/tag20.xml"/></Relationships>
</file>

<file path=ppt/slideLayouts/_rels/slideLayout19.xml.rels><?xml version="1.0" encoding="UTF-8" standalone="yes"?>
<Relationships xmlns="http://schemas.openxmlformats.org/package/2006/relationships"><Relationship Id="rId3" Type="http://schemas.openxmlformats.org/officeDocument/2006/relationships/tags" Target="../tags/tag24.xml"/><Relationship Id="rId7" Type="http://schemas.openxmlformats.org/officeDocument/2006/relationships/slideMaster" Target="../slideMasters/slideMaster2.xml"/><Relationship Id="rId2" Type="http://schemas.openxmlformats.org/officeDocument/2006/relationships/tags" Target="../tags/tag23.xml"/><Relationship Id="rId1" Type="http://schemas.openxmlformats.org/officeDocument/2006/relationships/tags" Target="../tags/tag22.xml"/><Relationship Id="rId6" Type="http://schemas.openxmlformats.org/officeDocument/2006/relationships/tags" Target="../tags/tag27.xml"/><Relationship Id="rId5" Type="http://schemas.openxmlformats.org/officeDocument/2006/relationships/tags" Target="../tags/tag26.xml"/><Relationship Id="rId4" Type="http://schemas.openxmlformats.org/officeDocument/2006/relationships/tags" Target="../tags/tag25.xml"/></Relationships>
</file>

<file path=ppt/slideLayouts/_rels/slideLayout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8" Type="http://schemas.openxmlformats.org/officeDocument/2006/relationships/tags" Target="../tags/tag35.xml"/><Relationship Id="rId3" Type="http://schemas.openxmlformats.org/officeDocument/2006/relationships/tags" Target="../tags/tag30.xml"/><Relationship Id="rId7" Type="http://schemas.openxmlformats.org/officeDocument/2006/relationships/tags" Target="../tags/tag34.xml"/><Relationship Id="rId2" Type="http://schemas.openxmlformats.org/officeDocument/2006/relationships/tags" Target="../tags/tag29.xml"/><Relationship Id="rId1" Type="http://schemas.openxmlformats.org/officeDocument/2006/relationships/tags" Target="../tags/tag28.xml"/><Relationship Id="rId6" Type="http://schemas.openxmlformats.org/officeDocument/2006/relationships/tags" Target="../tags/tag33.xml"/><Relationship Id="rId5" Type="http://schemas.openxmlformats.org/officeDocument/2006/relationships/tags" Target="../tags/tag32.xml"/><Relationship Id="rId4" Type="http://schemas.openxmlformats.org/officeDocument/2006/relationships/tags" Target="../tags/tag31.xml"/><Relationship Id="rId9"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tags" Target="../tags/tag36.xml"/><Relationship Id="rId5" Type="http://schemas.openxmlformats.org/officeDocument/2006/relationships/slideMaster" Target="../slideMasters/slideMaster2.xml"/><Relationship Id="rId4" Type="http://schemas.openxmlformats.org/officeDocument/2006/relationships/tags" Target="../tags/tag39.xml"/></Relationships>
</file>

<file path=ppt/slideLayouts/_rels/slideLayout22.xml.rels><?xml version="1.0" encoding="UTF-8" standalone="yes"?>
<Relationships xmlns="http://schemas.openxmlformats.org/package/2006/relationships"><Relationship Id="rId3" Type="http://schemas.openxmlformats.org/officeDocument/2006/relationships/tags" Target="../tags/tag42.xml"/><Relationship Id="rId2" Type="http://schemas.openxmlformats.org/officeDocument/2006/relationships/tags" Target="../tags/tag41.xml"/><Relationship Id="rId1" Type="http://schemas.openxmlformats.org/officeDocument/2006/relationships/tags" Target="../tags/tag40.xml"/><Relationship Id="rId4"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tags" Target="../tags/tag45.xml"/><Relationship Id="rId7" Type="http://schemas.openxmlformats.org/officeDocument/2006/relationships/slideMaster" Target="../slideMasters/slideMaster2.xml"/><Relationship Id="rId2" Type="http://schemas.openxmlformats.org/officeDocument/2006/relationships/tags" Target="../tags/tag44.xml"/><Relationship Id="rId1" Type="http://schemas.openxmlformats.org/officeDocument/2006/relationships/tags" Target="../tags/tag43.xml"/><Relationship Id="rId6" Type="http://schemas.openxmlformats.org/officeDocument/2006/relationships/tags" Target="../tags/tag48.xml"/><Relationship Id="rId5" Type="http://schemas.openxmlformats.org/officeDocument/2006/relationships/tags" Target="../tags/tag47.xml"/><Relationship Id="rId4" Type="http://schemas.openxmlformats.org/officeDocument/2006/relationships/tags" Target="../tags/tag46.xml"/></Relationships>
</file>

<file path=ppt/slideLayouts/_rels/slideLayout24.xml.rels><?xml version="1.0" encoding="UTF-8" standalone="yes"?>
<Relationships xmlns="http://schemas.openxmlformats.org/package/2006/relationships"><Relationship Id="rId3" Type="http://schemas.openxmlformats.org/officeDocument/2006/relationships/tags" Target="../tags/tag51.xml"/><Relationship Id="rId2" Type="http://schemas.openxmlformats.org/officeDocument/2006/relationships/tags" Target="../tags/tag50.xml"/><Relationship Id="rId1" Type="http://schemas.openxmlformats.org/officeDocument/2006/relationships/tags" Target="../tags/tag49.xml"/><Relationship Id="rId6" Type="http://schemas.openxmlformats.org/officeDocument/2006/relationships/slideMaster" Target="../slideMasters/slideMaster2.xml"/><Relationship Id="rId5" Type="http://schemas.openxmlformats.org/officeDocument/2006/relationships/tags" Target="../tags/tag53.xml"/><Relationship Id="rId4" Type="http://schemas.openxmlformats.org/officeDocument/2006/relationships/tags" Target="../tags/tag52.xml"/></Relationships>
</file>

<file path=ppt/slideLayouts/_rels/slideLayout25.xml.rels><?xml version="1.0" encoding="UTF-8" standalone="yes"?>
<Relationships xmlns="http://schemas.openxmlformats.org/package/2006/relationships"><Relationship Id="rId3" Type="http://schemas.openxmlformats.org/officeDocument/2006/relationships/tags" Target="../tags/tag56.xml"/><Relationship Id="rId2" Type="http://schemas.openxmlformats.org/officeDocument/2006/relationships/tags" Target="../tags/tag55.xml"/><Relationship Id="rId1" Type="http://schemas.openxmlformats.org/officeDocument/2006/relationships/tags" Target="../tags/tag54.xml"/><Relationship Id="rId5" Type="http://schemas.openxmlformats.org/officeDocument/2006/relationships/slideMaster" Target="../slideMasters/slideMaster2.xml"/><Relationship Id="rId4" Type="http://schemas.openxmlformats.org/officeDocument/2006/relationships/tags" Target="../tags/tag57.xml"/></Relationships>
</file>

<file path=ppt/slideLayouts/_rels/slideLayout26.xml.rels><?xml version="1.0" encoding="UTF-8" standalone="yes"?>
<Relationships xmlns="http://schemas.openxmlformats.org/package/2006/relationships"><Relationship Id="rId3" Type="http://schemas.openxmlformats.org/officeDocument/2006/relationships/tags" Target="../tags/tag60.xml"/><Relationship Id="rId2" Type="http://schemas.openxmlformats.org/officeDocument/2006/relationships/tags" Target="../tags/tag59.xml"/><Relationship Id="rId1" Type="http://schemas.openxmlformats.org/officeDocument/2006/relationships/tags" Target="../tags/tag58.xml"/><Relationship Id="rId6" Type="http://schemas.openxmlformats.org/officeDocument/2006/relationships/slideMaster" Target="../slideMasters/slideMaster2.xml"/><Relationship Id="rId5" Type="http://schemas.openxmlformats.org/officeDocument/2006/relationships/tags" Target="../tags/tag62.xml"/><Relationship Id="rId4" Type="http://schemas.openxmlformats.org/officeDocument/2006/relationships/tags" Target="../tags/tag61.xml"/></Relationships>
</file>

<file path=ppt/slideLayouts/_rels/slideLayout2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标题幻灯片">
    <p:spTree>
      <p:nvGrpSpPr>
        <p:cNvPr id="1" name=""/>
        <p:cNvGrpSpPr/>
        <p:nvPr/>
      </p:nvGrpSpPr>
      <p:grpSpPr>
        <a:xfrm>
          <a:off x="0" y="0"/>
          <a:ext cx="0" cy="0"/>
          <a:chOff x="0" y="0"/>
          <a:chExt cx="0" cy="0"/>
        </a:xfrm>
      </p:grpSpPr>
      <p:pic>
        <p:nvPicPr>
          <p:cNvPr id="8" name="图片 7"/>
          <p:cNvPicPr>
            <a:picLocks noChangeAspect="1"/>
          </p:cNvPicPr>
          <p:nvPr/>
        </p:nvPicPr>
        <p:blipFill rotWithShape="1">
          <a:blip r:embed="rId2">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val="0"/>
              </a:ext>
            </a:extLst>
          </a:blip>
          <a:srcRect l="19375" t="13195" r="19672" b="16005"/>
          <a:stretch>
            <a:fillRect/>
          </a:stretch>
        </p:blipFill>
        <p:spPr>
          <a:xfrm>
            <a:off x="4673600" y="1"/>
            <a:ext cx="4451984" cy="3231997"/>
          </a:xfrm>
          <a:prstGeom prst="rect">
            <a:avLst/>
          </a:prstGeom>
          <a:noFill/>
          <a:ln>
            <a:noFill/>
          </a:ln>
        </p:spPr>
      </p:pic>
      <p:sp>
        <p:nvSpPr>
          <p:cNvPr id="4" name="Date Placeholder 3"/>
          <p:cNvSpPr>
            <a:spLocks noGrp="1"/>
          </p:cNvSpPr>
          <p:nvPr>
            <p:ph type="dt" sz="half" idx="10"/>
          </p:nvPr>
        </p:nvSpPr>
        <p:spPr/>
        <p:txBody>
          <a:bodyPr/>
          <a:lstStyle/>
          <a:p>
            <a:fld id="{78C1A84E-00E5-44FC-80DF-4D08ED077D47}" type="datetime1">
              <a:rPr lang="zh-CN" altLang="en-US" smtClean="0"/>
              <a:t>2021/8/31</a:t>
            </a:fld>
            <a:endParaRPr lang="zh-CN" altLang="en-US" dirty="0"/>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503CE10-F9D3-4072-A615-6A95AA0B7B65}" type="slidenum">
              <a:rPr lang="zh-CN" altLang="en-US" smtClean="0"/>
              <a:t>‹#›</a:t>
            </a:fld>
            <a:endParaRPr lang="zh-CN" altLang="en-US" dirty="0"/>
          </a:p>
        </p:txBody>
      </p:sp>
      <p:grpSp>
        <p:nvGrpSpPr>
          <p:cNvPr id="15" name="组合 14"/>
          <p:cNvGrpSpPr/>
          <p:nvPr/>
        </p:nvGrpSpPr>
        <p:grpSpPr>
          <a:xfrm>
            <a:off x="0" y="1798320"/>
            <a:ext cx="8188960" cy="1530033"/>
            <a:chOff x="0" y="2066608"/>
            <a:chExt cx="8188960" cy="1530033"/>
          </a:xfrm>
        </p:grpSpPr>
        <p:grpSp>
          <p:nvGrpSpPr>
            <p:cNvPr id="3" name="组合 2"/>
            <p:cNvGrpSpPr/>
            <p:nvPr/>
          </p:nvGrpSpPr>
          <p:grpSpPr>
            <a:xfrm>
              <a:off x="154940" y="2066608"/>
              <a:ext cx="4363720" cy="1258225"/>
              <a:chOff x="289560" y="1538287"/>
              <a:chExt cx="4363720" cy="1258225"/>
            </a:xfrm>
          </p:grpSpPr>
          <p:sp>
            <p:nvSpPr>
              <p:cNvPr id="7" name="矩形 6"/>
              <p:cNvSpPr/>
              <p:nvPr/>
            </p:nvSpPr>
            <p:spPr>
              <a:xfrm>
                <a:off x="289560" y="1538287"/>
                <a:ext cx="4363720" cy="965200"/>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sz="6000" dirty="0">
                    <a:ln>
                      <a:solidFill>
                        <a:schemeClr val="tx1"/>
                      </a:solidFill>
                    </a:ln>
                    <a:solidFill>
                      <a:schemeClr val="bg1"/>
                    </a:solidFill>
                    <a:latin typeface="华文琥珀" panose="02010800040101010101" pitchFamily="2" charset="-122"/>
                    <a:ea typeface="华文琥珀" panose="02010800040101010101" pitchFamily="2" charset="-122"/>
                  </a:rPr>
                  <a:t>物联网导论</a:t>
                </a:r>
              </a:p>
            </p:txBody>
          </p:sp>
          <p:sp>
            <p:nvSpPr>
              <p:cNvPr id="9" name="矩形 8"/>
              <p:cNvSpPr/>
              <p:nvPr/>
            </p:nvSpPr>
            <p:spPr>
              <a:xfrm>
                <a:off x="636905" y="2507614"/>
                <a:ext cx="3669030" cy="288898"/>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sz="1800" kern="1200" dirty="0">
                    <a:ln>
                      <a:solidFill>
                        <a:schemeClr val="tx1"/>
                      </a:solidFill>
                    </a:ln>
                    <a:solidFill>
                      <a:schemeClr val="bg1"/>
                    </a:solidFill>
                    <a:latin typeface="Berlin Sans FB Demi" panose="020E0802020502020306" pitchFamily="34" charset="0"/>
                    <a:ea typeface="华文琥珀" panose="02010800040101010101" pitchFamily="2" charset="-122"/>
                    <a:cs typeface="+mn-cs"/>
                  </a:rPr>
                  <a:t>Introduction to Internet of Things</a:t>
                </a:r>
                <a:endParaRPr lang="zh-CN" altLang="en-US" sz="1800" kern="1200" dirty="0">
                  <a:ln>
                    <a:solidFill>
                      <a:schemeClr val="tx1"/>
                    </a:solidFill>
                  </a:ln>
                  <a:solidFill>
                    <a:schemeClr val="bg1"/>
                  </a:solidFill>
                  <a:latin typeface="Berlin Sans FB Demi" panose="020E0802020502020306" pitchFamily="34" charset="0"/>
                  <a:ea typeface="华文琥珀" panose="02010800040101010101" pitchFamily="2" charset="-122"/>
                  <a:cs typeface="+mn-cs"/>
                </a:endParaRPr>
              </a:p>
            </p:txBody>
          </p:sp>
        </p:grpSp>
        <p:grpSp>
          <p:nvGrpSpPr>
            <p:cNvPr id="14" name="组合 13"/>
            <p:cNvGrpSpPr/>
            <p:nvPr/>
          </p:nvGrpSpPr>
          <p:grpSpPr>
            <a:xfrm>
              <a:off x="0" y="3444241"/>
              <a:ext cx="8188960" cy="152400"/>
              <a:chOff x="0" y="3210560"/>
              <a:chExt cx="8188960" cy="152400"/>
            </a:xfrm>
          </p:grpSpPr>
          <p:sp>
            <p:nvSpPr>
              <p:cNvPr id="2" name="矩形 1"/>
              <p:cNvSpPr/>
              <p:nvPr/>
            </p:nvSpPr>
            <p:spPr>
              <a:xfrm>
                <a:off x="0" y="3223232"/>
                <a:ext cx="4673600" cy="139728"/>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 name="直接连接符 10"/>
              <p:cNvCxnSpPr/>
              <p:nvPr/>
            </p:nvCxnSpPr>
            <p:spPr>
              <a:xfrm>
                <a:off x="0" y="3210560"/>
                <a:ext cx="8188960" cy="32992"/>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grpSp>
      <p:sp>
        <p:nvSpPr>
          <p:cNvPr id="24" name="标题 23"/>
          <p:cNvSpPr>
            <a:spLocks noGrp="1"/>
          </p:cNvSpPr>
          <p:nvPr>
            <p:ph type="title"/>
          </p:nvPr>
        </p:nvSpPr>
        <p:spPr>
          <a:xfrm>
            <a:off x="4673600" y="3227871"/>
            <a:ext cx="3992880" cy="489975"/>
          </a:xfrm>
        </p:spPr>
        <p:txBody>
          <a:bodyPr>
            <a:noAutofit/>
          </a:bodyPr>
          <a:lstStyle>
            <a:lvl1pPr>
              <a:defRPr sz="2400"/>
            </a:lvl1pPr>
          </a:lstStyle>
          <a:p>
            <a:r>
              <a:rPr lang="zh-CN" altLang="en-US"/>
              <a:t>单击此处编辑母版标题样式</a:t>
            </a:r>
            <a:endParaRPr lang="zh-CN" altLang="en-US" dirty="0"/>
          </a:p>
        </p:txBody>
      </p:sp>
      <p:sp>
        <p:nvSpPr>
          <p:cNvPr id="28" name="内容占位符 27"/>
          <p:cNvSpPr>
            <a:spLocks noGrp="1"/>
          </p:cNvSpPr>
          <p:nvPr>
            <p:ph sz="quarter" idx="13" hasCustomPrompt="1"/>
          </p:nvPr>
        </p:nvSpPr>
        <p:spPr>
          <a:xfrm>
            <a:off x="1544638" y="4084638"/>
            <a:ext cx="6643687" cy="2052637"/>
          </a:xfrm>
        </p:spPr>
        <p:txBody>
          <a:bodyPr>
            <a:normAutofit/>
          </a:bodyPr>
          <a:lstStyle>
            <a:lvl1pPr algn="just">
              <a:defRPr sz="1600">
                <a:solidFill>
                  <a:schemeClr val="tx1">
                    <a:lumMod val="65000"/>
                    <a:lumOff val="35000"/>
                  </a:schemeClr>
                </a:solidFill>
              </a:defRPr>
            </a:lvl1pPr>
            <a:lvl2pPr marL="457200" indent="0">
              <a:buNone/>
              <a:defRPr sz="1800">
                <a:solidFill>
                  <a:schemeClr val="tx1">
                    <a:lumMod val="65000"/>
                    <a:lumOff val="35000"/>
                  </a:schemeClr>
                </a:solidFill>
              </a:defRPr>
            </a:lvl2pPr>
            <a:lvl3pPr marL="914400" indent="0">
              <a:buNone/>
              <a:defRPr sz="1600">
                <a:solidFill>
                  <a:schemeClr val="tx1">
                    <a:lumMod val="65000"/>
                    <a:lumOff val="35000"/>
                  </a:schemeClr>
                </a:solidFill>
              </a:defRPr>
            </a:lvl3pPr>
            <a:lvl4pPr marL="1371600" indent="0">
              <a:buNone/>
              <a:defRPr sz="1400">
                <a:solidFill>
                  <a:schemeClr val="tx1">
                    <a:lumMod val="65000"/>
                    <a:lumOff val="35000"/>
                  </a:schemeClr>
                </a:solidFill>
              </a:defRPr>
            </a:lvl4pPr>
            <a:lvl5pPr marL="1828800" indent="0">
              <a:buNone/>
              <a:defRPr sz="1400">
                <a:solidFill>
                  <a:schemeClr val="tx1">
                    <a:lumMod val="65000"/>
                    <a:lumOff val="35000"/>
                  </a:schemeClr>
                </a:solidFill>
              </a:defRPr>
            </a:lvl5pPr>
          </a:lstStyle>
          <a:p>
            <a:pPr lvl="0"/>
            <a:r>
              <a:rPr lang="zh-CN" altLang="en-US"/>
              <a:t>编辑母版文本样式</a:t>
            </a:r>
          </a:p>
        </p:txBody>
      </p:sp>
      <p:pic>
        <p:nvPicPr>
          <p:cNvPr id="16" name="图片 15"/>
          <p:cNvPicPr>
            <a:picLocks noChangeAspect="1"/>
          </p:cNvPicPr>
          <p:nvPr userDrawn="1"/>
        </p:nvPicPr>
        <p:blipFill rotWithShape="1">
          <a:blip r:embed="rId2">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val="0"/>
              </a:ext>
            </a:extLst>
          </a:blip>
          <a:srcRect l="19375" t="13195" r="19672" b="16005"/>
          <a:stretch>
            <a:fillRect/>
          </a:stretch>
        </p:blipFill>
        <p:spPr>
          <a:xfrm>
            <a:off x="4673600" y="1"/>
            <a:ext cx="4451984" cy="3231997"/>
          </a:xfrm>
          <a:prstGeom prst="rect">
            <a:avLst/>
          </a:prstGeom>
          <a:noFill/>
          <a:ln>
            <a:noFill/>
          </a:ln>
        </p:spPr>
      </p:pic>
      <p:grpSp>
        <p:nvGrpSpPr>
          <p:cNvPr id="17" name="组合 16"/>
          <p:cNvGrpSpPr/>
          <p:nvPr userDrawn="1"/>
        </p:nvGrpSpPr>
        <p:grpSpPr>
          <a:xfrm>
            <a:off x="0" y="1798320"/>
            <a:ext cx="8188960" cy="1530033"/>
            <a:chOff x="0" y="2066608"/>
            <a:chExt cx="8188960" cy="1530033"/>
          </a:xfrm>
        </p:grpSpPr>
        <p:grpSp>
          <p:nvGrpSpPr>
            <p:cNvPr id="18" name="组合 17"/>
            <p:cNvGrpSpPr/>
            <p:nvPr userDrawn="1"/>
          </p:nvGrpSpPr>
          <p:grpSpPr>
            <a:xfrm>
              <a:off x="154940" y="2066608"/>
              <a:ext cx="4363720" cy="1258225"/>
              <a:chOff x="289560" y="1538287"/>
              <a:chExt cx="4363720" cy="1258225"/>
            </a:xfrm>
          </p:grpSpPr>
          <p:sp>
            <p:nvSpPr>
              <p:cNvPr id="22" name="矩形 21"/>
              <p:cNvSpPr/>
              <p:nvPr userDrawn="1"/>
            </p:nvSpPr>
            <p:spPr>
              <a:xfrm>
                <a:off x="289560" y="1538287"/>
                <a:ext cx="4363720" cy="965200"/>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sz="6000" dirty="0">
                    <a:ln>
                      <a:solidFill>
                        <a:schemeClr val="tx1"/>
                      </a:solidFill>
                    </a:ln>
                    <a:solidFill>
                      <a:schemeClr val="bg1"/>
                    </a:solidFill>
                    <a:latin typeface="华文琥珀" panose="02010800040101010101" pitchFamily="2" charset="-122"/>
                    <a:ea typeface="华文琥珀" panose="02010800040101010101" pitchFamily="2" charset="-122"/>
                  </a:rPr>
                  <a:t>物联网导论</a:t>
                </a:r>
              </a:p>
            </p:txBody>
          </p:sp>
          <p:sp>
            <p:nvSpPr>
              <p:cNvPr id="23" name="矩形 22"/>
              <p:cNvSpPr/>
              <p:nvPr userDrawn="1"/>
            </p:nvSpPr>
            <p:spPr>
              <a:xfrm>
                <a:off x="636905" y="2507614"/>
                <a:ext cx="3669030" cy="288898"/>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sz="1800" kern="1200" dirty="0">
                    <a:ln>
                      <a:solidFill>
                        <a:schemeClr val="tx1"/>
                      </a:solidFill>
                    </a:ln>
                    <a:solidFill>
                      <a:schemeClr val="bg1"/>
                    </a:solidFill>
                    <a:latin typeface="Berlin Sans FB Demi" panose="020E0802020502020306" pitchFamily="34" charset="0"/>
                    <a:ea typeface="华文琥珀" panose="02010800040101010101" pitchFamily="2" charset="-122"/>
                    <a:cs typeface="+mn-cs"/>
                  </a:rPr>
                  <a:t>Introduction to Internet of Things</a:t>
                </a:r>
                <a:endParaRPr lang="zh-CN" altLang="en-US" sz="1800" kern="1200" dirty="0">
                  <a:ln>
                    <a:solidFill>
                      <a:schemeClr val="tx1"/>
                    </a:solidFill>
                  </a:ln>
                  <a:solidFill>
                    <a:schemeClr val="bg1"/>
                  </a:solidFill>
                  <a:latin typeface="Berlin Sans FB Demi" panose="020E0802020502020306" pitchFamily="34" charset="0"/>
                  <a:ea typeface="华文琥珀" panose="02010800040101010101" pitchFamily="2" charset="-122"/>
                  <a:cs typeface="+mn-cs"/>
                </a:endParaRPr>
              </a:p>
            </p:txBody>
          </p:sp>
        </p:grpSp>
        <p:grpSp>
          <p:nvGrpSpPr>
            <p:cNvPr id="19" name="组合 18"/>
            <p:cNvGrpSpPr/>
            <p:nvPr userDrawn="1"/>
          </p:nvGrpSpPr>
          <p:grpSpPr>
            <a:xfrm>
              <a:off x="0" y="3444241"/>
              <a:ext cx="8188960" cy="152400"/>
              <a:chOff x="0" y="3210560"/>
              <a:chExt cx="8188960" cy="152400"/>
            </a:xfrm>
          </p:grpSpPr>
          <p:sp>
            <p:nvSpPr>
              <p:cNvPr id="20" name="矩形 19"/>
              <p:cNvSpPr/>
              <p:nvPr userDrawn="1"/>
            </p:nvSpPr>
            <p:spPr>
              <a:xfrm>
                <a:off x="0" y="3223232"/>
                <a:ext cx="4673600" cy="139728"/>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1" name="直接连接符 20"/>
              <p:cNvCxnSpPr/>
              <p:nvPr userDrawn="1"/>
            </p:nvCxnSpPr>
            <p:spPr>
              <a:xfrm>
                <a:off x="0" y="3210560"/>
                <a:ext cx="8188960" cy="32992"/>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hasCustomPrompt="1"/>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CA3339EF-D4F9-4179-B8AC-8931F55D1167}" type="datetime1">
              <a:rPr lang="zh-CN" altLang="en-US" smtClean="0"/>
              <a:t>2021/8/31</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0503CE10-F9D3-4072-A615-6A95AA0B7B65}"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5D9254B8-D29B-46FC-9A8A-60247F85BE0D}" type="datetime1">
              <a:rPr lang="zh-CN" altLang="en-US" smtClean="0"/>
              <a:t>2021/8/31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503CE10-F9D3-4072-A615-6A95AA0B7B65}"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hasCustomPrompt="1"/>
          </p:nvPr>
        </p:nvSpPr>
        <p:spPr>
          <a:xfrm>
            <a:off x="628650" y="365125"/>
            <a:ext cx="5800725"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DE9432FD-F47E-4AD4-AD1C-619780E4F4E1}" type="datetime1">
              <a:rPr lang="zh-CN" altLang="en-US" smtClean="0"/>
              <a:t>2021/8/31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503CE10-F9D3-4072-A615-6A95AA0B7B65}" type="slidenum">
              <a:rPr lang="zh-CN" altLang="en-US" smtClean="0"/>
              <a:t>‹#›</a:t>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1_标题和内容">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13" name="日期占位符 12"/>
          <p:cNvSpPr>
            <a:spLocks noGrp="1"/>
          </p:cNvSpPr>
          <p:nvPr>
            <p:ph type="dt" sz="half" idx="10"/>
          </p:nvPr>
        </p:nvSpPr>
        <p:spPr/>
        <p:txBody>
          <a:bodyPr/>
          <a:lstStyle/>
          <a:p>
            <a:fld id="{1D64A9C4-4FD2-4790-8915-A408974154CA}" type="datetime1">
              <a:rPr lang="zh-CN" altLang="en-US" smtClean="0"/>
              <a:t>2021/8/31</a:t>
            </a:fld>
            <a:endParaRPr lang="zh-CN" altLang="en-US" dirty="0"/>
          </a:p>
        </p:txBody>
      </p:sp>
      <p:sp>
        <p:nvSpPr>
          <p:cNvPr id="14" name="页脚占位符 13"/>
          <p:cNvSpPr>
            <a:spLocks noGrp="1"/>
          </p:cNvSpPr>
          <p:nvPr>
            <p:ph type="ftr" sz="quarter" idx="11"/>
          </p:nvPr>
        </p:nvSpPr>
        <p:spPr/>
        <p:txBody>
          <a:bodyPr/>
          <a:lstStyle/>
          <a:p>
            <a:endParaRPr lang="zh-CN" altLang="en-US" dirty="0"/>
          </a:p>
        </p:txBody>
      </p:sp>
      <p:sp>
        <p:nvSpPr>
          <p:cNvPr id="15" name="灯片编号占位符 14"/>
          <p:cNvSpPr>
            <a:spLocks noGrp="1"/>
          </p:cNvSpPr>
          <p:nvPr>
            <p:ph type="sldNum" sz="quarter" idx="12"/>
          </p:nvPr>
        </p:nvSpPr>
        <p:spPr/>
        <p:txBody>
          <a:bodyPr/>
          <a:lstStyle/>
          <a:p>
            <a:fld id="{0503CE10-F9D3-4072-A615-6A95AA0B7B65}" type="slidenum">
              <a:rPr lang="zh-CN" altLang="en-US" smtClean="0"/>
              <a:t>‹#›</a:t>
            </a:fld>
            <a:endParaRPr lang="zh-CN" altLang="en-US" dirty="0"/>
          </a:p>
        </p:txBody>
      </p:sp>
      <p:grpSp>
        <p:nvGrpSpPr>
          <p:cNvPr id="17" name="组合 16"/>
          <p:cNvGrpSpPr/>
          <p:nvPr userDrawn="1"/>
        </p:nvGrpSpPr>
        <p:grpSpPr>
          <a:xfrm>
            <a:off x="0" y="86517"/>
            <a:ext cx="9144000" cy="1412240"/>
            <a:chOff x="0" y="86517"/>
            <a:chExt cx="9144000" cy="1412240"/>
          </a:xfrm>
        </p:grpSpPr>
        <p:sp>
          <p:nvSpPr>
            <p:cNvPr id="9" name="矩形 8"/>
            <p:cNvSpPr/>
            <p:nvPr userDrawn="1"/>
          </p:nvSpPr>
          <p:spPr>
            <a:xfrm>
              <a:off x="0" y="284796"/>
              <a:ext cx="9144000" cy="1015683"/>
            </a:xfrm>
            <a:prstGeom prst="rect">
              <a:avLst/>
            </a:prstGeom>
            <a:solidFill>
              <a:schemeClr val="accent1">
                <a:lumMod val="75000"/>
              </a:schemeClr>
            </a:solidFill>
            <a:ln>
              <a:solidFill>
                <a:srgbClr val="3BB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userDrawn="1"/>
          </p:nvSpPr>
          <p:spPr>
            <a:xfrm>
              <a:off x="6633210" y="86517"/>
              <a:ext cx="2226310" cy="1412240"/>
            </a:xfrm>
            <a:prstGeom prst="ellipse">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pic>
          <p:nvPicPr>
            <p:cNvPr id="7" name="图片 6"/>
            <p:cNvPicPr>
              <a:picLocks noChangeAspect="1"/>
            </p:cNvPicPr>
            <p:nvPr userDrawn="1"/>
          </p:nvPicPr>
          <p:blipFill rotWithShape="1">
            <a:blip r:embed="rId2" cstate="print">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val="0"/>
                </a:ext>
              </a:extLst>
            </a:blip>
            <a:srcRect l="19375" t="13195" r="19672" b="16005"/>
            <a:stretch>
              <a:fillRect/>
            </a:stretch>
          </p:blipFill>
          <p:spPr>
            <a:xfrm>
              <a:off x="7035438" y="284796"/>
              <a:ext cx="1421853" cy="1032220"/>
            </a:xfrm>
            <a:prstGeom prst="rect">
              <a:avLst/>
            </a:prstGeom>
            <a:noFill/>
            <a:ln>
              <a:noFill/>
            </a:ln>
          </p:spPr>
        </p:pic>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pic>
        <p:nvPicPr>
          <p:cNvPr id="8" name="图片 7"/>
          <p:cNvPicPr>
            <a:picLocks noChangeAspect="1"/>
          </p:cNvPicPr>
          <p:nvPr userDrawn="1"/>
        </p:nvPicPr>
        <p:blipFill rotWithShape="1">
          <a:blip r:embed="rId2">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val="0"/>
              </a:ext>
            </a:extLst>
          </a:blip>
          <a:srcRect l="19375" t="13195" r="19672" b="16005"/>
          <a:stretch>
            <a:fillRect/>
          </a:stretch>
        </p:blipFill>
        <p:spPr>
          <a:xfrm>
            <a:off x="4673600" y="1"/>
            <a:ext cx="4451984" cy="3231997"/>
          </a:xfrm>
          <a:prstGeom prst="rect">
            <a:avLst/>
          </a:prstGeom>
          <a:noFill/>
          <a:ln>
            <a:noFill/>
          </a:ln>
        </p:spPr>
      </p:pic>
      <p:sp>
        <p:nvSpPr>
          <p:cNvPr id="4" name="Date Placeholder 3"/>
          <p:cNvSpPr>
            <a:spLocks noGrp="1"/>
          </p:cNvSpPr>
          <p:nvPr>
            <p:ph type="dt" sz="half" idx="10"/>
          </p:nvPr>
        </p:nvSpPr>
        <p:spPr/>
        <p:txBody>
          <a:bodyPr/>
          <a:lstStyle/>
          <a:p>
            <a:fld id="{76B920BE-FC51-497F-80F6-8123510CEA57}" type="datetime1">
              <a:rPr lang="zh-CN" altLang="en-US" smtClean="0"/>
              <a:t>2021/8/31</a:t>
            </a:fld>
            <a:endParaRPr lang="zh-CN" altLang="en-US" dirty="0"/>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503CE10-F9D3-4072-A615-6A95AA0B7B65}" type="slidenum">
              <a:rPr lang="zh-CN" altLang="en-US" smtClean="0"/>
              <a:t>‹#›</a:t>
            </a:fld>
            <a:endParaRPr lang="zh-CN" altLang="en-US" dirty="0"/>
          </a:p>
        </p:txBody>
      </p:sp>
      <p:grpSp>
        <p:nvGrpSpPr>
          <p:cNvPr id="15" name="组合 14"/>
          <p:cNvGrpSpPr/>
          <p:nvPr userDrawn="1"/>
        </p:nvGrpSpPr>
        <p:grpSpPr>
          <a:xfrm>
            <a:off x="0" y="1798320"/>
            <a:ext cx="8188960" cy="1530033"/>
            <a:chOff x="0" y="2066608"/>
            <a:chExt cx="8188960" cy="1530033"/>
          </a:xfrm>
        </p:grpSpPr>
        <p:grpSp>
          <p:nvGrpSpPr>
            <p:cNvPr id="3" name="组合 2"/>
            <p:cNvGrpSpPr/>
            <p:nvPr userDrawn="1"/>
          </p:nvGrpSpPr>
          <p:grpSpPr>
            <a:xfrm>
              <a:off x="154940" y="2066608"/>
              <a:ext cx="4363720" cy="1258225"/>
              <a:chOff x="289560" y="1538287"/>
              <a:chExt cx="4363720" cy="1258225"/>
            </a:xfrm>
          </p:grpSpPr>
          <p:sp>
            <p:nvSpPr>
              <p:cNvPr id="7" name="矩形 6"/>
              <p:cNvSpPr/>
              <p:nvPr userDrawn="1"/>
            </p:nvSpPr>
            <p:spPr>
              <a:xfrm>
                <a:off x="289560" y="1538287"/>
                <a:ext cx="4363720" cy="965200"/>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sz="6000" dirty="0">
                    <a:ln>
                      <a:solidFill>
                        <a:schemeClr val="tx1"/>
                      </a:solidFill>
                    </a:ln>
                    <a:solidFill>
                      <a:schemeClr val="bg1"/>
                    </a:solidFill>
                    <a:latin typeface="华文琥珀" panose="02010800040101010101" pitchFamily="2" charset="-122"/>
                    <a:ea typeface="华文琥珀" panose="02010800040101010101" pitchFamily="2" charset="-122"/>
                  </a:rPr>
                  <a:t>物联网导论</a:t>
                </a:r>
              </a:p>
            </p:txBody>
          </p:sp>
          <p:sp>
            <p:nvSpPr>
              <p:cNvPr id="9" name="矩形 8"/>
              <p:cNvSpPr/>
              <p:nvPr userDrawn="1"/>
            </p:nvSpPr>
            <p:spPr>
              <a:xfrm>
                <a:off x="636905" y="2507614"/>
                <a:ext cx="3669030" cy="288898"/>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sz="1800" kern="1200" dirty="0">
                    <a:ln>
                      <a:solidFill>
                        <a:schemeClr val="tx1"/>
                      </a:solidFill>
                    </a:ln>
                    <a:solidFill>
                      <a:schemeClr val="bg1"/>
                    </a:solidFill>
                    <a:latin typeface="Berlin Sans FB Demi" panose="020E0802020502020306" pitchFamily="34" charset="0"/>
                    <a:ea typeface="华文琥珀" panose="02010800040101010101" pitchFamily="2" charset="-122"/>
                    <a:cs typeface="+mn-cs"/>
                  </a:rPr>
                  <a:t>Introduction to Internet of Things</a:t>
                </a:r>
                <a:endParaRPr lang="zh-CN" altLang="en-US" sz="1800" kern="1200" dirty="0">
                  <a:ln>
                    <a:solidFill>
                      <a:schemeClr val="tx1"/>
                    </a:solidFill>
                  </a:ln>
                  <a:solidFill>
                    <a:schemeClr val="bg1"/>
                  </a:solidFill>
                  <a:latin typeface="Berlin Sans FB Demi" panose="020E0802020502020306" pitchFamily="34" charset="0"/>
                  <a:ea typeface="华文琥珀" panose="02010800040101010101" pitchFamily="2" charset="-122"/>
                  <a:cs typeface="+mn-cs"/>
                </a:endParaRPr>
              </a:p>
            </p:txBody>
          </p:sp>
        </p:grpSp>
        <p:grpSp>
          <p:nvGrpSpPr>
            <p:cNvPr id="14" name="组合 13"/>
            <p:cNvGrpSpPr/>
            <p:nvPr userDrawn="1"/>
          </p:nvGrpSpPr>
          <p:grpSpPr>
            <a:xfrm>
              <a:off x="0" y="3444241"/>
              <a:ext cx="8188960" cy="152400"/>
              <a:chOff x="0" y="3210560"/>
              <a:chExt cx="8188960" cy="152400"/>
            </a:xfrm>
          </p:grpSpPr>
          <p:sp>
            <p:nvSpPr>
              <p:cNvPr id="2" name="矩形 1"/>
              <p:cNvSpPr/>
              <p:nvPr userDrawn="1"/>
            </p:nvSpPr>
            <p:spPr>
              <a:xfrm>
                <a:off x="0" y="3223232"/>
                <a:ext cx="4673600" cy="139728"/>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 name="直接连接符 10"/>
              <p:cNvCxnSpPr/>
              <p:nvPr userDrawn="1"/>
            </p:nvCxnSpPr>
            <p:spPr>
              <a:xfrm>
                <a:off x="0" y="3210560"/>
                <a:ext cx="8188960" cy="32992"/>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grpSp>
      <p:sp>
        <p:nvSpPr>
          <p:cNvPr id="24" name="标题 23"/>
          <p:cNvSpPr>
            <a:spLocks noGrp="1"/>
          </p:cNvSpPr>
          <p:nvPr>
            <p:ph type="title"/>
          </p:nvPr>
        </p:nvSpPr>
        <p:spPr>
          <a:xfrm>
            <a:off x="4673600" y="3227871"/>
            <a:ext cx="3992880" cy="489975"/>
          </a:xfrm>
        </p:spPr>
        <p:txBody>
          <a:bodyPr>
            <a:noAutofit/>
          </a:bodyPr>
          <a:lstStyle>
            <a:lvl1pPr>
              <a:defRPr sz="2400"/>
            </a:lvl1pPr>
          </a:lstStyle>
          <a:p>
            <a:r>
              <a:rPr lang="zh-CN" altLang="en-US" dirty="0"/>
              <a:t>单击此处编辑母版标题样式</a:t>
            </a:r>
          </a:p>
        </p:txBody>
      </p:sp>
      <p:sp>
        <p:nvSpPr>
          <p:cNvPr id="28" name="内容占位符 27"/>
          <p:cNvSpPr>
            <a:spLocks noGrp="1"/>
          </p:cNvSpPr>
          <p:nvPr>
            <p:ph sz="quarter" idx="13"/>
          </p:nvPr>
        </p:nvSpPr>
        <p:spPr>
          <a:xfrm>
            <a:off x="1544638" y="4084638"/>
            <a:ext cx="6643687" cy="2052637"/>
          </a:xfrm>
        </p:spPr>
        <p:txBody>
          <a:bodyPr>
            <a:normAutofit/>
          </a:bodyPr>
          <a:lstStyle>
            <a:lvl1pPr algn="just">
              <a:defRPr sz="1600">
                <a:solidFill>
                  <a:schemeClr val="tx1">
                    <a:lumMod val="65000"/>
                    <a:lumOff val="35000"/>
                  </a:schemeClr>
                </a:solidFill>
              </a:defRPr>
            </a:lvl1pPr>
            <a:lvl2pPr marL="457200" indent="0">
              <a:buNone/>
              <a:defRPr sz="1800">
                <a:solidFill>
                  <a:schemeClr val="tx1">
                    <a:lumMod val="65000"/>
                    <a:lumOff val="35000"/>
                  </a:schemeClr>
                </a:solidFill>
              </a:defRPr>
            </a:lvl2pPr>
            <a:lvl3pPr marL="914400" indent="0">
              <a:buNone/>
              <a:defRPr sz="1600">
                <a:solidFill>
                  <a:schemeClr val="tx1">
                    <a:lumMod val="65000"/>
                    <a:lumOff val="35000"/>
                  </a:schemeClr>
                </a:solidFill>
              </a:defRPr>
            </a:lvl3pPr>
            <a:lvl4pPr marL="1371600" indent="0">
              <a:buNone/>
              <a:defRPr sz="1400">
                <a:solidFill>
                  <a:schemeClr val="tx1">
                    <a:lumMod val="65000"/>
                    <a:lumOff val="35000"/>
                  </a:schemeClr>
                </a:solidFill>
              </a:defRPr>
            </a:lvl4pPr>
            <a:lvl5pPr marL="1828800" indent="0">
              <a:buNone/>
              <a:defRPr sz="1400">
                <a:solidFill>
                  <a:schemeClr val="tx1">
                    <a:lumMod val="65000"/>
                    <a:lumOff val="35000"/>
                  </a:schemeClr>
                </a:solidFill>
              </a:defRPr>
            </a:lvl5pPr>
          </a:lstStyle>
          <a:p>
            <a:pPr lvl="0"/>
            <a:r>
              <a:rPr lang="zh-CN" altLang="en-US" dirty="0"/>
              <a:t>单击此处编辑母版文本样式</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_alternate">
    <p:bg>
      <p:bgPr>
        <a:blipFill rotWithShape="0">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5"/>
          <p:cNvSpPr>
            <a:spLocks noGrp="1"/>
          </p:cNvSpPr>
          <p:nvPr>
            <p:ph type="body" sz="quarter" idx="10"/>
          </p:nvPr>
        </p:nvSpPr>
        <p:spPr>
          <a:xfrm>
            <a:off x="359833" y="1203854"/>
            <a:ext cx="8382000" cy="1677383"/>
          </a:xfrm>
        </p:spPr>
        <p:txBody>
          <a:bodyPr/>
          <a:lstStyle>
            <a:lvl1pPr>
              <a:lnSpc>
                <a:spcPct val="90000"/>
              </a:lnSpc>
              <a:buSzPct val="100000"/>
              <a:buFont typeface="Arial" panose="020B0604020202020204" pitchFamily="34" charset="0"/>
              <a:buChar char="•"/>
              <a:defRPr/>
            </a:lvl1pPr>
            <a:lvl2pPr>
              <a:lnSpc>
                <a:spcPct val="90000"/>
              </a:lnSpc>
              <a:buSzPct val="100000"/>
              <a:buFont typeface="Arial" panose="020B0604020202020204" pitchFamily="34" charset="0"/>
              <a:buChar char="•"/>
              <a:defRPr/>
            </a:lvl2pPr>
            <a:lvl3pPr>
              <a:lnSpc>
                <a:spcPct val="90000"/>
              </a:lnSpc>
              <a:buSzPct val="100000"/>
              <a:buFont typeface="Arial" panose="020B0604020202020204" pitchFamily="34" charset="0"/>
              <a:buChar char="•"/>
              <a:defRPr/>
            </a:lvl3pPr>
            <a:lvl4pPr>
              <a:lnSpc>
                <a:spcPct val="90000"/>
              </a:lnSpc>
              <a:buSzPct val="100000"/>
              <a:buFont typeface="Arial" panose="020B0604020202020204" pitchFamily="34" charset="0"/>
              <a:buChar char="•"/>
              <a:defRPr/>
            </a:lvl4pPr>
            <a:lvl5pPr>
              <a:lnSpc>
                <a:spcPct val="90000"/>
              </a:lnSpc>
              <a:buSzPct val="100000"/>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Rectangle 19"/>
          <p:cNvSpPr>
            <a:spLocks noGrp="1" noChangeArrowheads="1"/>
          </p:cNvSpPr>
          <p:nvPr>
            <p:ph type="sldNum" sz="quarter" idx="4"/>
          </p:nvPr>
        </p:nvSpPr>
        <p:spPr bwMode="auto">
          <a:xfrm>
            <a:off x="8305800" y="6477000"/>
            <a:ext cx="685800" cy="323850"/>
          </a:xfrm>
          <a:prstGeom prst="rect">
            <a:avLst/>
          </a:prstGeom>
          <a:noFill/>
          <a:ln>
            <a:miter lim="800000"/>
          </a:ln>
        </p:spPr>
        <p:txBody>
          <a:bodyPr vert="horz" wrap="square" lIns="91440" tIns="45720" rIns="91440" bIns="45720" numCol="1" anchor="t" anchorCtr="0" compatLnSpc="1"/>
          <a:lstStyle/>
          <a:p>
            <a:pPr algn="r">
              <a:buClrTx/>
              <a:buSzTx/>
            </a:pPr>
            <a:r>
              <a:rPr lang="en-US" altLang="zh-CN"/>
              <a:t>- </a:t>
            </a:r>
            <a:fld id="{9A0DB2DC-4C9A-4742-B13C-FB6460FD3503}" type="slidenum">
              <a:rPr lang="en-US" altLang="zh-CN"/>
              <a:t>‹#›</a:t>
            </a:fld>
            <a:r>
              <a:rPr lang="en-US" altLang="zh-CN"/>
              <a:t> -</a:t>
            </a:r>
          </a:p>
        </p:txBody>
      </p:sp>
    </p:spTree>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1"/>
            </p:custDataLst>
          </p:nvPr>
        </p:nvSpPr>
        <p:spPr>
          <a:xfrm>
            <a:off x="899100" y="914400"/>
            <a:ext cx="7349400" cy="2570400"/>
          </a:xfrm>
        </p:spPr>
        <p:txBody>
          <a:bodyPr lIns="90000" tIns="46800" rIns="90000" bIns="46800" anchor="b" anchorCtr="0">
            <a:normAutofit/>
          </a:bodyPr>
          <a:lstStyle>
            <a:lvl1pPr algn="ctr">
              <a:defRPr sz="4500" b="1" i="0" spc="300" baseline="0">
                <a:solidFill>
                  <a:schemeClr val="tx1">
                    <a:lumMod val="85000"/>
                    <a:lumOff val="15000"/>
                  </a:schemeClr>
                </a:solidFill>
                <a:effectLst/>
              </a:defRPr>
            </a:lvl1pPr>
          </a:lstStyle>
          <a:p>
            <a:r>
              <a:rPr lang="zh-CN" altLang="en-US" dirty="0"/>
              <a:t>单击此处编辑标题</a:t>
            </a:r>
          </a:p>
        </p:txBody>
      </p:sp>
      <p:sp>
        <p:nvSpPr>
          <p:cNvPr id="3" name="副标题 2"/>
          <p:cNvSpPr>
            <a:spLocks noGrp="1"/>
          </p:cNvSpPr>
          <p:nvPr>
            <p:ph type="subTitle" idx="1" hasCustomPrompt="1"/>
            <p:custDataLst>
              <p:tags r:id="rId2"/>
            </p:custDataLst>
          </p:nvPr>
        </p:nvSpPr>
        <p:spPr>
          <a:xfrm>
            <a:off x="899100" y="3560400"/>
            <a:ext cx="7349400" cy="1472400"/>
          </a:xfrm>
        </p:spPr>
        <p:txBody>
          <a:bodyPr lIns="90000" tIns="46800" rIns="90000" bIns="46800">
            <a:normAutofit/>
          </a:bodyPr>
          <a:lstStyle>
            <a:lvl1pPr marL="0" indent="0" algn="ctr" eaLnBrk="1" fontAlgn="auto" latinLnBrk="0" hangingPunct="1">
              <a:lnSpc>
                <a:spcPct val="110000"/>
              </a:lnSpc>
              <a:buNone/>
              <a:defRPr sz="1800" u="none" strike="noStrike" kern="1200" cap="none" spc="200" normalizeH="0" baseline="0">
                <a:solidFill>
                  <a:schemeClr val="tx1">
                    <a:lumMod val="65000"/>
                    <a:lumOff val="35000"/>
                  </a:schemeClr>
                </a:solidFill>
                <a:uFillTx/>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dirty="0"/>
              <a:t>单击此处编辑副标题</a:t>
            </a:r>
          </a:p>
        </p:txBody>
      </p:sp>
      <p:sp>
        <p:nvSpPr>
          <p:cNvPr id="16" name="日期占位符 15"/>
          <p:cNvSpPr>
            <a:spLocks noGrp="1"/>
          </p:cNvSpPr>
          <p:nvPr>
            <p:ph type="dt" sz="half" idx="10"/>
            <p:custDataLst>
              <p:tags r:id="rId3"/>
            </p:custDataLst>
          </p:nvPr>
        </p:nvSpPr>
        <p:spPr/>
        <p:txBody>
          <a:bodyPr/>
          <a:lstStyle/>
          <a:p>
            <a:fld id="{1D09A13F-BAF8-49E4-85D9-21F66837A6FC}" type="datetime1">
              <a:rPr lang="zh-CN" altLang="en-US" smtClean="0"/>
              <a:t>2021/8/31</a:t>
            </a:fld>
            <a:endParaRPr lang="zh-CN" altLang="en-US"/>
          </a:p>
        </p:txBody>
      </p:sp>
      <p:sp>
        <p:nvSpPr>
          <p:cNvPr id="17" name="页脚占位符 16"/>
          <p:cNvSpPr>
            <a:spLocks noGrp="1"/>
          </p:cNvSpPr>
          <p:nvPr>
            <p:ph type="ftr" sz="quarter" idx="11"/>
            <p:custDataLst>
              <p:tags r:id="rId4"/>
            </p:custDataLst>
          </p:nvPr>
        </p:nvSpPr>
        <p:spPr/>
        <p:txBody>
          <a:bodyPr/>
          <a:lstStyle/>
          <a:p>
            <a:endParaRPr lang="zh-CN" altLang="en-US" dirty="0"/>
          </a:p>
        </p:txBody>
      </p:sp>
      <p:sp>
        <p:nvSpPr>
          <p:cNvPr id="18" name="灯片编号占位符 17"/>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456300" y="608400"/>
            <a:ext cx="8226900" cy="705600"/>
          </a:xfrm>
        </p:spPr>
        <p:txBody>
          <a:bodyPr vert="horz" lIns="90000" tIns="46800" rIns="90000" bIns="46800" rtlCol="0" anchor="ctr" anchorCtr="0">
            <a:normAutofit/>
          </a:bodyPr>
          <a:lstStyle>
            <a:lvl1pPr marL="0" marR="0" algn="l" defTabSz="914400" rtl="0" eaLnBrk="1" fontAlgn="auto" latinLnBrk="0" hangingPunct="1">
              <a:lnSpc>
                <a:spcPct val="100000"/>
              </a:lnSpc>
              <a:buNone/>
              <a:defRPr kumimoji="0" lang="zh-CN" altLang="en-US" sz="27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p>
        </p:txBody>
      </p:sp>
      <p:sp>
        <p:nvSpPr>
          <p:cNvPr id="3" name="内容占位符 2"/>
          <p:cNvSpPr>
            <a:spLocks noGrp="1"/>
          </p:cNvSpPr>
          <p:nvPr>
            <p:ph idx="1"/>
            <p:custDataLst>
              <p:tags r:id="rId2"/>
            </p:custDataLst>
          </p:nvPr>
        </p:nvSpPr>
        <p:spPr>
          <a:xfrm>
            <a:off x="456300" y="1490400"/>
            <a:ext cx="8226900" cy="4759200"/>
          </a:xfrm>
        </p:spPr>
        <p:txBody>
          <a:bodyPr vert="horz" lIns="90000" tIns="46800" rIns="90000" bIns="46800"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200" b="0" i="0" u="none" strike="noStrike" kern="1200" cap="none" spc="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342900" marR="0" lvl="1" indent="0" algn="l" defTabSz="914400" rtl="0" eaLnBrk="1" fontAlgn="auto" latinLnBrk="0" hangingPunct="1">
              <a:lnSpc>
                <a:spcPct val="130000"/>
              </a:lnSpc>
              <a:spcBef>
                <a:spcPts val="0"/>
              </a:spcBef>
              <a:spcAft>
                <a:spcPts val="1000"/>
              </a:spcAft>
              <a:buFont typeface="Arial" panose="020B0604020202020204" pitchFamily="34" charset="0"/>
              <a:buNone/>
              <a:tabLst>
                <a:tab pos="1609725" algn="l"/>
              </a:tabLst>
              <a:defRPr kumimoji="0" lang="zh-CN" altLang="en-US" sz="12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685800" marR="0" lvl="2"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2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028700" marR="0" lvl="3"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2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1371600" marR="0" lvl="4"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2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p>
        </p:txBody>
      </p:sp>
      <p:sp>
        <p:nvSpPr>
          <p:cNvPr id="4" name="日期占位符 3"/>
          <p:cNvSpPr>
            <a:spLocks noGrp="1"/>
          </p:cNvSpPr>
          <p:nvPr>
            <p:ph type="dt" sz="half" idx="10"/>
            <p:custDataLst>
              <p:tags r:id="rId3"/>
            </p:custDataLst>
          </p:nvPr>
        </p:nvSpPr>
        <p:spPr/>
        <p:txBody>
          <a:bodyPr/>
          <a:lstStyle/>
          <a:p>
            <a:fld id="{97D894B4-6822-4910-AD2B-80F01232634C}" type="datetime1">
              <a:rPr lang="zh-CN" altLang="en-US" smtClean="0"/>
              <a:t>2021/8/31</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1"/>
            </p:custDataLst>
          </p:nvPr>
        </p:nvSpPr>
        <p:spPr>
          <a:xfrm>
            <a:off x="1493100" y="3848400"/>
            <a:ext cx="5826600" cy="766800"/>
          </a:xfrm>
        </p:spPr>
        <p:txBody>
          <a:bodyPr lIns="90000" tIns="46800" rIns="90000" bIns="46800" anchor="b" anchorCtr="0">
            <a:normAutofit/>
          </a:bodyPr>
          <a:lstStyle>
            <a:lvl1pPr>
              <a:defRPr sz="3300" b="1" i="0" u="none" strike="noStrike" kern="1200" cap="none" spc="300" normalizeH="0" baseline="0">
                <a:solidFill>
                  <a:schemeClr val="tx1">
                    <a:lumMod val="85000"/>
                    <a:lumOff val="15000"/>
                  </a:schemeClr>
                </a:solidFill>
                <a:effectLst/>
                <a:uFillTx/>
              </a:defRPr>
            </a:lvl1pPr>
          </a:lstStyle>
          <a:p>
            <a:r>
              <a:rPr lang="zh-CN" altLang="en-US" dirty="0"/>
              <a:t>单击此处编辑标题</a:t>
            </a:r>
          </a:p>
        </p:txBody>
      </p:sp>
      <p:sp>
        <p:nvSpPr>
          <p:cNvPr id="3" name="文本占位符 2"/>
          <p:cNvSpPr>
            <a:spLocks noGrp="1"/>
          </p:cNvSpPr>
          <p:nvPr>
            <p:ph type="body" idx="1" hasCustomPrompt="1"/>
            <p:custDataLst>
              <p:tags r:id="rId2"/>
            </p:custDataLst>
          </p:nvPr>
        </p:nvSpPr>
        <p:spPr>
          <a:xfrm>
            <a:off x="1493100" y="4615200"/>
            <a:ext cx="5826600" cy="867600"/>
          </a:xfrm>
        </p:spPr>
        <p:txBody>
          <a:bodyPr lIns="90000" tIns="46800" rIns="90000" bIns="46800">
            <a:normAutofit/>
          </a:bodyPr>
          <a:lstStyle>
            <a:lvl1pPr marL="0" indent="0" eaLnBrk="1" fontAlgn="auto" latinLnBrk="0" hangingPunct="1">
              <a:lnSpc>
                <a:spcPct val="130000"/>
              </a:lnSpc>
              <a:buNone/>
              <a:defRPr kumimoji="0" lang="zh-CN" altLang="en-US" sz="1350" b="0" i="0" u="none" strike="noStrike" kern="1200" cap="none" spc="150" normalizeH="0" baseline="0" noProof="1">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dirty="0"/>
              <a:t>单击此处编辑文本</a:t>
            </a:r>
          </a:p>
        </p:txBody>
      </p:sp>
      <p:sp>
        <p:nvSpPr>
          <p:cNvPr id="4" name="日期占位符 3"/>
          <p:cNvSpPr>
            <a:spLocks noGrp="1"/>
          </p:cNvSpPr>
          <p:nvPr>
            <p:ph type="dt" sz="half" idx="10"/>
            <p:custDataLst>
              <p:tags r:id="rId3"/>
            </p:custDataLst>
          </p:nvPr>
        </p:nvSpPr>
        <p:spPr/>
        <p:txBody>
          <a:bodyPr/>
          <a:lstStyle/>
          <a:p>
            <a:fld id="{A51CC61E-F88A-478E-A0BC-E5536457EF9B}" type="datetime1">
              <a:rPr lang="zh-CN" altLang="en-US" smtClean="0"/>
              <a:t>2021/8/31</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456300" y="608400"/>
            <a:ext cx="82269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27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p>
        </p:txBody>
      </p:sp>
      <p:sp>
        <p:nvSpPr>
          <p:cNvPr id="3" name="内容占位符 2"/>
          <p:cNvSpPr>
            <a:spLocks noGrp="1"/>
          </p:cNvSpPr>
          <p:nvPr>
            <p:ph sz="half" idx="1"/>
            <p:custDataLst>
              <p:tags r:id="rId2"/>
            </p:custDataLst>
          </p:nvPr>
        </p:nvSpPr>
        <p:spPr>
          <a:xfrm>
            <a:off x="456300" y="1501200"/>
            <a:ext cx="3882600" cy="4748400"/>
          </a:xfrm>
        </p:spPr>
        <p:txBody>
          <a:bodyPr vert="horz" lIns="90000" tIns="46800" rIns="90000" bIns="46800" rtlCol="0">
            <a:normAutofit/>
          </a:bodyPr>
          <a:lstStyle>
            <a:lvl1pPr marL="171450" marR="0" lvl="0" indent="-17145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2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514350" marR="0" lvl="1" indent="-171450" algn="l" defTabSz="914400" rtl="0" eaLnBrk="1" fontAlgn="auto" latinLnBrk="0" hangingPunct="1">
              <a:lnSpc>
                <a:spcPct val="130000"/>
              </a:lnSpc>
              <a:spcBef>
                <a:spcPts val="0"/>
              </a:spcBef>
              <a:spcAft>
                <a:spcPts val="1000"/>
              </a:spcAft>
              <a:buFont typeface="Wingdings" panose="05000000000000000000" pitchFamily="2" charset="2"/>
              <a:buChar char="l"/>
              <a:tabLst>
                <a:tab pos="1609725" algn="l"/>
              </a:tabLst>
              <a:defRPr kumimoji="0" lang="zh-CN" altLang="en-US" sz="12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2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2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p:txBody>
      </p:sp>
      <p:sp>
        <p:nvSpPr>
          <p:cNvPr id="4" name="内容占位符 3"/>
          <p:cNvSpPr>
            <a:spLocks noGrp="1"/>
          </p:cNvSpPr>
          <p:nvPr>
            <p:ph sz="half" idx="2"/>
            <p:custDataLst>
              <p:tags r:id="rId3"/>
            </p:custDataLst>
          </p:nvPr>
        </p:nvSpPr>
        <p:spPr>
          <a:xfrm>
            <a:off x="4808700" y="1501200"/>
            <a:ext cx="3882600" cy="4748400"/>
          </a:xfrm>
        </p:spPr>
        <p:txBody>
          <a:bodyPr lIns="90000" tIns="46800" rIns="90000" bIns="46800">
            <a:normAutofit/>
          </a:bodyPr>
          <a:lstStyle>
            <a:lvl1pPr marL="171450" indent="-171450">
              <a:lnSpc>
                <a:spcPct val="130000"/>
              </a:lnSpc>
              <a:buFont typeface="Wingdings" panose="05000000000000000000" pitchFamily="2" charset="2"/>
              <a:buChar char="l"/>
              <a:defRPr sz="1200" spc="150" baseline="0">
                <a:solidFill>
                  <a:schemeClr val="tx1">
                    <a:lumMod val="65000"/>
                    <a:lumOff val="35000"/>
                  </a:schemeClr>
                </a:solidFill>
                <a:latin typeface="Arial" panose="020B0604020202020204" pitchFamily="34" charset="0"/>
                <a:ea typeface="微软雅黑" panose="020B0503020204020204" pitchFamily="34" charset="-122"/>
              </a:defRPr>
            </a:lvl1pPr>
            <a:lvl2pPr marL="514350" indent="-171450">
              <a:lnSpc>
                <a:spcPct val="130000"/>
              </a:lnSpc>
              <a:buFont typeface="Wingdings" panose="05000000000000000000" pitchFamily="2" charset="2"/>
              <a:buChar char="l"/>
              <a:defRPr sz="1200" spc="150" baseline="0">
                <a:solidFill>
                  <a:schemeClr val="tx1">
                    <a:lumMod val="65000"/>
                    <a:lumOff val="35000"/>
                  </a:schemeClr>
                </a:solidFill>
                <a:latin typeface="Arial" panose="020B0604020202020204" pitchFamily="34" charset="0"/>
                <a:ea typeface="微软雅黑" panose="020B0503020204020204" pitchFamily="34" charset="-122"/>
              </a:defRPr>
            </a:lvl2pPr>
            <a:lvl3pPr marL="857250" indent="-171450">
              <a:lnSpc>
                <a:spcPct val="130000"/>
              </a:lnSpc>
              <a:buFont typeface="Wingdings" panose="05000000000000000000" pitchFamily="2" charset="2"/>
              <a:buChar char="l"/>
              <a:defRPr sz="1200" spc="150" baseline="0">
                <a:solidFill>
                  <a:schemeClr val="tx1">
                    <a:lumMod val="65000"/>
                    <a:lumOff val="35000"/>
                  </a:schemeClr>
                </a:solidFill>
                <a:latin typeface="Arial" panose="020B0604020202020204" pitchFamily="34" charset="0"/>
                <a:ea typeface="微软雅黑" panose="020B0503020204020204" pitchFamily="34" charset="-122"/>
              </a:defRPr>
            </a:lvl3pPr>
            <a:lvl4pPr marL="1200150" indent="-171450">
              <a:lnSpc>
                <a:spcPct val="130000"/>
              </a:lnSpc>
              <a:buFont typeface="Wingdings" panose="05000000000000000000" pitchFamily="2" charset="2"/>
              <a:buChar char="l"/>
              <a:defRPr sz="1200" spc="150" baseline="0">
                <a:solidFill>
                  <a:schemeClr val="tx1">
                    <a:lumMod val="65000"/>
                    <a:lumOff val="35000"/>
                  </a:schemeClr>
                </a:solidFill>
                <a:latin typeface="Arial" panose="020B0604020202020204" pitchFamily="34" charset="0"/>
                <a:ea typeface="微软雅黑" panose="020B0503020204020204" pitchFamily="34" charset="-122"/>
              </a:defRPr>
            </a:lvl4pPr>
            <a:lvl5pPr>
              <a:lnSpc>
                <a:spcPct val="130000"/>
              </a:lnSpc>
              <a:defRPr sz="1200">
                <a:solidFill>
                  <a:schemeClr val="tx1">
                    <a:lumMod val="75000"/>
                    <a:lumOff val="25000"/>
                  </a:schemeClr>
                </a:solidFill>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p:txBody>
      </p:sp>
      <p:sp>
        <p:nvSpPr>
          <p:cNvPr id="5" name="日期占位符 4"/>
          <p:cNvSpPr>
            <a:spLocks noGrp="1"/>
          </p:cNvSpPr>
          <p:nvPr>
            <p:ph type="dt" sz="half" idx="10"/>
            <p:custDataLst>
              <p:tags r:id="rId4"/>
            </p:custDataLst>
          </p:nvPr>
        </p:nvSpPr>
        <p:spPr/>
        <p:txBody>
          <a:bodyPr/>
          <a:lstStyle/>
          <a:p>
            <a:fld id="{46EBF1C1-799B-4F67-A7F0-6B555F436756}" type="datetime1">
              <a:rPr lang="zh-CN" altLang="en-US" smtClean="0"/>
              <a:t>2021/8/31</a:t>
            </a:fld>
            <a:endParaRPr lang="zh-CN" altLang="en-US"/>
          </a:p>
        </p:txBody>
      </p:sp>
      <p:sp>
        <p:nvSpPr>
          <p:cNvPr id="6" name="页脚占位符 5"/>
          <p:cNvSpPr>
            <a:spLocks noGrp="1"/>
          </p:cNvSpPr>
          <p:nvPr>
            <p:ph type="ftr" sz="quarter" idx="11"/>
            <p:custDataLst>
              <p:tags r:id="rId5"/>
            </p:custDataLst>
          </p:nvPr>
        </p:nvSpPr>
        <p:spPr/>
        <p:txBody>
          <a:bodyPr/>
          <a:lstStyle/>
          <a:p>
            <a:endParaRPr lang="zh-CN" altLang="en-US"/>
          </a:p>
        </p:txBody>
      </p:sp>
      <p:sp>
        <p:nvSpPr>
          <p:cNvPr id="7" name="灯片编号占位符 6"/>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13" name="日期占位符 12"/>
          <p:cNvSpPr>
            <a:spLocks noGrp="1"/>
          </p:cNvSpPr>
          <p:nvPr>
            <p:ph type="dt" sz="half" idx="10"/>
          </p:nvPr>
        </p:nvSpPr>
        <p:spPr/>
        <p:txBody>
          <a:bodyPr/>
          <a:lstStyle/>
          <a:p>
            <a:fld id="{5A2CE6F0-A20A-44C7-9AB7-2A617E81C136}" type="datetime1">
              <a:rPr lang="zh-CN" altLang="en-US" smtClean="0"/>
              <a:t>2021/8/31</a:t>
            </a:fld>
            <a:endParaRPr lang="zh-CN" altLang="en-US" dirty="0"/>
          </a:p>
        </p:txBody>
      </p:sp>
      <p:sp>
        <p:nvSpPr>
          <p:cNvPr id="14" name="页脚占位符 13"/>
          <p:cNvSpPr>
            <a:spLocks noGrp="1"/>
          </p:cNvSpPr>
          <p:nvPr>
            <p:ph type="ftr" sz="quarter" idx="11"/>
          </p:nvPr>
        </p:nvSpPr>
        <p:spPr/>
        <p:txBody>
          <a:bodyPr/>
          <a:lstStyle/>
          <a:p>
            <a:endParaRPr lang="zh-CN" altLang="en-US" dirty="0"/>
          </a:p>
        </p:txBody>
      </p:sp>
      <p:sp>
        <p:nvSpPr>
          <p:cNvPr id="15" name="灯片编号占位符 14"/>
          <p:cNvSpPr>
            <a:spLocks noGrp="1"/>
          </p:cNvSpPr>
          <p:nvPr>
            <p:ph type="sldNum" sz="quarter" idx="12"/>
          </p:nvPr>
        </p:nvSpPr>
        <p:spPr/>
        <p:txBody>
          <a:bodyPr/>
          <a:lstStyle/>
          <a:p>
            <a:fld id="{0503CE10-F9D3-4072-A615-6A95AA0B7B65}" type="slidenum">
              <a:rPr lang="zh-CN" altLang="en-US" smtClean="0"/>
              <a:t>‹#›</a:t>
            </a:fld>
            <a:endParaRPr lang="zh-CN" altLang="en-US" dirty="0"/>
          </a:p>
        </p:txBody>
      </p:sp>
      <p:grpSp>
        <p:nvGrpSpPr>
          <p:cNvPr id="17" name="组合 16"/>
          <p:cNvGrpSpPr/>
          <p:nvPr/>
        </p:nvGrpSpPr>
        <p:grpSpPr>
          <a:xfrm>
            <a:off x="0" y="86517"/>
            <a:ext cx="9144000" cy="1412240"/>
            <a:chOff x="0" y="86517"/>
            <a:chExt cx="9144000" cy="1412240"/>
          </a:xfrm>
        </p:grpSpPr>
        <p:sp>
          <p:nvSpPr>
            <p:cNvPr id="9" name="矩形 8"/>
            <p:cNvSpPr/>
            <p:nvPr/>
          </p:nvSpPr>
          <p:spPr>
            <a:xfrm>
              <a:off x="0" y="284796"/>
              <a:ext cx="9144000" cy="1015683"/>
            </a:xfrm>
            <a:prstGeom prst="rect">
              <a:avLst/>
            </a:prstGeom>
            <a:solidFill>
              <a:schemeClr val="accent1">
                <a:lumMod val="75000"/>
              </a:schemeClr>
            </a:solidFill>
            <a:ln>
              <a:solidFill>
                <a:srgbClr val="3BB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6633210" y="86517"/>
              <a:ext cx="2226310" cy="1412240"/>
            </a:xfrm>
            <a:prstGeom prst="ellipse">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pic>
          <p:nvPicPr>
            <p:cNvPr id="7" name="图片 6"/>
            <p:cNvPicPr>
              <a:picLocks noChangeAspect="1"/>
            </p:cNvPicPr>
            <p:nvPr/>
          </p:nvPicPr>
          <p:blipFill rotWithShape="1">
            <a:blip r:embed="rId2" cstate="print">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val="0"/>
                </a:ext>
              </a:extLst>
            </a:blip>
            <a:srcRect l="19375" t="13195" r="19672" b="16005"/>
            <a:stretch>
              <a:fillRect/>
            </a:stretch>
          </p:blipFill>
          <p:spPr>
            <a:xfrm>
              <a:off x="7035438" y="284796"/>
              <a:ext cx="1421853" cy="1032220"/>
            </a:xfrm>
            <a:prstGeom prst="rect">
              <a:avLst/>
            </a:prstGeom>
            <a:noFill/>
            <a:ln>
              <a:noFill/>
            </a:ln>
          </p:spPr>
        </p:pic>
      </p:grpSp>
      <p:sp>
        <p:nvSpPr>
          <p:cNvPr id="2" name="Title 1"/>
          <p:cNvSpPr>
            <a:spLocks noGrp="1"/>
          </p:cNvSpPr>
          <p:nvPr>
            <p:ph type="title" hasCustomPrompt="1"/>
          </p:nvPr>
        </p:nvSpPr>
        <p:spPr>
          <a:xfrm>
            <a:off x="644524" y="304800"/>
            <a:ext cx="5813426" cy="995679"/>
          </a:xfrm>
          <a:noFill/>
          <a:ln>
            <a:noFill/>
          </a:ln>
        </p:spPr>
        <p:style>
          <a:lnRef idx="2">
            <a:schemeClr val="accent1">
              <a:shade val="50000"/>
            </a:schemeClr>
          </a:lnRef>
          <a:fillRef idx="1">
            <a:schemeClr val="accent1"/>
          </a:fillRef>
          <a:effectRef idx="0">
            <a:schemeClr val="accent1"/>
          </a:effectRef>
          <a:fontRef idx="none"/>
        </p:style>
        <p:txBody>
          <a:bodyPr>
            <a:noAutofit/>
          </a:bodyPr>
          <a:lstStyle>
            <a:lvl1pPr algn="l">
              <a:defRPr sz="3600" b="0" cap="none" spc="0" baseline="0">
                <a:ln w="0"/>
                <a:solidFill>
                  <a:schemeClr val="bg1"/>
                </a:solidFill>
                <a:effectLst>
                  <a:outerShdw blurRad="38100" dist="19050" dir="2700000" algn="tl" rotWithShape="0">
                    <a:schemeClr val="dk1">
                      <a:alpha val="40000"/>
                    </a:schemeClr>
                  </a:outerShdw>
                </a:effectLst>
              </a:defRPr>
            </a:lvl1pPr>
          </a:lstStyle>
          <a:p>
            <a:r>
              <a:rPr lang="en-US" altLang="zh-CN" dirty="0"/>
              <a:t> </a:t>
            </a:r>
            <a:r>
              <a:rPr lang="zh-CN" altLang="en-US" dirty="0"/>
              <a:t>单击此处编辑母版标题样式</a:t>
            </a:r>
            <a:endParaRPr lang="en-US" dirty="0"/>
          </a:p>
        </p:txBody>
      </p:sp>
      <p:grpSp>
        <p:nvGrpSpPr>
          <p:cNvPr id="11" name="组合 10"/>
          <p:cNvGrpSpPr/>
          <p:nvPr userDrawn="1"/>
        </p:nvGrpSpPr>
        <p:grpSpPr>
          <a:xfrm>
            <a:off x="0" y="86517"/>
            <a:ext cx="9144000" cy="1412240"/>
            <a:chOff x="0" y="86517"/>
            <a:chExt cx="9144000" cy="1412240"/>
          </a:xfrm>
        </p:grpSpPr>
        <p:sp>
          <p:nvSpPr>
            <p:cNvPr id="12" name="矩形 11"/>
            <p:cNvSpPr/>
            <p:nvPr userDrawn="1"/>
          </p:nvSpPr>
          <p:spPr>
            <a:xfrm>
              <a:off x="0" y="284796"/>
              <a:ext cx="9144000" cy="1015683"/>
            </a:xfrm>
            <a:prstGeom prst="rect">
              <a:avLst/>
            </a:prstGeom>
            <a:solidFill>
              <a:schemeClr val="accent1">
                <a:lumMod val="75000"/>
              </a:schemeClr>
            </a:solidFill>
            <a:ln>
              <a:solidFill>
                <a:srgbClr val="3BB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userDrawn="1"/>
          </p:nvSpPr>
          <p:spPr>
            <a:xfrm>
              <a:off x="6633210" y="86517"/>
              <a:ext cx="2226310" cy="1412240"/>
            </a:xfrm>
            <a:prstGeom prst="ellipse">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pic>
          <p:nvPicPr>
            <p:cNvPr id="18" name="图片 17"/>
            <p:cNvPicPr>
              <a:picLocks noChangeAspect="1"/>
            </p:cNvPicPr>
            <p:nvPr userDrawn="1"/>
          </p:nvPicPr>
          <p:blipFill rotWithShape="1">
            <a:blip r:embed="rId2" cstate="print">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val="0"/>
                </a:ext>
              </a:extLst>
            </a:blip>
            <a:srcRect l="19375" t="13195" r="19672" b="16005"/>
            <a:stretch>
              <a:fillRect/>
            </a:stretch>
          </p:blipFill>
          <p:spPr>
            <a:xfrm>
              <a:off x="7035438" y="284796"/>
              <a:ext cx="1421853" cy="1032220"/>
            </a:xfrm>
            <a:prstGeom prst="rect">
              <a:avLst/>
            </a:prstGeom>
            <a:noFill/>
            <a:ln>
              <a:noFill/>
            </a:ln>
          </p:spPr>
        </p:pic>
      </p:grpSp>
      <p:sp>
        <p:nvSpPr>
          <p:cNvPr id="19" name="Title 1"/>
          <p:cNvSpPr>
            <a:spLocks noGrp="1"/>
          </p:cNvSpPr>
          <p:nvPr>
            <p:ph type="title" hasCustomPrompt="1"/>
          </p:nvPr>
        </p:nvSpPr>
        <p:spPr>
          <a:xfrm>
            <a:off x="644524" y="304800"/>
            <a:ext cx="5813426" cy="995679"/>
          </a:xfrm>
          <a:noFill/>
          <a:ln>
            <a:noFill/>
          </a:ln>
        </p:spPr>
        <p:style>
          <a:lnRef idx="2">
            <a:schemeClr val="accent1">
              <a:shade val="50000"/>
            </a:schemeClr>
          </a:lnRef>
          <a:fillRef idx="1">
            <a:schemeClr val="accent1"/>
          </a:fillRef>
          <a:effectRef idx="0">
            <a:schemeClr val="accent1"/>
          </a:effectRef>
          <a:fontRef idx="none"/>
        </p:style>
        <p:txBody>
          <a:bodyPr>
            <a:noAutofit/>
          </a:bodyPr>
          <a:lstStyle>
            <a:lvl1pPr algn="l">
              <a:defRPr sz="3600" b="0" cap="none" spc="0" baseline="0">
                <a:ln w="0"/>
                <a:solidFill>
                  <a:schemeClr val="bg1"/>
                </a:solidFill>
                <a:effectLst>
                  <a:outerShdw blurRad="38100" dist="19050" dir="2700000" algn="tl" rotWithShape="0">
                    <a:schemeClr val="dk1">
                      <a:alpha val="40000"/>
                    </a:schemeClr>
                  </a:outerShdw>
                </a:effectLst>
              </a:defRPr>
            </a:lvl1pPr>
          </a:lstStyle>
          <a:p>
            <a:r>
              <a:rPr lang="en-US" altLang="zh-CN" dirty="0"/>
              <a:t> </a:t>
            </a:r>
            <a:r>
              <a:rPr lang="zh-CN" altLang="en-US" dirty="0"/>
              <a:t>单击此处编辑母版标题样式</a:t>
            </a:r>
            <a:endParaRPr 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456300" y="608400"/>
            <a:ext cx="82269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27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p>
        </p:txBody>
      </p:sp>
      <p:sp>
        <p:nvSpPr>
          <p:cNvPr id="3" name="文本占位符 2"/>
          <p:cNvSpPr>
            <a:spLocks noGrp="1"/>
          </p:cNvSpPr>
          <p:nvPr>
            <p:ph type="body" idx="1" hasCustomPrompt="1"/>
            <p:custDataLst>
              <p:tags r:id="rId2"/>
            </p:custDataLst>
          </p:nvPr>
        </p:nvSpPr>
        <p:spPr>
          <a:xfrm>
            <a:off x="456300" y="1429200"/>
            <a:ext cx="4006800" cy="381600"/>
          </a:xfrm>
        </p:spPr>
        <p:txBody>
          <a:bodyPr lIns="101600" tIns="38100" rIns="76200" bIns="38100" anchor="t" anchorCtr="0">
            <a:normAutofit/>
          </a:bodyPr>
          <a:lstStyle>
            <a:lvl1pPr marL="0" indent="0" eaLnBrk="1" fontAlgn="auto" latinLnBrk="0" hangingPunct="1">
              <a:lnSpc>
                <a:spcPct val="100000"/>
              </a:lnSpc>
              <a:spcAft>
                <a:spcPts val="0"/>
              </a:spcAft>
              <a:buNone/>
              <a:defRPr sz="1500" b="1" u="none" strike="noStrike" kern="1200" cap="none" spc="200" normalizeH="0" baseline="0">
                <a:solidFill>
                  <a:schemeClr val="tx1">
                    <a:lumMod val="75000"/>
                    <a:lumOff val="25000"/>
                  </a:schemeClr>
                </a:solidFill>
                <a:uFillTx/>
                <a:latin typeface="Arial" panose="020B0604020202020204" pitchFamily="34" charset="0"/>
                <a:ea typeface="微软雅黑" panose="020B0503020204020204" pitchFamily="34" charset="-122"/>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dirty="0"/>
              <a:t>单击此处编辑文本</a:t>
            </a:r>
          </a:p>
        </p:txBody>
      </p:sp>
      <p:sp>
        <p:nvSpPr>
          <p:cNvPr id="4" name="内容占位符 3"/>
          <p:cNvSpPr>
            <a:spLocks noGrp="1"/>
          </p:cNvSpPr>
          <p:nvPr>
            <p:ph sz="half" idx="2"/>
            <p:custDataLst>
              <p:tags r:id="rId3"/>
            </p:custDataLst>
          </p:nvPr>
        </p:nvSpPr>
        <p:spPr>
          <a:xfrm>
            <a:off x="456300" y="1854000"/>
            <a:ext cx="4006800" cy="4395600"/>
          </a:xfrm>
        </p:spPr>
        <p:txBody>
          <a:bodyPr vert="horz" lIns="101600" tIns="0" rIns="82550" bIns="0" rtlCol="0">
            <a:normAutofit/>
          </a:bodyPr>
          <a:lstStyle>
            <a:lvl1pPr marL="171450" marR="0" lvl="0" indent="-17145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2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514350" marR="0" lvl="1" indent="-171450" algn="l" defTabSz="914400" rtl="0" eaLnBrk="1" fontAlgn="auto" latinLnBrk="0" hangingPunct="1">
              <a:lnSpc>
                <a:spcPct val="130000"/>
              </a:lnSpc>
              <a:spcBef>
                <a:spcPts val="0"/>
              </a:spcBef>
              <a:spcAft>
                <a:spcPts val="1000"/>
              </a:spcAft>
              <a:buFont typeface="Wingdings" panose="05000000000000000000" pitchFamily="2" charset="2"/>
              <a:buChar char="l"/>
              <a:tabLst>
                <a:tab pos="1609725" algn="l"/>
              </a:tabLst>
              <a:defRPr kumimoji="0" lang="zh-CN" altLang="en-US" sz="12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2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2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2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p:txBody>
      </p:sp>
      <p:sp>
        <p:nvSpPr>
          <p:cNvPr id="5" name="文本占位符 4"/>
          <p:cNvSpPr>
            <a:spLocks noGrp="1"/>
          </p:cNvSpPr>
          <p:nvPr>
            <p:ph type="body" sz="quarter" idx="3" hasCustomPrompt="1"/>
            <p:custDataLst>
              <p:tags r:id="rId4"/>
            </p:custDataLst>
          </p:nvPr>
        </p:nvSpPr>
        <p:spPr>
          <a:xfrm>
            <a:off x="4676813" y="1421729"/>
            <a:ext cx="4006800" cy="381600"/>
          </a:xfrm>
        </p:spPr>
        <p:txBody>
          <a:bodyPr vert="horz" lIns="101600" tIns="38100" rIns="76200" bIns="38100" rtlCol="0" anchor="t" anchorCtr="0">
            <a:norm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1500" b="1" i="0" u="none" strike="noStrike" kern="1200" cap="none" spc="200" normalizeH="0" baseline="0" noProof="1" dirty="0">
                <a:solidFill>
                  <a:schemeClr val="tx1">
                    <a:lumMod val="75000"/>
                    <a:lumOff val="25000"/>
                  </a:schemeClr>
                </a:solidFill>
                <a:uFillTx/>
                <a:latin typeface="Arial" panose="020B0604020202020204" pitchFamily="34" charset="0"/>
                <a:ea typeface="微软雅黑" panose="020B0503020204020204" pitchFamily="34" charset="-122"/>
                <a:cs typeface="+mn-cs"/>
                <a:sym typeface="+mn-ea"/>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a:sym typeface="+mn-ea"/>
              </a:rPr>
              <a:t>单击此处编辑文本</a:t>
            </a:r>
          </a:p>
        </p:txBody>
      </p:sp>
      <p:sp>
        <p:nvSpPr>
          <p:cNvPr id="6" name="内容占位符 5"/>
          <p:cNvSpPr>
            <a:spLocks noGrp="1"/>
          </p:cNvSpPr>
          <p:nvPr>
            <p:ph sz="quarter" idx="4"/>
            <p:custDataLst>
              <p:tags r:id="rId5"/>
            </p:custDataLst>
          </p:nvPr>
        </p:nvSpPr>
        <p:spPr>
          <a:xfrm>
            <a:off x="4676813" y="1854000"/>
            <a:ext cx="4006800" cy="4395600"/>
          </a:xfrm>
        </p:spPr>
        <p:txBody>
          <a:bodyPr vert="horz" lIns="101600" tIns="0" rIns="82550" bIns="0" rtlCol="0">
            <a:normAutofit/>
          </a:bodyPr>
          <a:lstStyle>
            <a:lvl1pPr marL="171450" marR="0" lvl="0" indent="-17145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2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514350" marR="0" lvl="1" indent="-171450" algn="l" defTabSz="914400" rtl="0" eaLnBrk="1" fontAlgn="auto" latinLnBrk="0" hangingPunct="1">
              <a:lnSpc>
                <a:spcPct val="130000"/>
              </a:lnSpc>
              <a:spcBef>
                <a:spcPts val="0"/>
              </a:spcBef>
              <a:spcAft>
                <a:spcPts val="1000"/>
              </a:spcAft>
              <a:buFont typeface="Wingdings" panose="05000000000000000000" pitchFamily="2" charset="2"/>
              <a:buChar char="l"/>
              <a:tabLst>
                <a:tab pos="1609725" algn="l"/>
              </a:tabLst>
              <a:defRPr kumimoji="0" lang="zh-CN" altLang="en-US" sz="12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2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2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2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p:txBody>
      </p:sp>
      <p:sp>
        <p:nvSpPr>
          <p:cNvPr id="7" name="日期占位符 6"/>
          <p:cNvSpPr>
            <a:spLocks noGrp="1"/>
          </p:cNvSpPr>
          <p:nvPr>
            <p:ph type="dt" sz="half" idx="10"/>
            <p:custDataLst>
              <p:tags r:id="rId6"/>
            </p:custDataLst>
          </p:nvPr>
        </p:nvSpPr>
        <p:spPr/>
        <p:txBody>
          <a:bodyPr/>
          <a:lstStyle/>
          <a:p>
            <a:fld id="{BDFE6C3F-5F9E-4F26-A1A8-D357709E00FD}" type="datetime1">
              <a:rPr lang="zh-CN" altLang="en-US" smtClean="0"/>
              <a:t>2021/8/31</a:t>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456300" y="608400"/>
            <a:ext cx="82269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27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a:sym typeface="+mn-ea"/>
              </a:rPr>
              <a:t>单击此处编辑母版标题样式</a:t>
            </a:r>
          </a:p>
        </p:txBody>
      </p:sp>
      <p:sp>
        <p:nvSpPr>
          <p:cNvPr id="3" name="日期占位符 2"/>
          <p:cNvSpPr>
            <a:spLocks noGrp="1"/>
          </p:cNvSpPr>
          <p:nvPr>
            <p:ph type="dt" sz="half" idx="10"/>
            <p:custDataLst>
              <p:tags r:id="rId2"/>
            </p:custDataLst>
          </p:nvPr>
        </p:nvSpPr>
        <p:spPr/>
        <p:txBody>
          <a:bodyPr/>
          <a:lstStyle/>
          <a:p>
            <a:fld id="{3C2DA11F-6491-4C36-930B-28972CE5F0DC}" type="datetime1">
              <a:rPr lang="zh-CN" altLang="en-US" smtClean="0"/>
              <a:t>2021/8/31</a:t>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p:txBody>
          <a:bodyPr/>
          <a:lstStyle/>
          <a:p>
            <a:fld id="{8A030249-9559-4589-88EF-5BF44CBB91BC}" type="datetime1">
              <a:rPr lang="zh-CN" altLang="en-US" smtClean="0"/>
              <a:t>2021/8/31</a:t>
            </a:fld>
            <a:endParaRPr lang="zh-CN" altLang="en-US"/>
          </a:p>
        </p:txBody>
      </p:sp>
      <p:sp>
        <p:nvSpPr>
          <p:cNvPr id="3" name="页脚占位符 2"/>
          <p:cNvSpPr>
            <a:spLocks noGrp="1"/>
          </p:cNvSpPr>
          <p:nvPr>
            <p:ph type="ftr" sz="quarter" idx="11"/>
            <p:custDataLst>
              <p:tags r:id="rId2"/>
            </p:custDataLst>
          </p:nvPr>
        </p:nvSpPr>
        <p:spPr/>
        <p:txBody>
          <a:bodyPr/>
          <a:lstStyle/>
          <a:p>
            <a:endParaRPr lang="zh-CN" altLang="en-US"/>
          </a:p>
        </p:txBody>
      </p:sp>
      <p:sp>
        <p:nvSpPr>
          <p:cNvPr id="4" name="灯片编号占位符 3"/>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1"/>
            </p:custDataLst>
          </p:nvPr>
        </p:nvSpPr>
        <p:spPr>
          <a:xfrm>
            <a:off x="456300" y="1555200"/>
            <a:ext cx="3844800" cy="4608000"/>
          </a:xfrm>
        </p:spPr>
        <p:txBody>
          <a:bodyPr vert="horz" lIns="90000" tIns="46800" rIns="90000" bIns="46800"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200" b="0" i="0" u="none" strike="noStrike" kern="1200" cap="none" spc="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514350" marR="0" lvl="1" indent="-17145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200" b="0" i="0" u="none" strike="noStrike" kern="1200" cap="none" spc="150" normalizeH="0" baseline="0" noProof="1" dirty="0">
                <a:solidFill>
                  <a:schemeClr val="tx1"/>
                </a:solidFill>
                <a:uFillTx/>
                <a:latin typeface="+mn-lt"/>
                <a:ea typeface="+mn-ea"/>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mn-lt"/>
                <a:ea typeface="+mn-ea"/>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mn-lt"/>
                <a:ea typeface="+mn-ea"/>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hasCustomPrompt="1"/>
            <p:custDataLst>
              <p:tags r:id="rId2"/>
            </p:custDataLst>
          </p:nvPr>
        </p:nvSpPr>
        <p:spPr>
          <a:xfrm>
            <a:off x="4762800" y="1555200"/>
            <a:ext cx="3920400" cy="4608000"/>
          </a:xfrm>
        </p:spPr>
        <p:txBody>
          <a:bodyPr vert="horz" lIns="90000" tIns="46800" rIns="90000" bIns="46800" rtlCol="0">
            <a:normAutofit/>
          </a:bodyPr>
          <a:lstStyle>
            <a:lvl1pPr marL="0" marR="0" lvl="0" indent="0" algn="l" defTabSz="914400" rtl="0" eaLnBrk="1" fontAlgn="auto" latinLnBrk="0" hangingPunct="1">
              <a:lnSpc>
                <a:spcPct val="140000"/>
              </a:lnSpc>
              <a:spcBef>
                <a:spcPts val="0"/>
              </a:spcBef>
              <a:spcAft>
                <a:spcPts val="1000"/>
              </a:spcAft>
              <a:buFont typeface="Wingdings" panose="05000000000000000000" pitchFamily="2" charset="2"/>
              <a:buChar char="l"/>
              <a:defRPr kumimoji="0" lang="zh-CN" altLang="en-US" sz="1200" b="0" i="0" u="none" strike="noStrike" kern="1200" cap="none" spc="150" normalizeH="0" baseline="0" noProof="1" dirty="0">
                <a:solidFill>
                  <a:schemeClr val="tx1">
                    <a:lumMod val="75000"/>
                    <a:lumOff val="25000"/>
                  </a:schemeClr>
                </a:solidFill>
                <a:uFillTx/>
                <a:latin typeface="Arial" panose="020B0604020202020204" pitchFamily="34" charset="0"/>
                <a:ea typeface="微软雅黑" panose="020B0503020204020204" pitchFamily="34" charset="-122"/>
                <a:cs typeface="+mn-cs"/>
                <a:sym typeface="+mn-ea"/>
              </a:defRPr>
            </a:lvl1pPr>
          </a:lstStyle>
          <a:p>
            <a:pPr lvl="0"/>
            <a:r>
              <a:rPr dirty="0">
                <a:sym typeface="+mn-ea"/>
              </a:rPr>
              <a:t>单击此处编辑文本</a:t>
            </a:r>
          </a:p>
        </p:txBody>
      </p:sp>
      <p:sp>
        <p:nvSpPr>
          <p:cNvPr id="5" name="日期占位符 4"/>
          <p:cNvSpPr>
            <a:spLocks noGrp="1"/>
          </p:cNvSpPr>
          <p:nvPr>
            <p:ph type="dt" sz="half" idx="10"/>
            <p:custDataLst>
              <p:tags r:id="rId3"/>
            </p:custDataLst>
          </p:nvPr>
        </p:nvSpPr>
        <p:spPr/>
        <p:txBody>
          <a:bodyPr/>
          <a:lstStyle/>
          <a:p>
            <a:fld id="{821B5658-E653-404A-94EB-DDD983B935CF}" type="datetime1">
              <a:rPr lang="zh-CN" altLang="en-US" smtClean="0"/>
              <a:t>2021/8/31</a:t>
            </a:fld>
            <a:endParaRPr lang="zh-CN" altLang="en-US" dirty="0"/>
          </a:p>
        </p:txBody>
      </p:sp>
      <p:sp>
        <p:nvSpPr>
          <p:cNvPr id="6" name="页脚占位符 5"/>
          <p:cNvSpPr>
            <a:spLocks noGrp="1"/>
          </p:cNvSpPr>
          <p:nvPr>
            <p:ph type="ftr" sz="quarter" idx="11"/>
            <p:custDataLst>
              <p:tags r:id="rId4"/>
            </p:custDataLst>
          </p:nvPr>
        </p:nvSpPr>
        <p:spPr/>
        <p:txBody>
          <a:bodyPr/>
          <a:lstStyle/>
          <a:p>
            <a:endParaRPr lang="zh-CN" altLang="en-US" dirty="0"/>
          </a:p>
        </p:txBody>
      </p:sp>
      <p:sp>
        <p:nvSpPr>
          <p:cNvPr id="7" name="灯片编号占位符 6"/>
          <p:cNvSpPr>
            <a:spLocks noGrp="1"/>
          </p:cNvSpPr>
          <p:nvPr>
            <p:ph type="sldNum" sz="quarter" idx="12"/>
            <p:custDataLst>
              <p:tags r:id="rId5"/>
            </p:custDataLst>
          </p:nvPr>
        </p:nvSpPr>
        <p:spPr/>
        <p:txBody>
          <a:bodyPr/>
          <a:lstStyle/>
          <a:p>
            <a:fld id="{FABC47A4-756D-490B-A52F-7D9E2C9FC05F}" type="slidenum">
              <a:rPr lang="zh-CN" altLang="en-US" smtClean="0"/>
              <a:t>‹#›</a:t>
            </a:fld>
            <a:endParaRPr lang="zh-CN" altLang="en-US"/>
          </a:p>
        </p:txBody>
      </p:sp>
      <p:sp>
        <p:nvSpPr>
          <p:cNvPr id="9" name="标题 8"/>
          <p:cNvSpPr>
            <a:spLocks noGrp="1"/>
          </p:cNvSpPr>
          <p:nvPr>
            <p:ph type="title"/>
            <p:custDataLst>
              <p:tags r:id="rId6"/>
            </p:custDataLst>
          </p:nvPr>
        </p:nvSpPr>
        <p:spPr/>
        <p:txBody>
          <a:bodyPr/>
          <a:lstStyle>
            <a:lvl1pPr>
              <a:defRPr baseline="0"/>
            </a:lvl1pPr>
          </a:lstStyle>
          <a:p>
            <a:r>
              <a:rPr lang="zh-CN" altLang="en-US"/>
              <a:t>单击此处编辑母版标题样式</a:t>
            </a: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1"/>
            </p:custDataLst>
          </p:nvPr>
        </p:nvSpPr>
        <p:spPr>
          <a:xfrm>
            <a:off x="7676100" y="914400"/>
            <a:ext cx="783000" cy="5029200"/>
          </a:xfrm>
        </p:spPr>
        <p:txBody>
          <a:bodyPr vert="eaVert" lIns="90000" tIns="46800" rIns="90000" bIns="46800" rtlCol="0" anchor="ctr" anchorCtr="0">
            <a:normAutofit/>
          </a:bodyPr>
          <a:lstStyle>
            <a:lvl1pPr marL="0" marR="0" lvl="0" algn="l" defTabSz="914400" rtl="0" eaLnBrk="1" fontAlgn="auto" latinLnBrk="0" hangingPunct="1">
              <a:lnSpc>
                <a:spcPct val="100000"/>
              </a:lnSpc>
              <a:spcAft>
                <a:spcPts val="0"/>
              </a:spcAft>
              <a:buNone/>
              <a:defRPr kumimoji="0" lang="zh-CN" altLang="en-US" sz="21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单击此处编辑标题</a:t>
            </a:r>
          </a:p>
        </p:txBody>
      </p:sp>
      <p:sp>
        <p:nvSpPr>
          <p:cNvPr id="3" name="竖排文字占位符 2"/>
          <p:cNvSpPr>
            <a:spLocks noGrp="1"/>
          </p:cNvSpPr>
          <p:nvPr>
            <p:ph type="body" orient="vert" idx="1" hasCustomPrompt="1"/>
            <p:custDataLst>
              <p:tags r:id="rId2"/>
            </p:custDataLst>
          </p:nvPr>
        </p:nvSpPr>
        <p:spPr>
          <a:xfrm>
            <a:off x="685800" y="914400"/>
            <a:ext cx="6876900" cy="5029200"/>
          </a:xfrm>
        </p:spPr>
        <p:txBody>
          <a:bodyPr vert="eaVert" lIns="46800" tIns="46800" rIns="46800" bIns="46800"/>
          <a:lstStyle>
            <a:lvl1pPr indent="0" eaLnBrk="1" fontAlgn="auto" latinLnBrk="0" hangingPunct="1">
              <a:lnSpc>
                <a:spcPct val="160000"/>
              </a:lnSpc>
              <a:spcAft>
                <a:spcPts val="1600"/>
              </a:spcAft>
              <a:buNone/>
              <a:defRPr spc="300" baseline="0">
                <a:solidFill>
                  <a:schemeClr val="tx1">
                    <a:lumMod val="65000"/>
                    <a:lumOff val="35000"/>
                  </a:schemeClr>
                </a:solidFill>
              </a:defRPr>
            </a:lvl1pPr>
            <a:lvl2pPr indent="0" eaLnBrk="1" fontAlgn="auto" latinLnBrk="0" hangingPunct="1">
              <a:lnSpc>
                <a:spcPct val="160000"/>
              </a:lnSpc>
              <a:spcAft>
                <a:spcPts val="1600"/>
              </a:spcAft>
              <a:buNone/>
              <a:defRPr spc="300" baseline="0">
                <a:solidFill>
                  <a:schemeClr val="tx1">
                    <a:lumMod val="65000"/>
                    <a:lumOff val="35000"/>
                  </a:schemeClr>
                </a:solidFill>
              </a:defRPr>
            </a:lvl2pPr>
            <a:lvl3pPr indent="0" eaLnBrk="1" fontAlgn="auto" latinLnBrk="0" hangingPunct="1">
              <a:lnSpc>
                <a:spcPct val="160000"/>
              </a:lnSpc>
              <a:spcAft>
                <a:spcPts val="1600"/>
              </a:spcAft>
              <a:buNone/>
              <a:defRPr spc="300" baseline="0">
                <a:solidFill>
                  <a:schemeClr val="tx1">
                    <a:lumMod val="65000"/>
                    <a:lumOff val="35000"/>
                  </a:schemeClr>
                </a:solidFill>
              </a:defRPr>
            </a:lvl3pPr>
            <a:lvl4pPr indent="0" eaLnBrk="1" fontAlgn="auto" latinLnBrk="0" hangingPunct="1">
              <a:lnSpc>
                <a:spcPct val="160000"/>
              </a:lnSpc>
              <a:spcAft>
                <a:spcPts val="1600"/>
              </a:spcAft>
              <a:buNone/>
              <a:defRPr spc="300" baseline="0">
                <a:solidFill>
                  <a:schemeClr val="tx1">
                    <a:lumMod val="65000"/>
                    <a:lumOff val="35000"/>
                  </a:schemeClr>
                </a:solidFill>
              </a:defRPr>
            </a:lvl4pPr>
            <a:lvl5pPr indent="0" eaLnBrk="1" fontAlgn="auto" latinLnBrk="0" hangingPunct="1">
              <a:lnSpc>
                <a:spcPct val="160000"/>
              </a:lnSpc>
              <a:spcAft>
                <a:spcPts val="1600"/>
              </a:spcAft>
              <a:buNone/>
              <a:defRPr spc="300" baseline="0">
                <a:solidFill>
                  <a:schemeClr val="tx1">
                    <a:lumMod val="65000"/>
                    <a:lumOff val="35000"/>
                  </a:schemeClr>
                </a:solidFill>
              </a:defRPr>
            </a:lvl5pPr>
          </a:lstStyle>
          <a:p>
            <a:pPr lvl="0"/>
            <a:r>
              <a:rPr lang="zh-CN" altLang="en-US" dirty="0"/>
              <a:t>单击此处编辑文本</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custDataLst>
              <p:tags r:id="rId3"/>
            </p:custDataLst>
          </p:nvPr>
        </p:nvSpPr>
        <p:spPr/>
        <p:txBody>
          <a:bodyPr/>
          <a:lstStyle/>
          <a:p>
            <a:fld id="{9D3E0779-229C-4BAC-A2B0-E8B127029FA9}" type="datetime1">
              <a:rPr lang="zh-CN" altLang="en-US" smtClean="0"/>
              <a:t>2021/8/31</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9A4260D-A009-4E5A-B31F-C16BFBB3CF57}" type="datetime1">
              <a:rPr lang="zh-CN" altLang="en-US" smtClean="0"/>
              <a:t>2021/8/31</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p:custDataLst>
              <p:tags r:id="rId4"/>
            </p:custDataLst>
          </p:nvPr>
        </p:nvSpPr>
        <p:spPr>
          <a:xfrm>
            <a:off x="456300" y="774000"/>
            <a:ext cx="8229600" cy="5482800"/>
          </a:xfrm>
        </p:spPr>
        <p:txBody>
          <a:bodyPr/>
          <a:lstStyle>
            <a:lvl1pPr marL="171450" indent="-171450">
              <a:lnSpc>
                <a:spcPct val="130000"/>
              </a:lnSpc>
              <a:buFont typeface="Wingdings" panose="05000000000000000000" pitchFamily="2" charset="2"/>
              <a:buChar char="l"/>
              <a:defRPr spc="150" baseline="0">
                <a:solidFill>
                  <a:schemeClr val="tx1">
                    <a:lumMod val="65000"/>
                    <a:lumOff val="35000"/>
                  </a:schemeClr>
                </a:solidFill>
              </a:defRPr>
            </a:lvl1pPr>
            <a:lvl2pPr marL="514350" indent="-171450">
              <a:lnSpc>
                <a:spcPct val="130000"/>
              </a:lnSpc>
              <a:buFont typeface="Wingdings" panose="05000000000000000000" pitchFamily="2" charset="2"/>
              <a:buChar char="l"/>
              <a:defRPr spc="150" baseline="0">
                <a:solidFill>
                  <a:schemeClr val="tx1">
                    <a:lumMod val="65000"/>
                    <a:lumOff val="35000"/>
                  </a:schemeClr>
                </a:solidFill>
              </a:defRPr>
            </a:lvl2pPr>
            <a:lvl3pPr marL="857250" indent="-171450">
              <a:lnSpc>
                <a:spcPct val="130000"/>
              </a:lnSpc>
              <a:buFont typeface="Wingdings" panose="05000000000000000000" pitchFamily="2" charset="2"/>
              <a:buChar char="l"/>
              <a:defRPr spc="150" baseline="0">
                <a:solidFill>
                  <a:schemeClr val="tx1">
                    <a:lumMod val="65000"/>
                    <a:lumOff val="35000"/>
                  </a:schemeClr>
                </a:solidFill>
              </a:defRPr>
            </a:lvl3pPr>
            <a:lvl4pPr marL="1200150" indent="-171450">
              <a:lnSpc>
                <a:spcPct val="130000"/>
              </a:lnSpc>
              <a:buFont typeface="Wingdings" panose="05000000000000000000" pitchFamily="2" charset="2"/>
              <a:buChar char="l"/>
              <a:defRPr spc="150" baseline="0">
                <a:solidFill>
                  <a:schemeClr val="tx1">
                    <a:lumMod val="65000"/>
                    <a:lumOff val="35000"/>
                  </a:schemeClr>
                </a:solidFill>
              </a:defRPr>
            </a:lvl4pPr>
            <a:lvl5pPr marL="1543050" indent="-171450">
              <a:lnSpc>
                <a:spcPct val="130000"/>
              </a:lnSpc>
              <a:buFont typeface="Wingdings" panose="05000000000000000000" pitchFamily="2" charset="2"/>
              <a:buChar char="l"/>
              <a:defRPr spc="150" baseline="0">
                <a:solidFill>
                  <a:schemeClr val="tx1">
                    <a:lumMod val="65000"/>
                    <a:lumOff val="35000"/>
                  </a:schemeClr>
                </a:solidFill>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73B403C-01F2-4C97-A350-4FA17524CF42}" type="datetime1">
              <a:rPr lang="zh-CN" altLang="en-US" smtClean="0"/>
              <a:t>2021/8/31</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2" name="标题 1"/>
          <p:cNvSpPr>
            <a:spLocks noGrp="1"/>
          </p:cNvSpPr>
          <p:nvPr>
            <p:ph type="title" hasCustomPrompt="1"/>
            <p:custDataLst>
              <p:tags r:id="rId4"/>
            </p:custDataLst>
          </p:nvPr>
        </p:nvSpPr>
        <p:spPr>
          <a:xfrm>
            <a:off x="899100" y="2484000"/>
            <a:ext cx="7349400" cy="1018800"/>
          </a:xfrm>
        </p:spPr>
        <p:txBody>
          <a:bodyPr vert="horz" lIns="90000" tIns="46800" rIns="90000" bIns="46800" rtlCol="0" anchor="t" anchorCtr="0">
            <a:normAutofit/>
          </a:bodyPr>
          <a:lstStyle>
            <a:lvl1pPr marL="0" marR="0" algn="ctr" defTabSz="914400" rtl="0" eaLnBrk="1" fontAlgn="auto" latinLnBrk="0" hangingPunct="1">
              <a:lnSpc>
                <a:spcPct val="100000"/>
              </a:lnSpc>
              <a:buNone/>
              <a:defRPr kumimoji="0" lang="zh-CN" altLang="en-US" sz="4500" b="1" i="0" u="none" strike="noStrike" kern="1200" cap="none" spc="300" normalizeH="0" baseline="0" noProof="1" dirty="0">
                <a:solidFill>
                  <a:schemeClr val="tx1">
                    <a:lumMod val="85000"/>
                    <a:lumOff val="15000"/>
                  </a:schemeClr>
                </a:solidFill>
                <a:effectLst/>
                <a:uFillTx/>
                <a:latin typeface="Arial" panose="020B0604020202020204" pitchFamily="34" charset="0"/>
                <a:ea typeface="微软雅黑" panose="020B0503020204020204" pitchFamily="34" charset="-122"/>
                <a:cs typeface="+mj-cs"/>
                <a:sym typeface="+mn-ea"/>
              </a:defRPr>
            </a:lvl1pPr>
          </a:lstStyle>
          <a:p>
            <a:pPr lvl="0"/>
            <a:r>
              <a:rPr>
                <a:sym typeface="+mn-ea"/>
              </a:rPr>
              <a:t>单击此处编辑标题</a:t>
            </a:r>
          </a:p>
        </p:txBody>
      </p:sp>
      <p:sp>
        <p:nvSpPr>
          <p:cNvPr id="7" name="文本占位符 6"/>
          <p:cNvSpPr>
            <a:spLocks noGrp="1"/>
          </p:cNvSpPr>
          <p:nvPr>
            <p:ph type="body" sz="quarter" idx="13"/>
            <p:custDataLst>
              <p:tags r:id="rId5"/>
            </p:custDataLst>
          </p:nvPr>
        </p:nvSpPr>
        <p:spPr>
          <a:xfrm>
            <a:off x="899100" y="3560400"/>
            <a:ext cx="7349400" cy="471600"/>
          </a:xfrm>
        </p:spPr>
        <p:txBody>
          <a:bodyPr lIns="90000" tIns="46800" rIns="90000" bIns="46800">
            <a:normAutofit/>
          </a:bodyPr>
          <a:lstStyle>
            <a:lvl1pPr marL="0" indent="0" algn="ctr">
              <a:lnSpc>
                <a:spcPct val="110000"/>
              </a:lnSpc>
              <a:buNone/>
              <a:defRPr sz="1800" spc="200" baseline="0">
                <a:solidFill>
                  <a:schemeClr val="tx1">
                    <a:lumMod val="65000"/>
                    <a:lumOff val="35000"/>
                  </a:schemeClr>
                </a:solidFill>
              </a:defRPr>
            </a:lvl1pPr>
          </a:lstStyle>
          <a:p>
            <a:pPr lvl="0"/>
            <a:r>
              <a:rPr lang="zh-CN" altLang="en-US" dirty="0"/>
              <a:t>单击此处编辑母版文本样式</a:t>
            </a: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标题幻灯片">
    <p:spTree>
      <p:nvGrpSpPr>
        <p:cNvPr id="1" name=""/>
        <p:cNvGrpSpPr/>
        <p:nvPr/>
      </p:nvGrpSpPr>
      <p:grpSpPr>
        <a:xfrm>
          <a:off x="0" y="0"/>
          <a:ext cx="0" cy="0"/>
          <a:chOff x="0" y="0"/>
          <a:chExt cx="0" cy="0"/>
        </a:xfrm>
      </p:grpSpPr>
      <p:pic>
        <p:nvPicPr>
          <p:cNvPr id="8" name="图片 7"/>
          <p:cNvPicPr>
            <a:picLocks noChangeAspect="1"/>
          </p:cNvPicPr>
          <p:nvPr/>
        </p:nvPicPr>
        <p:blipFill rotWithShape="1">
          <a:blip r:embed="rId2">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val="0"/>
              </a:ext>
            </a:extLst>
          </a:blip>
          <a:srcRect l="19375" t="13195" r="19672" b="16005"/>
          <a:stretch>
            <a:fillRect/>
          </a:stretch>
        </p:blipFill>
        <p:spPr>
          <a:xfrm>
            <a:off x="4673600" y="1"/>
            <a:ext cx="4451984" cy="3231997"/>
          </a:xfrm>
          <a:prstGeom prst="rect">
            <a:avLst/>
          </a:prstGeom>
          <a:noFill/>
          <a:ln>
            <a:noFill/>
          </a:ln>
        </p:spPr>
      </p:pic>
      <p:sp>
        <p:nvSpPr>
          <p:cNvPr id="4" name="Date Placeholder 3"/>
          <p:cNvSpPr>
            <a:spLocks noGrp="1"/>
          </p:cNvSpPr>
          <p:nvPr>
            <p:ph type="dt" sz="half" idx="10"/>
          </p:nvPr>
        </p:nvSpPr>
        <p:spPr/>
        <p:txBody>
          <a:bodyPr/>
          <a:lstStyle/>
          <a:p>
            <a:fld id="{FA31ABC7-E3A2-4BB4-B2C8-3B8314A0DBEC}" type="datetime1">
              <a:rPr lang="zh-CN" altLang="en-US" smtClean="0"/>
              <a:t>2021/8/31</a:t>
            </a:fld>
            <a:endParaRPr lang="zh-CN" altLang="en-US" dirty="0"/>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pPr algn="r">
              <a:buClrTx/>
              <a:buSzTx/>
            </a:pPr>
            <a:r>
              <a:rPr lang="en-US" altLang="zh-CN"/>
              <a:t>- </a:t>
            </a:r>
            <a:fld id="{9A0DB2DC-4C9A-4742-B13C-FB6460FD3503}" type="slidenum">
              <a:rPr lang="en-US" altLang="zh-CN"/>
              <a:t>‹#›</a:t>
            </a:fld>
            <a:r>
              <a:rPr lang="en-US" altLang="zh-CN"/>
              <a:t> -</a:t>
            </a:r>
          </a:p>
        </p:txBody>
      </p:sp>
      <p:sp>
        <p:nvSpPr>
          <p:cNvPr id="24" name="标题 23"/>
          <p:cNvSpPr>
            <a:spLocks noGrp="1"/>
          </p:cNvSpPr>
          <p:nvPr>
            <p:ph type="title"/>
          </p:nvPr>
        </p:nvSpPr>
        <p:spPr>
          <a:xfrm>
            <a:off x="680720" y="1780070"/>
            <a:ext cx="3992880" cy="489975"/>
          </a:xfrm>
        </p:spPr>
        <p:txBody>
          <a:bodyPr>
            <a:noAutofit/>
          </a:bodyPr>
          <a:lstStyle>
            <a:lvl1pPr>
              <a:defRPr sz="2400"/>
            </a:lvl1pPr>
          </a:lstStyle>
          <a:p>
            <a:r>
              <a:rPr lang="zh-CN" altLang="en-US" dirty="0"/>
              <a:t>单击此处编辑母版标题样式</a:t>
            </a:r>
          </a:p>
        </p:txBody>
      </p:sp>
      <p:sp>
        <p:nvSpPr>
          <p:cNvPr id="28" name="内容占位符 27"/>
          <p:cNvSpPr>
            <a:spLocks noGrp="1"/>
          </p:cNvSpPr>
          <p:nvPr>
            <p:ph sz="quarter" idx="13" hasCustomPrompt="1"/>
          </p:nvPr>
        </p:nvSpPr>
        <p:spPr>
          <a:xfrm>
            <a:off x="1544638" y="4084638"/>
            <a:ext cx="6643687" cy="2052637"/>
          </a:xfrm>
        </p:spPr>
        <p:txBody>
          <a:bodyPr>
            <a:normAutofit/>
          </a:bodyPr>
          <a:lstStyle>
            <a:lvl1pPr algn="just">
              <a:defRPr sz="1600">
                <a:solidFill>
                  <a:schemeClr val="tx1">
                    <a:lumMod val="65000"/>
                    <a:lumOff val="35000"/>
                  </a:schemeClr>
                </a:solidFill>
              </a:defRPr>
            </a:lvl1pPr>
            <a:lvl2pPr marL="457200" indent="0">
              <a:buNone/>
              <a:defRPr sz="1800">
                <a:solidFill>
                  <a:schemeClr val="tx1">
                    <a:lumMod val="65000"/>
                    <a:lumOff val="35000"/>
                  </a:schemeClr>
                </a:solidFill>
              </a:defRPr>
            </a:lvl2pPr>
            <a:lvl3pPr marL="914400" indent="0">
              <a:buNone/>
              <a:defRPr sz="1600">
                <a:solidFill>
                  <a:schemeClr val="tx1">
                    <a:lumMod val="65000"/>
                    <a:lumOff val="35000"/>
                  </a:schemeClr>
                </a:solidFill>
              </a:defRPr>
            </a:lvl3pPr>
            <a:lvl4pPr marL="1371600" indent="0">
              <a:buNone/>
              <a:defRPr sz="1400">
                <a:solidFill>
                  <a:schemeClr val="tx1">
                    <a:lumMod val="65000"/>
                    <a:lumOff val="35000"/>
                  </a:schemeClr>
                </a:solidFill>
              </a:defRPr>
            </a:lvl4pPr>
            <a:lvl5pPr marL="1828800" indent="0">
              <a:buNone/>
              <a:defRPr sz="1400">
                <a:solidFill>
                  <a:schemeClr val="tx1">
                    <a:lumMod val="65000"/>
                    <a:lumOff val="35000"/>
                  </a:schemeClr>
                </a:solidFill>
              </a:defRPr>
            </a:lvl5pPr>
          </a:lstStyle>
          <a:p>
            <a:pPr lvl="0"/>
            <a:r>
              <a:rPr lang="zh-CN" altLang="en-US"/>
              <a:t>编辑母版文本样式</a:t>
            </a:r>
          </a:p>
        </p:txBody>
      </p:sp>
      <p:pic>
        <p:nvPicPr>
          <p:cNvPr id="16" name="图片 15"/>
          <p:cNvPicPr>
            <a:picLocks noChangeAspect="1"/>
          </p:cNvPicPr>
          <p:nvPr/>
        </p:nvPicPr>
        <p:blipFill rotWithShape="1">
          <a:blip r:embed="rId2">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val="0"/>
              </a:ext>
            </a:extLst>
          </a:blip>
          <a:srcRect l="19375" t="13195" r="19672" b="16005"/>
          <a:stretch>
            <a:fillRect/>
          </a:stretch>
        </p:blipFill>
        <p:spPr>
          <a:xfrm>
            <a:off x="4673600" y="1"/>
            <a:ext cx="4451984" cy="3231997"/>
          </a:xfrm>
          <a:prstGeom prst="rect">
            <a:avLst/>
          </a:prstGeom>
          <a:noFill/>
          <a:ln>
            <a:noFill/>
          </a:ln>
        </p:spPr>
      </p:pic>
      <p:grpSp>
        <p:nvGrpSpPr>
          <p:cNvPr id="19" name="组合 18"/>
          <p:cNvGrpSpPr/>
          <p:nvPr userDrawn="1"/>
        </p:nvGrpSpPr>
        <p:grpSpPr>
          <a:xfrm>
            <a:off x="0" y="3175953"/>
            <a:ext cx="8188960" cy="152400"/>
            <a:chOff x="0" y="3210560"/>
            <a:chExt cx="8188960" cy="152400"/>
          </a:xfrm>
        </p:grpSpPr>
        <p:sp>
          <p:nvSpPr>
            <p:cNvPr id="20" name="矩形 19"/>
            <p:cNvSpPr/>
            <p:nvPr userDrawn="1"/>
          </p:nvSpPr>
          <p:spPr>
            <a:xfrm>
              <a:off x="0" y="3223232"/>
              <a:ext cx="4673600" cy="139728"/>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1" name="直接连接符 20"/>
            <p:cNvCxnSpPr/>
            <p:nvPr userDrawn="1"/>
          </p:nvCxnSpPr>
          <p:spPr>
            <a:xfrm>
              <a:off x="0" y="3210560"/>
              <a:ext cx="8188960" cy="32992"/>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pic>
        <p:nvPicPr>
          <p:cNvPr id="10" name="图片 9"/>
          <p:cNvPicPr>
            <a:picLocks noChangeAspect="1"/>
          </p:cNvPicPr>
          <p:nvPr userDrawn="1"/>
        </p:nvPicPr>
        <p:blipFill rotWithShape="1">
          <a:blip r:embed="rId2">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val="0"/>
              </a:ext>
            </a:extLst>
          </a:blip>
          <a:srcRect l="19375" t="13195" r="19672" b="16005"/>
          <a:stretch>
            <a:fillRect/>
          </a:stretch>
        </p:blipFill>
        <p:spPr>
          <a:xfrm>
            <a:off x="4673600" y="1"/>
            <a:ext cx="4451984" cy="3231997"/>
          </a:xfrm>
          <a:prstGeom prst="rect">
            <a:avLst/>
          </a:prstGeom>
          <a:noFill/>
          <a:ln>
            <a:noFill/>
          </a:ln>
        </p:spPr>
      </p:pic>
      <p:grpSp>
        <p:nvGrpSpPr>
          <p:cNvPr id="27" name="组合 26"/>
          <p:cNvGrpSpPr/>
          <p:nvPr userDrawn="1"/>
        </p:nvGrpSpPr>
        <p:grpSpPr>
          <a:xfrm>
            <a:off x="0" y="3175953"/>
            <a:ext cx="8188960" cy="152400"/>
            <a:chOff x="0" y="3210560"/>
            <a:chExt cx="8188960" cy="152400"/>
          </a:xfrm>
        </p:grpSpPr>
        <p:sp>
          <p:nvSpPr>
            <p:cNvPr id="29" name="矩形 28"/>
            <p:cNvSpPr/>
            <p:nvPr userDrawn="1"/>
          </p:nvSpPr>
          <p:spPr>
            <a:xfrm>
              <a:off x="0" y="3223232"/>
              <a:ext cx="4673600" cy="139728"/>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0" name="直接连接符 29"/>
            <p:cNvCxnSpPr/>
            <p:nvPr userDrawn="1"/>
          </p:nvCxnSpPr>
          <p:spPr>
            <a:xfrm>
              <a:off x="0" y="3210560"/>
              <a:ext cx="8188960" cy="32992"/>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13" name="日期占位符 12"/>
          <p:cNvSpPr>
            <a:spLocks noGrp="1"/>
          </p:cNvSpPr>
          <p:nvPr>
            <p:ph type="dt" sz="half" idx="10"/>
          </p:nvPr>
        </p:nvSpPr>
        <p:spPr/>
        <p:txBody>
          <a:bodyPr/>
          <a:lstStyle/>
          <a:p>
            <a:fld id="{AE67E315-A69C-46DB-B90E-5D4FFC77869D}" type="datetime1">
              <a:rPr lang="zh-CN" altLang="en-US" smtClean="0"/>
              <a:t>2021/8/31</a:t>
            </a:fld>
            <a:endParaRPr lang="zh-CN" altLang="en-US" dirty="0"/>
          </a:p>
        </p:txBody>
      </p:sp>
      <p:sp>
        <p:nvSpPr>
          <p:cNvPr id="14" name="页脚占位符 13"/>
          <p:cNvSpPr>
            <a:spLocks noGrp="1"/>
          </p:cNvSpPr>
          <p:nvPr>
            <p:ph type="ftr" sz="quarter" idx="11"/>
          </p:nvPr>
        </p:nvSpPr>
        <p:spPr/>
        <p:txBody>
          <a:bodyPr/>
          <a:lstStyle/>
          <a:p>
            <a:endParaRPr lang="zh-CN" altLang="en-US" dirty="0"/>
          </a:p>
        </p:txBody>
      </p:sp>
      <p:sp>
        <p:nvSpPr>
          <p:cNvPr id="15" name="灯片编号占位符 14"/>
          <p:cNvSpPr>
            <a:spLocks noGrp="1"/>
          </p:cNvSpPr>
          <p:nvPr>
            <p:ph type="sldNum" sz="quarter" idx="12"/>
          </p:nvPr>
        </p:nvSpPr>
        <p:spPr/>
        <p:txBody>
          <a:bodyPr/>
          <a:lstStyle/>
          <a:p>
            <a:fld id="{0503CE10-F9D3-4072-A615-6A95AA0B7B65}" type="slidenum">
              <a:rPr lang="zh-CN" altLang="en-US" smtClean="0"/>
              <a:t>‹#›</a:t>
            </a:fld>
            <a:endParaRPr lang="zh-CN" altLang="en-US" dirty="0"/>
          </a:p>
        </p:txBody>
      </p:sp>
      <p:grpSp>
        <p:nvGrpSpPr>
          <p:cNvPr id="17" name="组合 16"/>
          <p:cNvGrpSpPr/>
          <p:nvPr/>
        </p:nvGrpSpPr>
        <p:grpSpPr>
          <a:xfrm>
            <a:off x="0" y="86517"/>
            <a:ext cx="9144000" cy="1412240"/>
            <a:chOff x="0" y="86517"/>
            <a:chExt cx="9144000" cy="1412240"/>
          </a:xfrm>
        </p:grpSpPr>
        <p:sp>
          <p:nvSpPr>
            <p:cNvPr id="9" name="矩形 8"/>
            <p:cNvSpPr/>
            <p:nvPr/>
          </p:nvSpPr>
          <p:spPr>
            <a:xfrm>
              <a:off x="0" y="284796"/>
              <a:ext cx="9144000" cy="1015683"/>
            </a:xfrm>
            <a:prstGeom prst="rect">
              <a:avLst/>
            </a:prstGeom>
            <a:solidFill>
              <a:schemeClr val="accent1">
                <a:lumMod val="75000"/>
              </a:schemeClr>
            </a:solidFill>
            <a:ln>
              <a:solidFill>
                <a:srgbClr val="3BB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6633210" y="86517"/>
              <a:ext cx="2226310" cy="1412240"/>
            </a:xfrm>
            <a:prstGeom prst="ellipse">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pic>
          <p:nvPicPr>
            <p:cNvPr id="7" name="图片 6"/>
            <p:cNvPicPr>
              <a:picLocks noChangeAspect="1"/>
            </p:cNvPicPr>
            <p:nvPr/>
          </p:nvPicPr>
          <p:blipFill rotWithShape="1">
            <a:blip r:embed="rId2" cstate="print">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val="0"/>
                </a:ext>
              </a:extLst>
            </a:blip>
            <a:srcRect l="19375" t="13195" r="19672" b="16005"/>
            <a:stretch>
              <a:fillRect/>
            </a:stretch>
          </p:blipFill>
          <p:spPr>
            <a:xfrm>
              <a:off x="7035438" y="284796"/>
              <a:ext cx="1421853" cy="1032220"/>
            </a:xfrm>
            <a:prstGeom prst="rect">
              <a:avLst/>
            </a:prstGeom>
            <a:noFill/>
            <a:ln>
              <a:noFill/>
            </a:ln>
          </p:spPr>
        </p:pic>
      </p:grpSp>
      <p:sp>
        <p:nvSpPr>
          <p:cNvPr id="2" name="Title 1"/>
          <p:cNvSpPr>
            <a:spLocks noGrp="1"/>
          </p:cNvSpPr>
          <p:nvPr>
            <p:ph type="title" hasCustomPrompt="1"/>
          </p:nvPr>
        </p:nvSpPr>
        <p:spPr>
          <a:xfrm>
            <a:off x="644524" y="304800"/>
            <a:ext cx="5813426" cy="995679"/>
          </a:xfrm>
          <a:noFill/>
          <a:ln>
            <a:noFill/>
          </a:ln>
        </p:spPr>
        <p:style>
          <a:lnRef idx="2">
            <a:schemeClr val="accent1">
              <a:shade val="50000"/>
            </a:schemeClr>
          </a:lnRef>
          <a:fillRef idx="1">
            <a:schemeClr val="accent1"/>
          </a:fillRef>
          <a:effectRef idx="0">
            <a:schemeClr val="accent1"/>
          </a:effectRef>
          <a:fontRef idx="none"/>
        </p:style>
        <p:txBody>
          <a:bodyPr>
            <a:noAutofit/>
          </a:bodyPr>
          <a:lstStyle>
            <a:lvl1pPr algn="l">
              <a:defRPr sz="3600" b="0" cap="none" spc="0" baseline="0">
                <a:ln w="0"/>
                <a:solidFill>
                  <a:schemeClr val="bg1"/>
                </a:solidFill>
                <a:effectLst>
                  <a:outerShdw blurRad="38100" dist="19050" dir="2700000" algn="tl" rotWithShape="0">
                    <a:schemeClr val="dk1">
                      <a:alpha val="40000"/>
                    </a:schemeClr>
                  </a:outerShdw>
                </a:effectLst>
              </a:defRPr>
            </a:lvl1pPr>
          </a:lstStyle>
          <a:p>
            <a:r>
              <a:rPr lang="en-US" altLang="zh-CN" dirty="0"/>
              <a:t> </a:t>
            </a:r>
            <a:r>
              <a:rPr lang="zh-CN" altLang="en-US" dirty="0"/>
              <a:t>单击此处编辑母版标题样式</a:t>
            </a:r>
            <a:endParaRPr lang="en-US" dirty="0"/>
          </a:p>
        </p:txBody>
      </p:sp>
      <p:grpSp>
        <p:nvGrpSpPr>
          <p:cNvPr id="11" name="组合 10"/>
          <p:cNvGrpSpPr/>
          <p:nvPr/>
        </p:nvGrpSpPr>
        <p:grpSpPr>
          <a:xfrm>
            <a:off x="0" y="86517"/>
            <a:ext cx="9144000" cy="1412240"/>
            <a:chOff x="0" y="86517"/>
            <a:chExt cx="9144000" cy="1412240"/>
          </a:xfrm>
        </p:grpSpPr>
        <p:sp>
          <p:nvSpPr>
            <p:cNvPr id="12" name="矩形 11"/>
            <p:cNvSpPr/>
            <p:nvPr userDrawn="1"/>
          </p:nvSpPr>
          <p:spPr>
            <a:xfrm>
              <a:off x="0" y="284796"/>
              <a:ext cx="9144000" cy="1015683"/>
            </a:xfrm>
            <a:prstGeom prst="rect">
              <a:avLst/>
            </a:prstGeom>
            <a:solidFill>
              <a:schemeClr val="accent1">
                <a:lumMod val="75000"/>
              </a:schemeClr>
            </a:solidFill>
            <a:ln>
              <a:solidFill>
                <a:srgbClr val="3BB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userDrawn="1"/>
          </p:nvSpPr>
          <p:spPr>
            <a:xfrm>
              <a:off x="6633210" y="86517"/>
              <a:ext cx="2226310" cy="1412240"/>
            </a:xfrm>
            <a:prstGeom prst="ellipse">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pic>
          <p:nvPicPr>
            <p:cNvPr id="18" name="图片 17"/>
            <p:cNvPicPr>
              <a:picLocks noChangeAspect="1"/>
            </p:cNvPicPr>
            <p:nvPr userDrawn="1"/>
          </p:nvPicPr>
          <p:blipFill rotWithShape="1">
            <a:blip r:embed="rId2" cstate="print">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val="0"/>
                </a:ext>
              </a:extLst>
            </a:blip>
            <a:srcRect l="19375" t="13195" r="19672" b="16005"/>
            <a:stretch>
              <a:fillRect/>
            </a:stretch>
          </p:blipFill>
          <p:spPr>
            <a:xfrm>
              <a:off x="7035438" y="284796"/>
              <a:ext cx="1421853" cy="1032220"/>
            </a:xfrm>
            <a:prstGeom prst="rect">
              <a:avLst/>
            </a:prstGeom>
            <a:noFill/>
            <a:ln>
              <a:noFill/>
            </a:ln>
          </p:spPr>
        </p:pic>
      </p:grpSp>
      <p:sp>
        <p:nvSpPr>
          <p:cNvPr id="19" name="Title 1"/>
          <p:cNvSpPr>
            <a:spLocks noGrp="1"/>
          </p:cNvSpPr>
          <p:nvPr>
            <p:ph type="title" hasCustomPrompt="1"/>
          </p:nvPr>
        </p:nvSpPr>
        <p:spPr>
          <a:xfrm>
            <a:off x="644524" y="304800"/>
            <a:ext cx="5813426" cy="995679"/>
          </a:xfrm>
          <a:noFill/>
          <a:ln>
            <a:noFill/>
          </a:ln>
        </p:spPr>
        <p:style>
          <a:lnRef idx="2">
            <a:schemeClr val="accent1">
              <a:shade val="50000"/>
            </a:schemeClr>
          </a:lnRef>
          <a:fillRef idx="1">
            <a:schemeClr val="accent1"/>
          </a:fillRef>
          <a:effectRef idx="0">
            <a:schemeClr val="accent1"/>
          </a:effectRef>
          <a:fontRef idx="none"/>
        </p:style>
        <p:txBody>
          <a:bodyPr>
            <a:noAutofit/>
          </a:bodyPr>
          <a:lstStyle>
            <a:lvl1pPr algn="l">
              <a:defRPr sz="3600" b="0" cap="none" spc="0" baseline="0">
                <a:ln w="0"/>
                <a:solidFill>
                  <a:schemeClr val="bg1"/>
                </a:solidFill>
                <a:effectLst>
                  <a:outerShdw blurRad="38100" dist="19050" dir="2700000" algn="tl" rotWithShape="0">
                    <a:schemeClr val="dk1">
                      <a:alpha val="40000"/>
                    </a:schemeClr>
                  </a:outerShdw>
                </a:effectLst>
              </a:defRPr>
            </a:lvl1pPr>
          </a:lstStyle>
          <a:p>
            <a:r>
              <a:rPr lang="en-US" altLang="zh-CN" dirty="0"/>
              <a:t> </a:t>
            </a:r>
            <a:r>
              <a:rPr lang="zh-CN" altLang="en-US" dirty="0"/>
              <a:t>单击此处编辑母版标题样式</a:t>
            </a:r>
            <a:endParaRPr lang="en-US" dirty="0"/>
          </a:p>
        </p:txBody>
      </p:sp>
      <p:grpSp>
        <p:nvGrpSpPr>
          <p:cNvPr id="4" name="组合 3"/>
          <p:cNvGrpSpPr/>
          <p:nvPr userDrawn="1"/>
        </p:nvGrpSpPr>
        <p:grpSpPr>
          <a:xfrm>
            <a:off x="0" y="86517"/>
            <a:ext cx="9144000" cy="1412240"/>
            <a:chOff x="0" y="86517"/>
            <a:chExt cx="9144000" cy="1412240"/>
          </a:xfrm>
        </p:grpSpPr>
        <p:sp>
          <p:nvSpPr>
            <p:cNvPr id="5" name="矩形 4"/>
            <p:cNvSpPr/>
            <p:nvPr userDrawn="1"/>
          </p:nvSpPr>
          <p:spPr>
            <a:xfrm>
              <a:off x="0" y="284796"/>
              <a:ext cx="9144000" cy="1015683"/>
            </a:xfrm>
            <a:prstGeom prst="rect">
              <a:avLst/>
            </a:prstGeom>
            <a:solidFill>
              <a:schemeClr val="accent1">
                <a:lumMod val="75000"/>
              </a:schemeClr>
            </a:solidFill>
            <a:ln>
              <a:solidFill>
                <a:srgbClr val="3BB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userDrawn="1"/>
          </p:nvSpPr>
          <p:spPr>
            <a:xfrm>
              <a:off x="6633210" y="86517"/>
              <a:ext cx="2226310" cy="1412240"/>
            </a:xfrm>
            <a:prstGeom prst="ellipse">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pic>
          <p:nvPicPr>
            <p:cNvPr id="10" name="图片 9"/>
            <p:cNvPicPr>
              <a:picLocks noChangeAspect="1"/>
            </p:cNvPicPr>
            <p:nvPr userDrawn="1"/>
          </p:nvPicPr>
          <p:blipFill rotWithShape="1">
            <a:blip r:embed="rId2" cstate="print">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val="0"/>
                </a:ext>
              </a:extLst>
            </a:blip>
            <a:srcRect l="19375" t="13195" r="19672" b="16005"/>
            <a:stretch>
              <a:fillRect/>
            </a:stretch>
          </p:blipFill>
          <p:spPr>
            <a:xfrm>
              <a:off x="7035438" y="284796"/>
              <a:ext cx="1421853" cy="1032220"/>
            </a:xfrm>
            <a:prstGeom prst="rect">
              <a:avLst/>
            </a:prstGeom>
            <a:noFill/>
            <a:ln>
              <a:noFill/>
            </a:ln>
          </p:spPr>
        </p:pic>
      </p:gr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hasCustomPrompt="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BECCE4AB-C2ED-4AFC-B694-1A484C64DB9D}" type="datetime1">
              <a:rPr lang="zh-CN" altLang="en-US" smtClean="0"/>
              <a:t>2021/8/31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503CE10-F9D3-4072-A615-6A95AA0B7B65}"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hasCustomPrompt="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2A73852B-F703-4B1E-B623-C1C7A9345B2B}" type="datetime1">
              <a:rPr lang="zh-CN" altLang="en-US" smtClean="0"/>
              <a:t>2021/8/31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503CE10-F9D3-4072-A615-6A95AA0B7B65}" type="slidenum">
              <a:rPr lang="zh-CN" altLang="en-US" smtClean="0"/>
              <a:t>‹#›</a:t>
            </a:fld>
            <a:endParaRPr lang="zh-CN" alt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628650" y="1825625"/>
            <a:ext cx="38862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hasCustomPrompt="1"/>
          </p:nvPr>
        </p:nvSpPr>
        <p:spPr>
          <a:xfrm>
            <a:off x="4629150" y="1825625"/>
            <a:ext cx="38862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A8C6EAA6-B0A8-469E-AAE9-60E49C92B697}" type="datetime1">
              <a:rPr lang="zh-CN" altLang="en-US" smtClean="0"/>
              <a:t>2021/8/31</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0503CE10-F9D3-4072-A615-6A95AA0B7B65}" type="slidenum">
              <a:rPr lang="zh-CN" altLang="en-US" smtClean="0"/>
              <a:t>‹#›</a:t>
            </a:fld>
            <a:endParaRPr lang="zh-CN" altLang="en-US"/>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hasCustomPrompt="1"/>
          </p:nvPr>
        </p:nvSpPr>
        <p:spPr>
          <a:xfrm>
            <a:off x="629842" y="2505075"/>
            <a:ext cx="3868340"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hasCustomPrompt="1"/>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Content Placeholder 5"/>
          <p:cNvSpPr>
            <a:spLocks noGrp="1"/>
          </p:cNvSpPr>
          <p:nvPr>
            <p:ph sz="quarter" idx="4" hasCustomPrompt="1"/>
          </p:nvPr>
        </p:nvSpPr>
        <p:spPr>
          <a:xfrm>
            <a:off x="4629150" y="2505075"/>
            <a:ext cx="3887391"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3F66EA77-9277-4211-8080-647A3704C888}" type="datetime1">
              <a:rPr lang="zh-CN" altLang="en-US" smtClean="0"/>
              <a:t>2021/8/31</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0503CE10-F9D3-4072-A615-6A95AA0B7B65}" type="slidenum">
              <a:rPr lang="zh-CN" altLang="en-US" smtClean="0"/>
              <a:t>‹#›</a:t>
            </a:fld>
            <a:endParaRPr lang="zh-CN" altLang="en-US"/>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461CDAF0-CB95-40EE-969C-E3538EEB0DFC}" type="datetime1">
              <a:rPr lang="zh-CN" altLang="en-US" smtClean="0"/>
              <a:t>2021/8/31</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0503CE10-F9D3-4072-A615-6A95AA0B7B65}" type="slidenum">
              <a:rPr lang="zh-CN" altLang="en-US" smtClean="0"/>
              <a:t>‹#›</a:t>
            </a:fld>
            <a:endParaRPr lang="zh-CN" altLang="en-US"/>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zhengyue">
    <p:spTree>
      <p:nvGrpSpPr>
        <p:cNvPr id="1" name=""/>
        <p:cNvGrpSpPr/>
        <p:nvPr/>
      </p:nvGrpSpPr>
      <p:grpSpPr>
        <a:xfrm>
          <a:off x="0" y="0"/>
          <a:ext cx="0" cy="0"/>
          <a:chOff x="0" y="0"/>
          <a:chExt cx="0" cy="0"/>
        </a:xfrm>
      </p:grpSpPr>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67"/>
            <a:ext cx="9143244" cy="6857433"/>
          </a:xfrm>
          <a:prstGeom prst="rect">
            <a:avLst/>
          </a:prstGeom>
        </p:spPr>
      </p:pic>
      <p:sp>
        <p:nvSpPr>
          <p:cNvPr id="5" name="矩形 4"/>
          <p:cNvSpPr/>
          <p:nvPr/>
        </p:nvSpPr>
        <p:spPr>
          <a:xfrm>
            <a:off x="4884265" y="4927290"/>
            <a:ext cx="2350323" cy="1107996"/>
          </a:xfrm>
          <a:prstGeom prst="rect">
            <a:avLst/>
          </a:prstGeom>
          <a:noFill/>
        </p:spPr>
        <p:txBody>
          <a:bodyPr wrap="none">
            <a:spAutoFit/>
          </a:bodyPr>
          <a:lstStyle/>
          <a:p>
            <a:pPr algn="ctr">
              <a:defRPr/>
            </a:pPr>
            <a:r>
              <a:rPr lang="zh-CN" altLang="en-US" sz="6600" b="1" dirty="0">
                <a:ln w="10541" cmpd="sng">
                  <a:solidFill>
                    <a:schemeClr val="accent1">
                      <a:shade val="88000"/>
                      <a:satMod val="110000"/>
                    </a:schemeClr>
                  </a:solidFill>
                  <a:prstDash val="solid"/>
                </a:ln>
                <a:solidFill>
                  <a:schemeClr val="bg1"/>
                </a:solidFill>
                <a:ea typeface="宋体" panose="02010600030101010101" pitchFamily="2" charset="-122"/>
                <a:cs typeface="+mn-cs"/>
              </a:rPr>
              <a:t>谢谢</a:t>
            </a:r>
            <a:r>
              <a:rPr lang="en-US" altLang="zh-CN" sz="6600" b="1" dirty="0">
                <a:ln w="10541" cmpd="sng">
                  <a:solidFill>
                    <a:schemeClr val="accent1">
                      <a:shade val="88000"/>
                      <a:satMod val="110000"/>
                    </a:schemeClr>
                  </a:solidFill>
                  <a:prstDash val="solid"/>
                </a:ln>
                <a:solidFill>
                  <a:schemeClr val="bg1"/>
                </a:solidFill>
                <a:ea typeface="宋体" panose="02010600030101010101" pitchFamily="2" charset="-122"/>
                <a:cs typeface="+mn-cs"/>
              </a:rPr>
              <a:t> !</a:t>
            </a:r>
            <a:endParaRPr lang="zh-CN" altLang="en-US" sz="6600" b="1" dirty="0">
              <a:ln w="10541" cmpd="sng">
                <a:solidFill>
                  <a:schemeClr val="accent1">
                    <a:shade val="88000"/>
                    <a:satMod val="110000"/>
                  </a:schemeClr>
                </a:solidFill>
                <a:prstDash val="solid"/>
              </a:ln>
              <a:solidFill>
                <a:schemeClr val="bg1"/>
              </a:solidFill>
              <a:ea typeface="宋体" panose="02010600030101010101" pitchFamily="2" charset="-122"/>
              <a:cs typeface="+mn-cs"/>
            </a:endParaRPr>
          </a:p>
        </p:txBody>
      </p:sp>
      <p:sp>
        <p:nvSpPr>
          <p:cNvPr id="8" name="文本框 7"/>
          <p:cNvSpPr txBox="1"/>
          <p:nvPr/>
        </p:nvSpPr>
        <p:spPr>
          <a:xfrm>
            <a:off x="3167894" y="688258"/>
            <a:ext cx="5783066" cy="3416320"/>
          </a:xfrm>
          <a:prstGeom prst="rect">
            <a:avLst/>
          </a:prstGeom>
          <a:noFill/>
        </p:spPr>
        <p:txBody>
          <a:bodyPr wrap="squar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课件说明：</a:t>
            </a:r>
          </a:p>
          <a:p>
            <a:r>
              <a:rPr lang="en-US" altLang="zh-CN" dirty="0">
                <a:solidFill>
                  <a:schemeClr val="bg1"/>
                </a:solidFill>
                <a:latin typeface="微软雅黑" panose="020B0503020204020204" pitchFamily="34" charset="-122"/>
                <a:ea typeface="微软雅黑" panose="020B0503020204020204" pitchFamily="34" charset="-122"/>
              </a:rPr>
              <a:t>1</a:t>
            </a:r>
            <a:r>
              <a:rPr lang="zh-CN" altLang="en-US" dirty="0">
                <a:solidFill>
                  <a:schemeClr val="bg1"/>
                </a:solidFill>
                <a:latin typeface="微软雅黑" panose="020B0503020204020204" pitchFamily="34" charset="-122"/>
                <a:ea typeface="微软雅黑" panose="020B0503020204020204" pitchFamily="34" charset="-122"/>
              </a:rPr>
              <a:t>，本课件供教师、学生、读者免费使用；</a:t>
            </a:r>
          </a:p>
          <a:p>
            <a:r>
              <a:rPr lang="en-US" altLang="zh-CN" dirty="0">
                <a:solidFill>
                  <a:schemeClr val="bg1"/>
                </a:solidFill>
                <a:latin typeface="微软雅黑" panose="020B0503020204020204" pitchFamily="34" charset="-122"/>
                <a:ea typeface="微软雅黑" panose="020B0503020204020204" pitchFamily="34" charset="-122"/>
              </a:rPr>
              <a:t>2</a:t>
            </a:r>
            <a:r>
              <a:rPr lang="zh-CN" altLang="en-US" dirty="0">
                <a:solidFill>
                  <a:schemeClr val="bg1"/>
                </a:solidFill>
                <a:latin typeface="微软雅黑" panose="020B0503020204020204" pitchFamily="34" charset="-122"/>
                <a:ea typeface="微软雅黑" panose="020B0503020204020204" pitchFamily="34" charset="-122"/>
              </a:rPr>
              <a:t>，本课件采用</a:t>
            </a:r>
            <a:r>
              <a:rPr lang="en-US" altLang="zh-CN" dirty="0">
                <a:solidFill>
                  <a:schemeClr val="bg1"/>
                </a:solidFill>
                <a:latin typeface="微软雅黑" panose="020B0503020204020204" pitchFamily="34" charset="-122"/>
                <a:ea typeface="微软雅黑" panose="020B0503020204020204" pitchFamily="34" charset="-122"/>
              </a:rPr>
              <a:t>PowerPoint</a:t>
            </a:r>
            <a:r>
              <a:rPr lang="zh-CN" altLang="en-US" dirty="0">
                <a:solidFill>
                  <a:schemeClr val="bg1"/>
                </a:solidFill>
                <a:latin typeface="微软雅黑" panose="020B0503020204020204" pitchFamily="34" charset="-122"/>
                <a:ea typeface="微软雅黑" panose="020B0503020204020204" pitchFamily="34" charset="-122"/>
              </a:rPr>
              <a:t>格式，使用者可以根据需要自行增加、修改、删除（包括本页）；</a:t>
            </a:r>
          </a:p>
          <a:p>
            <a:r>
              <a:rPr lang="en-US" altLang="zh-CN" dirty="0">
                <a:solidFill>
                  <a:schemeClr val="bg1"/>
                </a:solidFill>
                <a:latin typeface="微软雅黑" panose="020B0503020204020204" pitchFamily="34" charset="-122"/>
                <a:ea typeface="微软雅黑" panose="020B0503020204020204" pitchFamily="34" charset="-122"/>
              </a:rPr>
              <a:t>3</a:t>
            </a:r>
            <a:r>
              <a:rPr lang="zh-CN" altLang="en-US" dirty="0">
                <a:solidFill>
                  <a:schemeClr val="bg1"/>
                </a:solidFill>
                <a:latin typeface="微软雅黑" panose="020B0503020204020204" pitchFamily="34" charset="-122"/>
                <a:ea typeface="微软雅黑" panose="020B0503020204020204" pitchFamily="34" charset="-122"/>
              </a:rPr>
              <a:t>，在各种场合下使用本课件时（例如在课堂），请说明本课件的来源及配套教材</a:t>
            </a:r>
            <a:r>
              <a:rPr lang="en-US" altLang="zh-CN" dirty="0">
                <a:solidFill>
                  <a:schemeClr val="bg1"/>
                </a:solidFill>
                <a:latin typeface="微软雅黑" panose="020B0503020204020204" pitchFamily="34" charset="-122"/>
                <a:ea typeface="微软雅黑" panose="020B0503020204020204" pitchFamily="34" charset="-122"/>
              </a:rPr>
              <a:t>《</a:t>
            </a:r>
            <a:r>
              <a:rPr lang="zh-CN" altLang="en-US" dirty="0">
                <a:solidFill>
                  <a:schemeClr val="bg1"/>
                </a:solidFill>
                <a:latin typeface="微软雅黑" panose="020B0503020204020204" pitchFamily="34" charset="-122"/>
                <a:ea typeface="微软雅黑" panose="020B0503020204020204" pitchFamily="34" charset="-122"/>
              </a:rPr>
              <a:t>物联网导论</a:t>
            </a:r>
            <a:r>
              <a:rPr lang="en-US" altLang="zh-CN" dirty="0">
                <a:solidFill>
                  <a:schemeClr val="bg1"/>
                </a:solidFill>
                <a:latin typeface="微软雅黑" panose="020B0503020204020204" pitchFamily="34" charset="-122"/>
                <a:ea typeface="微软雅黑" panose="020B0503020204020204" pitchFamily="34" charset="-122"/>
              </a:rPr>
              <a:t>》</a:t>
            </a:r>
            <a:r>
              <a:rPr lang="zh-CN" altLang="en-US" dirty="0">
                <a:solidFill>
                  <a:schemeClr val="bg1"/>
                </a:solidFill>
                <a:latin typeface="微软雅黑" panose="020B0503020204020204" pitchFamily="34" charset="-122"/>
                <a:ea typeface="微软雅黑" panose="020B0503020204020204" pitchFamily="34" charset="-122"/>
              </a:rPr>
              <a:t>第三版；</a:t>
            </a:r>
          </a:p>
          <a:p>
            <a:r>
              <a:rPr lang="en-US" altLang="zh-CN" dirty="0">
                <a:solidFill>
                  <a:schemeClr val="bg1"/>
                </a:solidFill>
                <a:latin typeface="微软雅黑" panose="020B0503020204020204" pitchFamily="34" charset="-122"/>
                <a:ea typeface="微软雅黑" panose="020B0503020204020204" pitchFamily="34" charset="-122"/>
              </a:rPr>
              <a:t>4</a:t>
            </a:r>
            <a:r>
              <a:rPr lang="zh-CN" altLang="en-US" dirty="0">
                <a:solidFill>
                  <a:schemeClr val="bg1"/>
                </a:solidFill>
                <a:latin typeface="微软雅黑" panose="020B0503020204020204" pitchFamily="34" charset="-122"/>
                <a:ea typeface="微软雅黑" panose="020B0503020204020204" pitchFamily="34" charset="-122"/>
              </a:rPr>
              <a:t>，除了本书的作者，本课件的贡献者还包括清华大学杨铮老师，研究生郑月、王常旭、熊曦、钱堃、吴陈沭，香港科技大学研究生周子慕；</a:t>
            </a:r>
            <a:endParaRPr lang="en-US" altLang="zh-CN" dirty="0">
              <a:solidFill>
                <a:schemeClr val="bg1"/>
              </a:solidFill>
              <a:latin typeface="微软雅黑" panose="020B0503020204020204" pitchFamily="34" charset="-122"/>
              <a:ea typeface="微软雅黑" panose="020B0503020204020204" pitchFamily="34" charset="-122"/>
            </a:endParaRPr>
          </a:p>
          <a:p>
            <a:r>
              <a:rPr lang="en-US" altLang="zh-CN" dirty="0">
                <a:solidFill>
                  <a:schemeClr val="bg1"/>
                </a:solidFill>
                <a:latin typeface="微软雅黑" panose="020B0503020204020204" pitchFamily="34" charset="-122"/>
                <a:ea typeface="微软雅黑" panose="020B0503020204020204" pitchFamily="34" charset="-122"/>
              </a:rPr>
              <a:t>5</a:t>
            </a:r>
            <a:r>
              <a:rPr lang="zh-CN" altLang="en-US" dirty="0">
                <a:solidFill>
                  <a:schemeClr val="bg1"/>
                </a:solidFill>
                <a:latin typeface="微软雅黑" panose="020B0503020204020204" pitchFamily="34" charset="-122"/>
                <a:ea typeface="微软雅黑" panose="020B0503020204020204" pitchFamily="34" charset="-122"/>
              </a:rPr>
              <a:t>，欢迎本课件使用者将意见、建议、以及对本课件的改进发送到</a:t>
            </a:r>
            <a:r>
              <a:rPr lang="en-US" altLang="zh-CN" dirty="0">
                <a:solidFill>
                  <a:schemeClr val="bg1"/>
                </a:solidFill>
                <a:latin typeface="微软雅黑" panose="020B0503020204020204" pitchFamily="34" charset="-122"/>
                <a:ea typeface="微软雅黑" panose="020B0503020204020204" pitchFamily="34" charset="-122"/>
              </a:rPr>
              <a:t>iot.textbook@gmail.com</a:t>
            </a:r>
            <a:r>
              <a:rPr lang="zh-CN" altLang="en-US" dirty="0">
                <a:solidFill>
                  <a:schemeClr val="bg1"/>
                </a:solidFill>
                <a:latin typeface="微软雅黑" panose="020B0503020204020204" pitchFamily="34" charset="-122"/>
                <a:ea typeface="微软雅黑" panose="020B0503020204020204" pitchFamily="34" charset="-122"/>
              </a:rPr>
              <a:t>。</a:t>
            </a:r>
          </a:p>
          <a:p>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12" name="文本框 11"/>
          <p:cNvSpPr txBox="1"/>
          <p:nvPr/>
        </p:nvSpPr>
        <p:spPr>
          <a:xfrm>
            <a:off x="450398" y="4280959"/>
            <a:ext cx="2717496" cy="646331"/>
          </a:xfrm>
          <a:prstGeom prst="rect">
            <a:avLst/>
          </a:prstGeom>
          <a:noFill/>
        </p:spPr>
        <p:txBody>
          <a:bodyPr wrap="square" rtlCol="0">
            <a:spAutoFit/>
          </a:bodyPr>
          <a:lstStyle/>
          <a:p>
            <a:pPr algn="ctr"/>
            <a:r>
              <a:rPr lang="zh-CN" altLang="en-US" baseline="0" dirty="0">
                <a:solidFill>
                  <a:schemeClr val="bg1"/>
                </a:solidFill>
                <a:latin typeface="微软雅黑" panose="020B0503020204020204" pitchFamily="34" charset="-122"/>
                <a:ea typeface="微软雅黑" panose="020B0503020204020204" pitchFamily="34" charset="-122"/>
              </a:rPr>
              <a:t>物联网导论（第三版）</a:t>
            </a:r>
            <a:endParaRPr lang="en-US" altLang="zh-CN" baseline="0" dirty="0">
              <a:solidFill>
                <a:schemeClr val="bg1"/>
              </a:solidFill>
              <a:latin typeface="微软雅黑" panose="020B0503020204020204" pitchFamily="34" charset="-122"/>
              <a:ea typeface="微软雅黑" panose="020B0503020204020204" pitchFamily="34" charset="-122"/>
            </a:endParaRPr>
          </a:p>
          <a:p>
            <a:pPr algn="ctr"/>
            <a:r>
              <a:rPr lang="zh-CN" altLang="en-US" baseline="0" dirty="0">
                <a:solidFill>
                  <a:schemeClr val="bg1"/>
                </a:solidFill>
                <a:latin typeface="微软雅黑" panose="020B0503020204020204" pitchFamily="34" charset="-122"/>
                <a:ea typeface="微软雅黑" panose="020B0503020204020204" pitchFamily="34" charset="-122"/>
              </a:rPr>
              <a:t>刘云浩 编著</a:t>
            </a:r>
          </a:p>
        </p:txBody>
      </p:sp>
      <p:pic>
        <p:nvPicPr>
          <p:cNvPr id="3" name="图片 2"/>
          <p:cNvPicPr>
            <a:picLocks noChangeAspect="1"/>
          </p:cNvPicPr>
          <p:nvPr/>
        </p:nvPicPr>
        <p:blipFill rotWithShape="1">
          <a:blip r:embed="rId3" cstate="print">
            <a:extLst>
              <a:ext uri="{28A0092B-C50C-407E-A947-70E740481C1C}">
                <a14:useLocalDpi xmlns:a14="http://schemas.microsoft.com/office/drawing/2010/main" val="0"/>
              </a:ext>
            </a:extLst>
          </a:blip>
          <a:srcRect l="51472" r="17241"/>
          <a:stretch>
            <a:fillRect/>
          </a:stretch>
        </p:blipFill>
        <p:spPr>
          <a:xfrm>
            <a:off x="419100" y="688258"/>
            <a:ext cx="2697480" cy="3225065"/>
          </a:xfrm>
          <a:prstGeom prst="rect">
            <a:avLst/>
          </a:prstGeom>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61F7CD4-E046-4111-85B7-4EEFD32A7D1E}" type="datetime1">
              <a:rPr lang="zh-CN" altLang="en-US" smtClean="0"/>
              <a:t>2021/8/31</a:t>
            </a:fld>
            <a:endParaRPr lang="zh-CN" altLang="en-US" dirty="0"/>
          </a:p>
        </p:txBody>
      </p:sp>
      <p:sp>
        <p:nvSpPr>
          <p:cNvPr id="3" name="Footer Placeholder 2"/>
          <p:cNvSpPr>
            <a:spLocks noGrp="1"/>
          </p:cNvSpPr>
          <p:nvPr>
            <p:ph type="ftr" sz="quarter" idx="11"/>
          </p:nvPr>
        </p:nvSpPr>
        <p:spPr/>
        <p:txBody>
          <a:bodyPr/>
          <a:lstStyle/>
          <a:p>
            <a:endParaRPr lang="zh-CN" altLang="en-US" dirty="0"/>
          </a:p>
        </p:txBody>
      </p:sp>
      <p:sp>
        <p:nvSpPr>
          <p:cNvPr id="4" name="Slide Number Placeholder 3"/>
          <p:cNvSpPr>
            <a:spLocks noGrp="1"/>
          </p:cNvSpPr>
          <p:nvPr>
            <p:ph type="sldNum" sz="quarter" idx="12"/>
          </p:nvPr>
        </p:nvSpPr>
        <p:spPr/>
        <p:txBody>
          <a:bodyPr/>
          <a:lstStyle/>
          <a:p>
            <a:fld id="{0503CE10-F9D3-4072-A615-6A95AA0B7B65}" type="slidenum">
              <a:rPr lang="zh-CN" altLang="en-US" smtClean="0"/>
              <a:t>‹#›</a:t>
            </a:fld>
            <a:endParaRPr lang="zh-CN" altLang="en-US" dirty="0"/>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hasCustomPrompt="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hasCustomPrompt="1"/>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4435C607-AD3A-4A55-8343-BF17580A4244}" type="datetime1">
              <a:rPr lang="zh-CN" altLang="en-US" smtClean="0"/>
              <a:t>2021/8/31</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0503CE10-F9D3-4072-A615-6A95AA0B7B65}" type="slidenum">
              <a:rPr lang="zh-CN" altLang="en-US" smtClean="0"/>
              <a:t>‹#›</a:t>
            </a:fld>
            <a:endParaRPr lang="zh-CN" altLang="en-US"/>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hasCustomPrompt="1"/>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ABBC45AC-0093-47EA-BFBD-E3055E15ACF4}" type="datetime1">
              <a:rPr lang="zh-CN" altLang="en-US" smtClean="0"/>
              <a:t>2021/8/31</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0503CE10-F9D3-4072-A615-6A95AA0B7B65}" type="slidenum">
              <a:rPr lang="zh-CN" altLang="en-US" smtClean="0"/>
              <a:t>‹#›</a:t>
            </a:fld>
            <a:endParaRPr lang="zh-CN" altLang="en-US"/>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F6297B01-A249-4A07-B392-7753B1793831}" type="datetime1">
              <a:rPr lang="zh-CN" altLang="en-US" smtClean="0"/>
              <a:t>2021/8/31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503CE10-F9D3-4072-A615-6A95AA0B7B65}" type="slidenum">
              <a:rPr lang="zh-CN" altLang="en-US" smtClean="0"/>
              <a:t>‹#›</a:t>
            </a:fld>
            <a:endParaRPr lang="zh-CN" altLang="en-US"/>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hasCustomPrompt="1"/>
          </p:nvPr>
        </p:nvSpPr>
        <p:spPr>
          <a:xfrm>
            <a:off x="628650" y="365125"/>
            <a:ext cx="5800725"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06DCB32E-241F-43B0-B80A-CFFF7E14504E}" type="datetime1">
              <a:rPr lang="zh-CN" altLang="en-US" smtClean="0"/>
              <a:t>2021/8/31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503CE10-F9D3-4072-A615-6A95AA0B7B65}" type="slidenum">
              <a:rPr lang="zh-CN" altLang="en-US" smtClean="0"/>
              <a:t>‹#›</a:t>
            </a:fld>
            <a:endParaRPr lang="zh-CN" altLang="en-US"/>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cSld name="1_标题和内容">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13" name="日期占位符 12"/>
          <p:cNvSpPr>
            <a:spLocks noGrp="1"/>
          </p:cNvSpPr>
          <p:nvPr>
            <p:ph type="dt" sz="half" idx="10"/>
          </p:nvPr>
        </p:nvSpPr>
        <p:spPr/>
        <p:txBody>
          <a:bodyPr/>
          <a:lstStyle/>
          <a:p>
            <a:fld id="{5CC7CE5C-40DD-415A-B094-E1AEFE1C19B8}" type="datetime1">
              <a:rPr lang="zh-CN" altLang="en-US" smtClean="0"/>
              <a:t>2021/8/31</a:t>
            </a:fld>
            <a:endParaRPr lang="zh-CN" altLang="en-US" dirty="0"/>
          </a:p>
        </p:txBody>
      </p:sp>
      <p:sp>
        <p:nvSpPr>
          <p:cNvPr id="14" name="页脚占位符 13"/>
          <p:cNvSpPr>
            <a:spLocks noGrp="1"/>
          </p:cNvSpPr>
          <p:nvPr>
            <p:ph type="ftr" sz="quarter" idx="11"/>
          </p:nvPr>
        </p:nvSpPr>
        <p:spPr/>
        <p:txBody>
          <a:bodyPr/>
          <a:lstStyle/>
          <a:p>
            <a:endParaRPr lang="zh-CN" altLang="en-US" dirty="0"/>
          </a:p>
        </p:txBody>
      </p:sp>
      <p:sp>
        <p:nvSpPr>
          <p:cNvPr id="15" name="灯片编号占位符 14"/>
          <p:cNvSpPr>
            <a:spLocks noGrp="1"/>
          </p:cNvSpPr>
          <p:nvPr>
            <p:ph type="sldNum" sz="quarter" idx="12"/>
          </p:nvPr>
        </p:nvSpPr>
        <p:spPr/>
        <p:txBody>
          <a:bodyPr/>
          <a:lstStyle/>
          <a:p>
            <a:fld id="{0503CE10-F9D3-4072-A615-6A95AA0B7B65}" type="slidenum">
              <a:rPr lang="zh-CN" altLang="en-US" smtClean="0"/>
              <a:t>‹#›</a:t>
            </a:fld>
            <a:endParaRPr lang="zh-CN" altLang="en-US" dirty="0"/>
          </a:p>
        </p:txBody>
      </p:sp>
      <p:grpSp>
        <p:nvGrpSpPr>
          <p:cNvPr id="17" name="组合 16"/>
          <p:cNvGrpSpPr/>
          <p:nvPr/>
        </p:nvGrpSpPr>
        <p:grpSpPr>
          <a:xfrm>
            <a:off x="0" y="86517"/>
            <a:ext cx="9144000" cy="1412240"/>
            <a:chOff x="0" y="86517"/>
            <a:chExt cx="9144000" cy="1412240"/>
          </a:xfrm>
        </p:grpSpPr>
        <p:sp>
          <p:nvSpPr>
            <p:cNvPr id="9" name="矩形 8"/>
            <p:cNvSpPr/>
            <p:nvPr userDrawn="1"/>
          </p:nvSpPr>
          <p:spPr>
            <a:xfrm>
              <a:off x="0" y="284796"/>
              <a:ext cx="9144000" cy="1015683"/>
            </a:xfrm>
            <a:prstGeom prst="rect">
              <a:avLst/>
            </a:prstGeom>
            <a:solidFill>
              <a:schemeClr val="accent1">
                <a:lumMod val="75000"/>
              </a:schemeClr>
            </a:solidFill>
            <a:ln>
              <a:solidFill>
                <a:srgbClr val="3BB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userDrawn="1"/>
          </p:nvSpPr>
          <p:spPr>
            <a:xfrm>
              <a:off x="6633210" y="86517"/>
              <a:ext cx="2226310" cy="1412240"/>
            </a:xfrm>
            <a:prstGeom prst="ellipse">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pic>
          <p:nvPicPr>
            <p:cNvPr id="7" name="图片 6"/>
            <p:cNvPicPr>
              <a:picLocks noChangeAspect="1"/>
            </p:cNvPicPr>
            <p:nvPr userDrawn="1"/>
          </p:nvPicPr>
          <p:blipFill rotWithShape="1">
            <a:blip r:embed="rId2" cstate="print">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val="0"/>
                </a:ext>
              </a:extLst>
            </a:blip>
            <a:srcRect l="19375" t="13195" r="19672" b="16005"/>
            <a:stretch>
              <a:fillRect/>
            </a:stretch>
          </p:blipFill>
          <p:spPr>
            <a:xfrm>
              <a:off x="7035438" y="284796"/>
              <a:ext cx="1421853" cy="1032220"/>
            </a:xfrm>
            <a:prstGeom prst="rect">
              <a:avLst/>
            </a:prstGeom>
            <a:noFill/>
            <a:ln>
              <a:noFill/>
            </a:ln>
          </p:spPr>
        </p:pic>
      </p:grpSp>
      <p:sp>
        <p:nvSpPr>
          <p:cNvPr id="2" name="Title 1"/>
          <p:cNvSpPr>
            <a:spLocks noGrp="1"/>
          </p:cNvSpPr>
          <p:nvPr>
            <p:ph type="title" hasCustomPrompt="1"/>
          </p:nvPr>
        </p:nvSpPr>
        <p:spPr>
          <a:xfrm>
            <a:off x="644524" y="304800"/>
            <a:ext cx="5813426" cy="995679"/>
          </a:xfrm>
          <a:noFill/>
          <a:ln>
            <a:noFill/>
          </a:ln>
        </p:spPr>
        <p:style>
          <a:lnRef idx="2">
            <a:schemeClr val="accent1">
              <a:shade val="50000"/>
            </a:schemeClr>
          </a:lnRef>
          <a:fillRef idx="1">
            <a:schemeClr val="accent1"/>
          </a:fillRef>
          <a:effectRef idx="0">
            <a:schemeClr val="accent1"/>
          </a:effectRef>
          <a:fontRef idx="none"/>
        </p:style>
        <p:txBody>
          <a:bodyPr>
            <a:noAutofit/>
          </a:bodyPr>
          <a:lstStyle>
            <a:lvl1pPr algn="l">
              <a:defRPr sz="3600" b="0" cap="none" spc="0" baseline="0">
                <a:ln w="0"/>
                <a:solidFill>
                  <a:schemeClr val="bg1"/>
                </a:solidFill>
                <a:effectLst>
                  <a:outerShdw blurRad="38100" dist="19050" dir="2700000" algn="tl" rotWithShape="0">
                    <a:schemeClr val="dk1">
                      <a:alpha val="40000"/>
                    </a:schemeClr>
                  </a:outerShdw>
                </a:effectLst>
              </a:defRPr>
            </a:lvl1pPr>
          </a:lstStyle>
          <a:p>
            <a:r>
              <a:rPr lang="en-US" altLang="zh-CN" dirty="0"/>
              <a:t> </a:t>
            </a:r>
            <a:r>
              <a:rPr lang="zh-CN" altLang="en-US" dirty="0"/>
              <a:t>单击此处编辑母版标题样式</a:t>
            </a:r>
            <a:endParaRPr lang="en-US" dirty="0"/>
          </a:p>
        </p:txBody>
      </p:sp>
      <p:grpSp>
        <p:nvGrpSpPr>
          <p:cNvPr id="4" name="组合 3"/>
          <p:cNvGrpSpPr/>
          <p:nvPr userDrawn="1"/>
        </p:nvGrpSpPr>
        <p:grpSpPr>
          <a:xfrm>
            <a:off x="0" y="86517"/>
            <a:ext cx="9144000" cy="1412240"/>
            <a:chOff x="0" y="86517"/>
            <a:chExt cx="9144000" cy="1412240"/>
          </a:xfrm>
        </p:grpSpPr>
        <p:sp>
          <p:nvSpPr>
            <p:cNvPr id="5" name="矩形 4"/>
            <p:cNvSpPr/>
            <p:nvPr userDrawn="1"/>
          </p:nvSpPr>
          <p:spPr>
            <a:xfrm>
              <a:off x="0" y="284796"/>
              <a:ext cx="9144000" cy="1015683"/>
            </a:xfrm>
            <a:prstGeom prst="rect">
              <a:avLst/>
            </a:prstGeom>
            <a:solidFill>
              <a:schemeClr val="accent1">
                <a:lumMod val="75000"/>
              </a:schemeClr>
            </a:solidFill>
            <a:ln>
              <a:solidFill>
                <a:srgbClr val="3BB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userDrawn="1"/>
          </p:nvSpPr>
          <p:spPr>
            <a:xfrm>
              <a:off x="6633210" y="86517"/>
              <a:ext cx="2226310" cy="1412240"/>
            </a:xfrm>
            <a:prstGeom prst="ellipse">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pic>
          <p:nvPicPr>
            <p:cNvPr id="10" name="图片 9"/>
            <p:cNvPicPr>
              <a:picLocks noChangeAspect="1"/>
            </p:cNvPicPr>
            <p:nvPr userDrawn="1"/>
          </p:nvPicPr>
          <p:blipFill rotWithShape="1">
            <a:blip r:embed="rId2" cstate="print">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val="0"/>
                </a:ext>
              </a:extLst>
            </a:blip>
            <a:srcRect l="19375" t="13195" r="19672" b="16005"/>
            <a:stretch>
              <a:fillRect/>
            </a:stretch>
          </p:blipFill>
          <p:spPr>
            <a:xfrm>
              <a:off x="7035438" y="284796"/>
              <a:ext cx="1421853" cy="1032220"/>
            </a:xfrm>
            <a:prstGeom prst="rect">
              <a:avLst/>
            </a:prstGeom>
            <a:noFill/>
            <a:ln>
              <a:noFill/>
            </a:ln>
          </p:spPr>
        </p:pic>
      </p:grpSp>
      <p:sp>
        <p:nvSpPr>
          <p:cNvPr id="11" name="Title 1"/>
          <p:cNvSpPr>
            <a:spLocks noGrp="1"/>
          </p:cNvSpPr>
          <p:nvPr userDrawn="1"/>
        </p:nvSpPr>
        <p:spPr>
          <a:xfrm>
            <a:off x="644524" y="304800"/>
            <a:ext cx="5813426" cy="995679"/>
          </a:xfrm>
          <a:prstGeom prst="rect">
            <a:avLst/>
          </a:prstGeom>
          <a:noFill/>
          <a:ln>
            <a:noFill/>
          </a:ln>
        </p:spPr>
        <p:style>
          <a:lnRef idx="2">
            <a:schemeClr val="accent1">
              <a:shade val="50000"/>
            </a:schemeClr>
          </a:lnRef>
          <a:fillRef idx="1">
            <a:schemeClr val="accent1"/>
          </a:fillRef>
          <a:effectRef idx="0">
            <a:schemeClr val="accent1"/>
          </a:effectRef>
          <a:fontRef idx="none"/>
        </p:style>
        <p:txBody>
          <a:bodyPr vert="horz" lIns="91440" tIns="45720" rIns="91440" bIns="45720" rtlCol="0" anchor="ctr">
            <a:noAutofit/>
          </a:bodyPr>
          <a:lstStyle>
            <a:lvl1pPr algn="l">
              <a:defRPr sz="3600" b="0" cap="none" spc="0" baseline="0">
                <a:ln w="0"/>
                <a:solidFill>
                  <a:schemeClr val="bg1"/>
                </a:solidFill>
                <a:effectLst>
                  <a:outerShdw blurRad="38100" dist="19050" dir="2700000" algn="tl" rotWithShape="0">
                    <a:schemeClr val="dk1">
                      <a:alpha val="40000"/>
                    </a:schemeClr>
                  </a:outerShdw>
                </a:effectLst>
              </a:defRPr>
            </a:lvl1pPr>
          </a:lstStyle>
          <a:p>
            <a:r>
              <a:rPr lang="en-US" altLang="zh-CN" dirty="0"/>
              <a:t> </a:t>
            </a:r>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hasCustomPrompt="1"/>
          </p:nvPr>
        </p:nvSpPr>
        <p:spPr>
          <a:xfrm>
            <a:off x="628650" y="1825625"/>
            <a:ext cx="38862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hasCustomPrompt="1"/>
          </p:nvPr>
        </p:nvSpPr>
        <p:spPr>
          <a:xfrm>
            <a:off x="4629150" y="1825625"/>
            <a:ext cx="38862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9F263FBD-03D8-4EDF-8257-B691E7740716}" type="datetime1">
              <a:rPr lang="zh-CN" altLang="en-US" smtClean="0"/>
              <a:t>2021/8/31</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0503CE10-F9D3-4072-A615-6A95AA0B7B65}" type="slidenum">
              <a:rPr lang="zh-CN" altLang="en-US" smtClean="0"/>
              <a:t>‹#›</a:t>
            </a:fld>
            <a:endParaRPr lang="zh-CN" alt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pic>
        <p:nvPicPr>
          <p:cNvPr id="8" name="图片 7"/>
          <p:cNvPicPr>
            <a:picLocks noChangeAspect="1"/>
          </p:cNvPicPr>
          <p:nvPr/>
        </p:nvPicPr>
        <p:blipFill rotWithShape="1">
          <a:blip r:embed="rId2">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val="0"/>
              </a:ext>
            </a:extLst>
          </a:blip>
          <a:srcRect l="19375" t="13195" r="19672" b="16005"/>
          <a:stretch>
            <a:fillRect/>
          </a:stretch>
        </p:blipFill>
        <p:spPr>
          <a:xfrm>
            <a:off x="4673600" y="1"/>
            <a:ext cx="4451984" cy="3231997"/>
          </a:xfrm>
          <a:prstGeom prst="rect">
            <a:avLst/>
          </a:prstGeom>
          <a:noFill/>
          <a:ln>
            <a:noFill/>
          </a:ln>
        </p:spPr>
      </p:pic>
      <p:sp>
        <p:nvSpPr>
          <p:cNvPr id="4" name="Date Placeholder 3"/>
          <p:cNvSpPr>
            <a:spLocks noGrp="1"/>
          </p:cNvSpPr>
          <p:nvPr>
            <p:ph type="dt" sz="half" idx="10"/>
          </p:nvPr>
        </p:nvSpPr>
        <p:spPr/>
        <p:txBody>
          <a:bodyPr/>
          <a:lstStyle/>
          <a:p>
            <a:fld id="{8EE1988F-758B-41C1-829F-26B39CEF1157}" type="datetime1">
              <a:rPr lang="zh-CN" altLang="en-US" smtClean="0"/>
              <a:t>2021/8/31</a:t>
            </a:fld>
            <a:endParaRPr lang="zh-CN" altLang="en-US" dirty="0"/>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503CE10-F9D3-4072-A615-6A95AA0B7B65}" type="slidenum">
              <a:rPr lang="zh-CN" altLang="en-US" smtClean="0"/>
              <a:t>‹#›</a:t>
            </a:fld>
            <a:endParaRPr lang="zh-CN" altLang="en-US" dirty="0"/>
          </a:p>
        </p:txBody>
      </p:sp>
      <p:grpSp>
        <p:nvGrpSpPr>
          <p:cNvPr id="15" name="组合 14"/>
          <p:cNvGrpSpPr/>
          <p:nvPr/>
        </p:nvGrpSpPr>
        <p:grpSpPr>
          <a:xfrm>
            <a:off x="0" y="1798320"/>
            <a:ext cx="8188960" cy="1530033"/>
            <a:chOff x="0" y="2066608"/>
            <a:chExt cx="8188960" cy="1530033"/>
          </a:xfrm>
        </p:grpSpPr>
        <p:grpSp>
          <p:nvGrpSpPr>
            <p:cNvPr id="3" name="组合 2"/>
            <p:cNvGrpSpPr/>
            <p:nvPr userDrawn="1"/>
          </p:nvGrpSpPr>
          <p:grpSpPr>
            <a:xfrm>
              <a:off x="154940" y="2066608"/>
              <a:ext cx="4363720" cy="1258225"/>
              <a:chOff x="289560" y="1538287"/>
              <a:chExt cx="4363720" cy="1258225"/>
            </a:xfrm>
          </p:grpSpPr>
          <p:sp>
            <p:nvSpPr>
              <p:cNvPr id="7" name="矩形 6"/>
              <p:cNvSpPr/>
              <p:nvPr userDrawn="1"/>
            </p:nvSpPr>
            <p:spPr>
              <a:xfrm>
                <a:off x="289560" y="1538287"/>
                <a:ext cx="4363720" cy="965200"/>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sz="6000" dirty="0">
                    <a:ln>
                      <a:solidFill>
                        <a:schemeClr val="tx1"/>
                      </a:solidFill>
                    </a:ln>
                    <a:solidFill>
                      <a:schemeClr val="bg1"/>
                    </a:solidFill>
                    <a:latin typeface="华文琥珀" panose="02010800040101010101" pitchFamily="2" charset="-122"/>
                    <a:ea typeface="华文琥珀" panose="02010800040101010101" pitchFamily="2" charset="-122"/>
                  </a:rPr>
                  <a:t>物联网导论</a:t>
                </a:r>
              </a:p>
            </p:txBody>
          </p:sp>
          <p:sp>
            <p:nvSpPr>
              <p:cNvPr id="9" name="矩形 8"/>
              <p:cNvSpPr/>
              <p:nvPr userDrawn="1"/>
            </p:nvSpPr>
            <p:spPr>
              <a:xfrm>
                <a:off x="636905" y="2507614"/>
                <a:ext cx="3669030" cy="288898"/>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sz="1800" kern="1200" dirty="0">
                    <a:ln>
                      <a:solidFill>
                        <a:schemeClr val="tx1"/>
                      </a:solidFill>
                    </a:ln>
                    <a:solidFill>
                      <a:schemeClr val="bg1"/>
                    </a:solidFill>
                    <a:latin typeface="Berlin Sans FB Demi" panose="020E0802020502020306" pitchFamily="34" charset="0"/>
                    <a:ea typeface="华文琥珀" panose="02010800040101010101" pitchFamily="2" charset="-122"/>
                    <a:cs typeface="+mn-cs"/>
                  </a:rPr>
                  <a:t>Introduction to Internet of Things</a:t>
                </a:r>
                <a:endParaRPr lang="zh-CN" altLang="en-US" sz="1800" kern="1200" dirty="0">
                  <a:ln>
                    <a:solidFill>
                      <a:schemeClr val="tx1"/>
                    </a:solidFill>
                  </a:ln>
                  <a:solidFill>
                    <a:schemeClr val="bg1"/>
                  </a:solidFill>
                  <a:latin typeface="Berlin Sans FB Demi" panose="020E0802020502020306" pitchFamily="34" charset="0"/>
                  <a:ea typeface="华文琥珀" panose="02010800040101010101" pitchFamily="2" charset="-122"/>
                  <a:cs typeface="+mn-cs"/>
                </a:endParaRPr>
              </a:p>
            </p:txBody>
          </p:sp>
        </p:grpSp>
        <p:grpSp>
          <p:nvGrpSpPr>
            <p:cNvPr id="14" name="组合 13"/>
            <p:cNvGrpSpPr/>
            <p:nvPr userDrawn="1"/>
          </p:nvGrpSpPr>
          <p:grpSpPr>
            <a:xfrm>
              <a:off x="0" y="3444241"/>
              <a:ext cx="8188960" cy="152400"/>
              <a:chOff x="0" y="3210560"/>
              <a:chExt cx="8188960" cy="152400"/>
            </a:xfrm>
          </p:grpSpPr>
          <p:sp>
            <p:nvSpPr>
              <p:cNvPr id="2" name="矩形 1"/>
              <p:cNvSpPr/>
              <p:nvPr userDrawn="1"/>
            </p:nvSpPr>
            <p:spPr>
              <a:xfrm>
                <a:off x="0" y="3223232"/>
                <a:ext cx="4673600" cy="139728"/>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 name="直接连接符 10"/>
              <p:cNvCxnSpPr/>
              <p:nvPr userDrawn="1"/>
            </p:nvCxnSpPr>
            <p:spPr>
              <a:xfrm>
                <a:off x="0" y="3210560"/>
                <a:ext cx="8188960" cy="32992"/>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grpSp>
      <p:sp>
        <p:nvSpPr>
          <p:cNvPr id="24" name="标题 23"/>
          <p:cNvSpPr>
            <a:spLocks noGrp="1"/>
          </p:cNvSpPr>
          <p:nvPr>
            <p:ph type="title"/>
          </p:nvPr>
        </p:nvSpPr>
        <p:spPr>
          <a:xfrm>
            <a:off x="4673600" y="3227871"/>
            <a:ext cx="3992880" cy="489975"/>
          </a:xfrm>
        </p:spPr>
        <p:txBody>
          <a:bodyPr>
            <a:noAutofit/>
          </a:bodyPr>
          <a:lstStyle>
            <a:lvl1pPr>
              <a:defRPr sz="2400"/>
            </a:lvl1pPr>
          </a:lstStyle>
          <a:p>
            <a:r>
              <a:rPr lang="zh-CN" altLang="en-US" dirty="0"/>
              <a:t>单击此处编辑母版标题样式</a:t>
            </a:r>
          </a:p>
        </p:txBody>
      </p:sp>
      <p:sp>
        <p:nvSpPr>
          <p:cNvPr id="28" name="内容占位符 27"/>
          <p:cNvSpPr>
            <a:spLocks noGrp="1"/>
          </p:cNvSpPr>
          <p:nvPr>
            <p:ph sz="quarter" idx="13"/>
          </p:nvPr>
        </p:nvSpPr>
        <p:spPr>
          <a:xfrm>
            <a:off x="1544638" y="4084638"/>
            <a:ext cx="6643687" cy="2052637"/>
          </a:xfrm>
        </p:spPr>
        <p:txBody>
          <a:bodyPr>
            <a:normAutofit/>
          </a:bodyPr>
          <a:lstStyle>
            <a:lvl1pPr algn="just">
              <a:defRPr sz="1600">
                <a:solidFill>
                  <a:schemeClr val="tx1">
                    <a:lumMod val="65000"/>
                    <a:lumOff val="35000"/>
                  </a:schemeClr>
                </a:solidFill>
              </a:defRPr>
            </a:lvl1pPr>
            <a:lvl2pPr marL="457200" indent="0">
              <a:buNone/>
              <a:defRPr sz="1800">
                <a:solidFill>
                  <a:schemeClr val="tx1">
                    <a:lumMod val="65000"/>
                    <a:lumOff val="35000"/>
                  </a:schemeClr>
                </a:solidFill>
              </a:defRPr>
            </a:lvl2pPr>
            <a:lvl3pPr marL="914400" indent="0">
              <a:buNone/>
              <a:defRPr sz="1600">
                <a:solidFill>
                  <a:schemeClr val="tx1">
                    <a:lumMod val="65000"/>
                    <a:lumOff val="35000"/>
                  </a:schemeClr>
                </a:solidFill>
              </a:defRPr>
            </a:lvl3pPr>
            <a:lvl4pPr marL="1371600" indent="0">
              <a:buNone/>
              <a:defRPr sz="1400">
                <a:solidFill>
                  <a:schemeClr val="tx1">
                    <a:lumMod val="65000"/>
                    <a:lumOff val="35000"/>
                  </a:schemeClr>
                </a:solidFill>
              </a:defRPr>
            </a:lvl4pPr>
            <a:lvl5pPr marL="1828800" indent="0">
              <a:buNone/>
              <a:defRPr sz="1400">
                <a:solidFill>
                  <a:schemeClr val="tx1">
                    <a:lumMod val="65000"/>
                    <a:lumOff val="35000"/>
                  </a:schemeClr>
                </a:solidFill>
              </a:defRPr>
            </a:lvl5pPr>
          </a:lstStyle>
          <a:p>
            <a:pPr lvl="0"/>
            <a:r>
              <a:rPr lang="zh-CN" altLang="en-US" dirty="0"/>
              <a:t>单击此处编辑母版文本样式</a:t>
            </a:r>
          </a:p>
        </p:txBody>
      </p:sp>
      <p:pic>
        <p:nvPicPr>
          <p:cNvPr id="10" name="图片 9"/>
          <p:cNvPicPr>
            <a:picLocks noChangeAspect="1"/>
          </p:cNvPicPr>
          <p:nvPr userDrawn="1"/>
        </p:nvPicPr>
        <p:blipFill rotWithShape="1">
          <a:blip r:embed="rId2">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val="0"/>
              </a:ext>
            </a:extLst>
          </a:blip>
          <a:srcRect l="19375" t="13195" r="19672" b="16005"/>
          <a:stretch>
            <a:fillRect/>
          </a:stretch>
        </p:blipFill>
        <p:spPr>
          <a:xfrm>
            <a:off x="4673600" y="1"/>
            <a:ext cx="4451984" cy="3231997"/>
          </a:xfrm>
          <a:prstGeom prst="rect">
            <a:avLst/>
          </a:prstGeom>
          <a:noFill/>
          <a:ln>
            <a:noFill/>
          </a:ln>
        </p:spPr>
      </p:pic>
      <p:grpSp>
        <p:nvGrpSpPr>
          <p:cNvPr id="12" name="组合 11"/>
          <p:cNvGrpSpPr/>
          <p:nvPr userDrawn="1"/>
        </p:nvGrpSpPr>
        <p:grpSpPr>
          <a:xfrm>
            <a:off x="0" y="1798320"/>
            <a:ext cx="8188960" cy="1530033"/>
            <a:chOff x="0" y="2066608"/>
            <a:chExt cx="8188960" cy="1530033"/>
          </a:xfrm>
        </p:grpSpPr>
        <p:grpSp>
          <p:nvGrpSpPr>
            <p:cNvPr id="13" name="组合 12"/>
            <p:cNvGrpSpPr/>
            <p:nvPr userDrawn="1"/>
          </p:nvGrpSpPr>
          <p:grpSpPr>
            <a:xfrm>
              <a:off x="154940" y="2066608"/>
              <a:ext cx="4363720" cy="1258225"/>
              <a:chOff x="289560" y="1538287"/>
              <a:chExt cx="4363720" cy="1258225"/>
            </a:xfrm>
          </p:grpSpPr>
          <p:sp>
            <p:nvSpPr>
              <p:cNvPr id="16" name="矩形 15"/>
              <p:cNvSpPr/>
              <p:nvPr userDrawn="1"/>
            </p:nvSpPr>
            <p:spPr>
              <a:xfrm>
                <a:off x="289560" y="1538287"/>
                <a:ext cx="4363720" cy="965200"/>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sz="6000" dirty="0">
                    <a:ln>
                      <a:solidFill>
                        <a:schemeClr val="tx1"/>
                      </a:solidFill>
                    </a:ln>
                    <a:solidFill>
                      <a:schemeClr val="bg1"/>
                    </a:solidFill>
                    <a:latin typeface="华文琥珀" panose="02010800040101010101" pitchFamily="2" charset="-122"/>
                    <a:ea typeface="华文琥珀" panose="02010800040101010101" pitchFamily="2" charset="-122"/>
                  </a:rPr>
                  <a:t>物联网导论</a:t>
                </a:r>
              </a:p>
            </p:txBody>
          </p:sp>
          <p:sp>
            <p:nvSpPr>
              <p:cNvPr id="17" name="矩形 16"/>
              <p:cNvSpPr/>
              <p:nvPr userDrawn="1"/>
            </p:nvSpPr>
            <p:spPr>
              <a:xfrm>
                <a:off x="636905" y="2507614"/>
                <a:ext cx="3669030" cy="288898"/>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sz="1800" kern="1200" dirty="0">
                    <a:ln>
                      <a:solidFill>
                        <a:schemeClr val="tx1"/>
                      </a:solidFill>
                    </a:ln>
                    <a:solidFill>
                      <a:schemeClr val="bg1"/>
                    </a:solidFill>
                    <a:latin typeface="Berlin Sans FB Demi" panose="020E0802020502020306" pitchFamily="34" charset="0"/>
                    <a:ea typeface="华文琥珀" panose="02010800040101010101" pitchFamily="2" charset="-122"/>
                    <a:cs typeface="+mn-cs"/>
                  </a:rPr>
                  <a:t>Introduction to Internet of Things</a:t>
                </a:r>
                <a:endParaRPr lang="zh-CN" altLang="en-US" sz="1800" kern="1200" dirty="0">
                  <a:ln>
                    <a:solidFill>
                      <a:schemeClr val="tx1"/>
                    </a:solidFill>
                  </a:ln>
                  <a:solidFill>
                    <a:schemeClr val="bg1"/>
                  </a:solidFill>
                  <a:latin typeface="Berlin Sans FB Demi" panose="020E0802020502020306" pitchFamily="34" charset="0"/>
                  <a:ea typeface="华文琥珀" panose="02010800040101010101" pitchFamily="2" charset="-122"/>
                  <a:cs typeface="+mn-cs"/>
                </a:endParaRPr>
              </a:p>
            </p:txBody>
          </p:sp>
        </p:grpSp>
        <p:grpSp>
          <p:nvGrpSpPr>
            <p:cNvPr id="18" name="组合 17"/>
            <p:cNvGrpSpPr/>
            <p:nvPr userDrawn="1"/>
          </p:nvGrpSpPr>
          <p:grpSpPr>
            <a:xfrm>
              <a:off x="0" y="3444241"/>
              <a:ext cx="8188960" cy="152400"/>
              <a:chOff x="0" y="3210560"/>
              <a:chExt cx="8188960" cy="152400"/>
            </a:xfrm>
          </p:grpSpPr>
          <p:sp>
            <p:nvSpPr>
              <p:cNvPr id="19" name="矩形 18"/>
              <p:cNvSpPr/>
              <p:nvPr userDrawn="1"/>
            </p:nvSpPr>
            <p:spPr>
              <a:xfrm>
                <a:off x="0" y="3223232"/>
                <a:ext cx="4673600" cy="139728"/>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0" name="直接连接符 19"/>
              <p:cNvCxnSpPr/>
              <p:nvPr userDrawn="1"/>
            </p:nvCxnSpPr>
            <p:spPr>
              <a:xfrm>
                <a:off x="0" y="3210560"/>
                <a:ext cx="8188960" cy="32992"/>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nd Content_alternate">
    <p:bg>
      <p:bgPr>
        <a:blipFill rotWithShape="0">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5"/>
          <p:cNvSpPr>
            <a:spLocks noGrp="1"/>
          </p:cNvSpPr>
          <p:nvPr>
            <p:ph type="body" sz="quarter" idx="10"/>
          </p:nvPr>
        </p:nvSpPr>
        <p:spPr>
          <a:xfrm>
            <a:off x="359833" y="1203854"/>
            <a:ext cx="8382000" cy="1677383"/>
          </a:xfrm>
        </p:spPr>
        <p:txBody>
          <a:bodyPr/>
          <a:lstStyle>
            <a:lvl1pPr>
              <a:lnSpc>
                <a:spcPct val="90000"/>
              </a:lnSpc>
              <a:buSzPct val="100000"/>
              <a:buFont typeface="Arial" panose="020B0604020202020204" pitchFamily="34" charset="0"/>
              <a:buChar char="•"/>
              <a:defRPr/>
            </a:lvl1pPr>
            <a:lvl2pPr>
              <a:lnSpc>
                <a:spcPct val="90000"/>
              </a:lnSpc>
              <a:buSzPct val="100000"/>
              <a:buFont typeface="Arial" panose="020B0604020202020204" pitchFamily="34" charset="0"/>
              <a:buChar char="•"/>
              <a:defRPr/>
            </a:lvl2pPr>
            <a:lvl3pPr>
              <a:lnSpc>
                <a:spcPct val="90000"/>
              </a:lnSpc>
              <a:buSzPct val="100000"/>
              <a:buFont typeface="Arial" panose="020B0604020202020204" pitchFamily="34" charset="0"/>
              <a:buChar char="•"/>
              <a:defRPr/>
            </a:lvl3pPr>
            <a:lvl4pPr>
              <a:lnSpc>
                <a:spcPct val="90000"/>
              </a:lnSpc>
              <a:buSzPct val="100000"/>
              <a:buFont typeface="Arial" panose="020B0604020202020204" pitchFamily="34" charset="0"/>
              <a:buChar char="•"/>
              <a:defRPr/>
            </a:lvl4pPr>
            <a:lvl5pPr>
              <a:lnSpc>
                <a:spcPct val="90000"/>
              </a:lnSpc>
              <a:buSzPct val="100000"/>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Rectangle 19"/>
          <p:cNvSpPr>
            <a:spLocks noGrp="1" noChangeArrowheads="1"/>
          </p:cNvSpPr>
          <p:nvPr>
            <p:ph type="sldNum" sz="quarter" idx="4"/>
          </p:nvPr>
        </p:nvSpPr>
        <p:spPr bwMode="auto">
          <a:xfrm>
            <a:off x="8305800" y="6477000"/>
            <a:ext cx="685800" cy="323850"/>
          </a:xfrm>
          <a:prstGeom prst="rect">
            <a:avLst/>
          </a:prstGeom>
          <a:noFill/>
          <a:ln>
            <a:miter lim="800000"/>
          </a:ln>
        </p:spPr>
        <p:txBody>
          <a:bodyPr vert="horz" wrap="square" lIns="91440" tIns="45720" rIns="91440" bIns="45720" numCol="1" anchor="t" anchorCtr="0" compatLnSpc="1"/>
          <a:lstStyle/>
          <a:p>
            <a:pPr algn="r">
              <a:buClrTx/>
              <a:buSzTx/>
            </a:pPr>
            <a:r>
              <a:rPr lang="en-US" altLang="zh-CN"/>
              <a:t>- </a:t>
            </a:r>
            <a:fld id="{9A0DB2DC-4C9A-4742-B13C-FB6460FD3503}" type="slidenum">
              <a:rPr lang="en-US" altLang="zh-CN"/>
              <a:t>‹#›</a:t>
            </a:fld>
            <a:r>
              <a:rPr lang="en-US" altLang="zh-CN"/>
              <a:t> -</a:t>
            </a:r>
          </a:p>
        </p:txBody>
      </p:sp>
    </p:spTree>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a:t>单击此处编辑母版标题样式</a:t>
            </a:r>
            <a:endParaRPr lang="en-US" dirty="0"/>
          </a:p>
        </p:txBody>
      </p:sp>
      <p:sp>
        <p:nvSpPr>
          <p:cNvPr id="3" name="Text Placeholder 2"/>
          <p:cNvSpPr>
            <a:spLocks noGrp="1"/>
          </p:cNvSpPr>
          <p:nvPr>
            <p:ph type="body" idx="1" hasCustomPrompt="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hasCustomPrompt="1"/>
          </p:nvPr>
        </p:nvSpPr>
        <p:spPr>
          <a:xfrm>
            <a:off x="629842" y="2505075"/>
            <a:ext cx="3868340"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hasCustomPrompt="1"/>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Content Placeholder 5"/>
          <p:cNvSpPr>
            <a:spLocks noGrp="1"/>
          </p:cNvSpPr>
          <p:nvPr>
            <p:ph sz="quarter" idx="4" hasCustomPrompt="1"/>
          </p:nvPr>
        </p:nvSpPr>
        <p:spPr>
          <a:xfrm>
            <a:off x="4629150" y="2505075"/>
            <a:ext cx="3887391"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8B552221-E334-4616-BE1A-9B8E29063D79}" type="datetime1">
              <a:rPr lang="zh-CN" altLang="en-US" smtClean="0"/>
              <a:t>2021/8/31</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0503CE10-F9D3-4072-A615-6A95AA0B7B65}"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FBAB3850-887C-4C52-A531-9D95D587E9D6}" type="datetime1">
              <a:rPr lang="zh-CN" altLang="en-US" smtClean="0"/>
              <a:t>2021/8/31</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0503CE10-F9D3-4072-A615-6A95AA0B7B65}"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zhengyue">
    <p:spTree>
      <p:nvGrpSpPr>
        <p:cNvPr id="1" name=""/>
        <p:cNvGrpSpPr/>
        <p:nvPr/>
      </p:nvGrpSpPr>
      <p:grpSpPr>
        <a:xfrm>
          <a:off x="0" y="0"/>
          <a:ext cx="0" cy="0"/>
          <a:chOff x="0" y="0"/>
          <a:chExt cx="0" cy="0"/>
        </a:xfrm>
      </p:grpSpPr>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67"/>
            <a:ext cx="9143244" cy="6857433"/>
          </a:xfrm>
          <a:prstGeom prst="rect">
            <a:avLst/>
          </a:prstGeom>
        </p:spPr>
      </p:pic>
      <p:sp>
        <p:nvSpPr>
          <p:cNvPr id="5" name="矩形 4"/>
          <p:cNvSpPr/>
          <p:nvPr/>
        </p:nvSpPr>
        <p:spPr>
          <a:xfrm>
            <a:off x="4884265" y="4927290"/>
            <a:ext cx="2350323" cy="1107996"/>
          </a:xfrm>
          <a:prstGeom prst="rect">
            <a:avLst/>
          </a:prstGeom>
          <a:noFill/>
        </p:spPr>
        <p:txBody>
          <a:bodyPr wrap="none">
            <a:spAutoFit/>
          </a:bodyPr>
          <a:lstStyle/>
          <a:p>
            <a:pPr algn="ctr">
              <a:defRPr/>
            </a:pPr>
            <a:r>
              <a:rPr lang="zh-CN" altLang="en-US" sz="6600" b="1" dirty="0">
                <a:ln w="10541" cmpd="sng">
                  <a:solidFill>
                    <a:schemeClr val="accent1">
                      <a:shade val="88000"/>
                      <a:satMod val="110000"/>
                    </a:schemeClr>
                  </a:solidFill>
                  <a:prstDash val="solid"/>
                </a:ln>
                <a:solidFill>
                  <a:schemeClr val="bg1"/>
                </a:solidFill>
                <a:ea typeface="宋体" panose="02010600030101010101" pitchFamily="2" charset="-122"/>
                <a:cs typeface="+mn-cs"/>
              </a:rPr>
              <a:t>谢谢</a:t>
            </a:r>
            <a:r>
              <a:rPr lang="en-US" altLang="zh-CN" sz="6600" b="1" dirty="0">
                <a:ln w="10541" cmpd="sng">
                  <a:solidFill>
                    <a:schemeClr val="accent1">
                      <a:shade val="88000"/>
                      <a:satMod val="110000"/>
                    </a:schemeClr>
                  </a:solidFill>
                  <a:prstDash val="solid"/>
                </a:ln>
                <a:solidFill>
                  <a:schemeClr val="bg1"/>
                </a:solidFill>
                <a:ea typeface="宋体" panose="02010600030101010101" pitchFamily="2" charset="-122"/>
                <a:cs typeface="+mn-cs"/>
              </a:rPr>
              <a:t> !</a:t>
            </a:r>
            <a:endParaRPr lang="zh-CN" altLang="en-US" sz="6600" b="1" dirty="0">
              <a:ln w="10541" cmpd="sng">
                <a:solidFill>
                  <a:schemeClr val="accent1">
                    <a:shade val="88000"/>
                    <a:satMod val="110000"/>
                  </a:schemeClr>
                </a:solidFill>
                <a:prstDash val="solid"/>
              </a:ln>
              <a:solidFill>
                <a:schemeClr val="bg1"/>
              </a:solidFill>
              <a:ea typeface="宋体" panose="02010600030101010101" pitchFamily="2" charset="-122"/>
              <a:cs typeface="+mn-cs"/>
            </a:endParaRPr>
          </a:p>
        </p:txBody>
      </p:sp>
      <p:sp>
        <p:nvSpPr>
          <p:cNvPr id="8" name="文本框 7"/>
          <p:cNvSpPr txBox="1"/>
          <p:nvPr/>
        </p:nvSpPr>
        <p:spPr>
          <a:xfrm>
            <a:off x="3167894" y="688258"/>
            <a:ext cx="5783066" cy="3416320"/>
          </a:xfrm>
          <a:prstGeom prst="rect">
            <a:avLst/>
          </a:prstGeom>
          <a:noFill/>
        </p:spPr>
        <p:txBody>
          <a:bodyPr wrap="squar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课件说明：</a:t>
            </a:r>
          </a:p>
          <a:p>
            <a:r>
              <a:rPr lang="en-US" altLang="zh-CN" dirty="0">
                <a:solidFill>
                  <a:schemeClr val="bg1"/>
                </a:solidFill>
                <a:latin typeface="微软雅黑" panose="020B0503020204020204" pitchFamily="34" charset="-122"/>
                <a:ea typeface="微软雅黑" panose="020B0503020204020204" pitchFamily="34" charset="-122"/>
              </a:rPr>
              <a:t>1</a:t>
            </a:r>
            <a:r>
              <a:rPr lang="zh-CN" altLang="en-US" dirty="0">
                <a:solidFill>
                  <a:schemeClr val="bg1"/>
                </a:solidFill>
                <a:latin typeface="微软雅黑" panose="020B0503020204020204" pitchFamily="34" charset="-122"/>
                <a:ea typeface="微软雅黑" panose="020B0503020204020204" pitchFamily="34" charset="-122"/>
              </a:rPr>
              <a:t>，本课件供教师、学生、读者免费使用；</a:t>
            </a:r>
          </a:p>
          <a:p>
            <a:r>
              <a:rPr lang="en-US" altLang="zh-CN" dirty="0">
                <a:solidFill>
                  <a:schemeClr val="bg1"/>
                </a:solidFill>
                <a:latin typeface="微软雅黑" panose="020B0503020204020204" pitchFamily="34" charset="-122"/>
                <a:ea typeface="微软雅黑" panose="020B0503020204020204" pitchFamily="34" charset="-122"/>
              </a:rPr>
              <a:t>2</a:t>
            </a:r>
            <a:r>
              <a:rPr lang="zh-CN" altLang="en-US" dirty="0">
                <a:solidFill>
                  <a:schemeClr val="bg1"/>
                </a:solidFill>
                <a:latin typeface="微软雅黑" panose="020B0503020204020204" pitchFamily="34" charset="-122"/>
                <a:ea typeface="微软雅黑" panose="020B0503020204020204" pitchFamily="34" charset="-122"/>
              </a:rPr>
              <a:t>，本课件采用</a:t>
            </a:r>
            <a:r>
              <a:rPr lang="en-US" altLang="zh-CN" dirty="0">
                <a:solidFill>
                  <a:schemeClr val="bg1"/>
                </a:solidFill>
                <a:latin typeface="微软雅黑" panose="020B0503020204020204" pitchFamily="34" charset="-122"/>
                <a:ea typeface="微软雅黑" panose="020B0503020204020204" pitchFamily="34" charset="-122"/>
              </a:rPr>
              <a:t>PowerPoint</a:t>
            </a:r>
            <a:r>
              <a:rPr lang="zh-CN" altLang="en-US" dirty="0">
                <a:solidFill>
                  <a:schemeClr val="bg1"/>
                </a:solidFill>
                <a:latin typeface="微软雅黑" panose="020B0503020204020204" pitchFamily="34" charset="-122"/>
                <a:ea typeface="微软雅黑" panose="020B0503020204020204" pitchFamily="34" charset="-122"/>
              </a:rPr>
              <a:t>格式，使用者可以根据需要自行增加、修改、删除（包括本页）；</a:t>
            </a:r>
          </a:p>
          <a:p>
            <a:r>
              <a:rPr lang="en-US" altLang="zh-CN" dirty="0">
                <a:solidFill>
                  <a:schemeClr val="bg1"/>
                </a:solidFill>
                <a:latin typeface="微软雅黑" panose="020B0503020204020204" pitchFamily="34" charset="-122"/>
                <a:ea typeface="微软雅黑" panose="020B0503020204020204" pitchFamily="34" charset="-122"/>
              </a:rPr>
              <a:t>3</a:t>
            </a:r>
            <a:r>
              <a:rPr lang="zh-CN" altLang="en-US" dirty="0">
                <a:solidFill>
                  <a:schemeClr val="bg1"/>
                </a:solidFill>
                <a:latin typeface="微软雅黑" panose="020B0503020204020204" pitchFamily="34" charset="-122"/>
                <a:ea typeface="微软雅黑" panose="020B0503020204020204" pitchFamily="34" charset="-122"/>
              </a:rPr>
              <a:t>，在各种场合下使用本课件时（例如在课堂），请说明本课件的来源及配套教材</a:t>
            </a:r>
            <a:r>
              <a:rPr lang="en-US" altLang="zh-CN" dirty="0">
                <a:solidFill>
                  <a:schemeClr val="bg1"/>
                </a:solidFill>
                <a:latin typeface="微软雅黑" panose="020B0503020204020204" pitchFamily="34" charset="-122"/>
                <a:ea typeface="微软雅黑" panose="020B0503020204020204" pitchFamily="34" charset="-122"/>
              </a:rPr>
              <a:t>《</a:t>
            </a:r>
            <a:r>
              <a:rPr lang="zh-CN" altLang="en-US" dirty="0">
                <a:solidFill>
                  <a:schemeClr val="bg1"/>
                </a:solidFill>
                <a:latin typeface="微软雅黑" panose="020B0503020204020204" pitchFamily="34" charset="-122"/>
                <a:ea typeface="微软雅黑" panose="020B0503020204020204" pitchFamily="34" charset="-122"/>
              </a:rPr>
              <a:t>物联网导论</a:t>
            </a:r>
            <a:r>
              <a:rPr lang="en-US" altLang="zh-CN" dirty="0">
                <a:solidFill>
                  <a:schemeClr val="bg1"/>
                </a:solidFill>
                <a:latin typeface="微软雅黑" panose="020B0503020204020204" pitchFamily="34" charset="-122"/>
                <a:ea typeface="微软雅黑" panose="020B0503020204020204" pitchFamily="34" charset="-122"/>
              </a:rPr>
              <a:t>》</a:t>
            </a:r>
            <a:r>
              <a:rPr lang="zh-CN" altLang="en-US" dirty="0">
                <a:solidFill>
                  <a:schemeClr val="bg1"/>
                </a:solidFill>
                <a:latin typeface="微软雅黑" panose="020B0503020204020204" pitchFamily="34" charset="-122"/>
                <a:ea typeface="微软雅黑" panose="020B0503020204020204" pitchFamily="34" charset="-122"/>
              </a:rPr>
              <a:t>第三版；</a:t>
            </a:r>
          </a:p>
          <a:p>
            <a:r>
              <a:rPr lang="en-US" altLang="zh-CN" dirty="0">
                <a:solidFill>
                  <a:schemeClr val="bg1"/>
                </a:solidFill>
                <a:latin typeface="微软雅黑" panose="020B0503020204020204" pitchFamily="34" charset="-122"/>
                <a:ea typeface="微软雅黑" panose="020B0503020204020204" pitchFamily="34" charset="-122"/>
              </a:rPr>
              <a:t>4</a:t>
            </a:r>
            <a:r>
              <a:rPr lang="zh-CN" altLang="en-US" dirty="0">
                <a:solidFill>
                  <a:schemeClr val="bg1"/>
                </a:solidFill>
                <a:latin typeface="微软雅黑" panose="020B0503020204020204" pitchFamily="34" charset="-122"/>
                <a:ea typeface="微软雅黑" panose="020B0503020204020204" pitchFamily="34" charset="-122"/>
              </a:rPr>
              <a:t>，除了本书的作者，本课件的贡献者还包括清华大学杨铮老师，研究生郑月、王常旭、熊曦、钱堃、吴陈沭，香港科技大学研究生周子慕；</a:t>
            </a:r>
            <a:endParaRPr lang="en-US" altLang="zh-CN" dirty="0">
              <a:solidFill>
                <a:schemeClr val="bg1"/>
              </a:solidFill>
              <a:latin typeface="微软雅黑" panose="020B0503020204020204" pitchFamily="34" charset="-122"/>
              <a:ea typeface="微软雅黑" panose="020B0503020204020204" pitchFamily="34" charset="-122"/>
            </a:endParaRPr>
          </a:p>
          <a:p>
            <a:r>
              <a:rPr lang="en-US" altLang="zh-CN" dirty="0">
                <a:solidFill>
                  <a:schemeClr val="bg1"/>
                </a:solidFill>
                <a:latin typeface="微软雅黑" panose="020B0503020204020204" pitchFamily="34" charset="-122"/>
                <a:ea typeface="微软雅黑" panose="020B0503020204020204" pitchFamily="34" charset="-122"/>
              </a:rPr>
              <a:t>5</a:t>
            </a:r>
            <a:r>
              <a:rPr lang="zh-CN" altLang="en-US" dirty="0">
                <a:solidFill>
                  <a:schemeClr val="bg1"/>
                </a:solidFill>
                <a:latin typeface="微软雅黑" panose="020B0503020204020204" pitchFamily="34" charset="-122"/>
                <a:ea typeface="微软雅黑" panose="020B0503020204020204" pitchFamily="34" charset="-122"/>
              </a:rPr>
              <a:t>，欢迎本课件使用者将意见、建议、以及对本课件的改进发送到</a:t>
            </a:r>
            <a:r>
              <a:rPr lang="en-US" altLang="zh-CN" dirty="0">
                <a:solidFill>
                  <a:schemeClr val="bg1"/>
                </a:solidFill>
                <a:latin typeface="微软雅黑" panose="020B0503020204020204" pitchFamily="34" charset="-122"/>
                <a:ea typeface="微软雅黑" panose="020B0503020204020204" pitchFamily="34" charset="-122"/>
              </a:rPr>
              <a:t>iot.textbook@gmail.com</a:t>
            </a:r>
            <a:r>
              <a:rPr lang="zh-CN" altLang="en-US" dirty="0">
                <a:solidFill>
                  <a:schemeClr val="bg1"/>
                </a:solidFill>
                <a:latin typeface="微软雅黑" panose="020B0503020204020204" pitchFamily="34" charset="-122"/>
                <a:ea typeface="微软雅黑" panose="020B0503020204020204" pitchFamily="34" charset="-122"/>
              </a:rPr>
              <a:t>。</a:t>
            </a:r>
          </a:p>
          <a:p>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12" name="文本框 11"/>
          <p:cNvSpPr txBox="1"/>
          <p:nvPr/>
        </p:nvSpPr>
        <p:spPr>
          <a:xfrm>
            <a:off x="450398" y="4280959"/>
            <a:ext cx="2717496" cy="646331"/>
          </a:xfrm>
          <a:prstGeom prst="rect">
            <a:avLst/>
          </a:prstGeom>
          <a:noFill/>
        </p:spPr>
        <p:txBody>
          <a:bodyPr wrap="square" rtlCol="0">
            <a:spAutoFit/>
          </a:bodyPr>
          <a:lstStyle/>
          <a:p>
            <a:pPr algn="ctr"/>
            <a:r>
              <a:rPr lang="zh-CN" altLang="en-US" baseline="0" dirty="0">
                <a:solidFill>
                  <a:schemeClr val="bg1"/>
                </a:solidFill>
                <a:latin typeface="微软雅黑" panose="020B0503020204020204" pitchFamily="34" charset="-122"/>
                <a:ea typeface="微软雅黑" panose="020B0503020204020204" pitchFamily="34" charset="-122"/>
              </a:rPr>
              <a:t>物联网导论（第三版）</a:t>
            </a:r>
            <a:endParaRPr lang="en-US" altLang="zh-CN" baseline="0" dirty="0">
              <a:solidFill>
                <a:schemeClr val="bg1"/>
              </a:solidFill>
              <a:latin typeface="微软雅黑" panose="020B0503020204020204" pitchFamily="34" charset="-122"/>
              <a:ea typeface="微软雅黑" panose="020B0503020204020204" pitchFamily="34" charset="-122"/>
            </a:endParaRPr>
          </a:p>
          <a:p>
            <a:pPr algn="ctr"/>
            <a:r>
              <a:rPr lang="zh-CN" altLang="en-US" baseline="0" dirty="0">
                <a:solidFill>
                  <a:schemeClr val="bg1"/>
                </a:solidFill>
                <a:latin typeface="微软雅黑" panose="020B0503020204020204" pitchFamily="34" charset="-122"/>
                <a:ea typeface="微软雅黑" panose="020B0503020204020204" pitchFamily="34" charset="-122"/>
              </a:rPr>
              <a:t>刘云浩 编著</a:t>
            </a:r>
          </a:p>
        </p:txBody>
      </p:sp>
      <p:pic>
        <p:nvPicPr>
          <p:cNvPr id="3" name="图片 2"/>
          <p:cNvPicPr>
            <a:picLocks noChangeAspect="1"/>
          </p:cNvPicPr>
          <p:nvPr/>
        </p:nvPicPr>
        <p:blipFill rotWithShape="1">
          <a:blip r:embed="rId3" cstate="print">
            <a:extLst>
              <a:ext uri="{28A0092B-C50C-407E-A947-70E740481C1C}">
                <a14:useLocalDpi xmlns:a14="http://schemas.microsoft.com/office/drawing/2010/main" val="0"/>
              </a:ext>
            </a:extLst>
          </a:blip>
          <a:srcRect l="51472" r="17241"/>
          <a:stretch>
            <a:fillRect/>
          </a:stretch>
        </p:blipFill>
        <p:spPr>
          <a:xfrm>
            <a:off x="419100" y="688258"/>
            <a:ext cx="2697480" cy="3225065"/>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7915C2A-78A8-4450-82F0-36DF3066F9C7}" type="datetime1">
              <a:rPr lang="zh-CN" altLang="en-US" smtClean="0"/>
              <a:t>2021/8/31</a:t>
            </a:fld>
            <a:endParaRPr lang="zh-CN" altLang="en-US" dirty="0"/>
          </a:p>
        </p:txBody>
      </p:sp>
      <p:sp>
        <p:nvSpPr>
          <p:cNvPr id="3" name="Footer Placeholder 2"/>
          <p:cNvSpPr>
            <a:spLocks noGrp="1"/>
          </p:cNvSpPr>
          <p:nvPr>
            <p:ph type="ftr" sz="quarter" idx="11"/>
          </p:nvPr>
        </p:nvSpPr>
        <p:spPr/>
        <p:txBody>
          <a:bodyPr/>
          <a:lstStyle/>
          <a:p>
            <a:endParaRPr lang="zh-CN" altLang="en-US" dirty="0"/>
          </a:p>
        </p:txBody>
      </p:sp>
      <p:sp>
        <p:nvSpPr>
          <p:cNvPr id="4" name="Slide Number Placeholder 3"/>
          <p:cNvSpPr>
            <a:spLocks noGrp="1"/>
          </p:cNvSpPr>
          <p:nvPr>
            <p:ph type="sldNum" sz="quarter" idx="12"/>
          </p:nvPr>
        </p:nvSpPr>
        <p:spPr/>
        <p:txBody>
          <a:bodyPr/>
          <a:lstStyle/>
          <a:p>
            <a:fld id="{0503CE10-F9D3-4072-A615-6A95AA0B7B65}" type="slidenum">
              <a:rPr lang="zh-CN" altLang="en-US" smtClean="0"/>
              <a:t>‹#›</a:t>
            </a:fld>
            <a:endParaRPr lang="zh-CN" alt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hasCustomPrompt="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hasCustomPrompt="1"/>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A50EB688-82CE-4246-BA75-7B226F3EBA38}" type="datetime1">
              <a:rPr lang="zh-CN" altLang="en-US" smtClean="0"/>
              <a:t>2021/8/31</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0503CE10-F9D3-4072-A615-6A95AA0B7B65}"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tags" Target="../tags/tag1.xml"/><Relationship Id="rId18" Type="http://schemas.openxmlformats.org/officeDocument/2006/relationships/tags" Target="../tags/tag6.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theme" Target="../theme/theme2.xml"/><Relationship Id="rId17" Type="http://schemas.openxmlformats.org/officeDocument/2006/relationships/tags" Target="../tags/tag5.xml"/><Relationship Id="rId2" Type="http://schemas.openxmlformats.org/officeDocument/2006/relationships/slideLayout" Target="../slideLayouts/slideLayout17.xml"/><Relationship Id="rId16" Type="http://schemas.openxmlformats.org/officeDocument/2006/relationships/tags" Target="../tags/tag4.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5" Type="http://schemas.openxmlformats.org/officeDocument/2006/relationships/tags" Target="../tags/tag3.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tags" Target="../tags/tag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slideLayout" Target="../slideLayouts/slideLayout39.xml"/><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2" Type="http://schemas.openxmlformats.org/officeDocument/2006/relationships/slideLayout" Target="../slideLayouts/slideLayout28.xml"/><Relationship Id="rId16" Type="http://schemas.openxmlformats.org/officeDocument/2006/relationships/theme" Target="../theme/theme3.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5" Type="http://schemas.openxmlformats.org/officeDocument/2006/relationships/slideLayout" Target="../slideLayouts/slideLayout41.xml"/><Relationship Id="rId10" Type="http://schemas.openxmlformats.org/officeDocument/2006/relationships/slideLayout" Target="../slideLayouts/slideLayout36.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slideLayout" Target="../slideLayouts/slideLayout4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dirty="0"/>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D2F63D1-CD19-456C-A747-98438FAFB57D}" type="datetime1">
              <a:rPr lang="zh-CN" altLang="en-US" smtClean="0"/>
              <a:t>2021/8/31</a:t>
            </a:fld>
            <a:endParaRPr lang="zh-CN" altLang="en-US" dirty="0"/>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dirty="0"/>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503CE10-F9D3-4072-A615-6A95AA0B7B65}" type="slidenum">
              <a:rPr lang="zh-CN" altLang="en-US" smtClean="0"/>
              <a:t>‹#›</a:t>
            </a:fld>
            <a:endParaRPr lang="zh-CN" alt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微软雅黑" panose="020B0503020204020204" pitchFamily="34" charset="-122"/>
          <a:ea typeface="微软雅黑" panose="020B0503020204020204" pitchFamily="34"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3"/>
            </p:custDataLst>
          </p:nvPr>
        </p:nvSpPr>
        <p:spPr>
          <a:xfrm>
            <a:off x="456300" y="608400"/>
            <a:ext cx="8226900" cy="648000"/>
          </a:xfrm>
          <a:prstGeom prst="rect">
            <a:avLst/>
          </a:prstGeom>
        </p:spPr>
        <p:txBody>
          <a:bodyPr vert="horz" lIns="101600" tIns="38100" rIns="76200" bIns="38100" rtlCol="0" anchor="ctr" anchorCtr="0">
            <a:normAutofit/>
          </a:bodyPr>
          <a:lstStyle/>
          <a:p>
            <a:r>
              <a:rPr lang="zh-CN" altLang="en-US" dirty="0"/>
              <a:t>单击此处编辑母版标题样式</a:t>
            </a:r>
          </a:p>
        </p:txBody>
      </p:sp>
      <p:sp>
        <p:nvSpPr>
          <p:cNvPr id="3" name="文本占位符 2"/>
          <p:cNvSpPr>
            <a:spLocks noGrp="1"/>
          </p:cNvSpPr>
          <p:nvPr>
            <p:ph type="body" idx="1"/>
            <p:custDataLst>
              <p:tags r:id="rId14"/>
            </p:custDataLst>
          </p:nvPr>
        </p:nvSpPr>
        <p:spPr>
          <a:xfrm>
            <a:off x="456300" y="1515600"/>
            <a:ext cx="8226900" cy="4736880"/>
          </a:xfrm>
          <a:prstGeom prst="rect">
            <a:avLst/>
          </a:prstGeom>
        </p:spPr>
        <p:txBody>
          <a:bodyPr vert="horz" lIns="90000" tIns="46800" rIns="90000" bIns="4680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custDataLst>
              <p:tags r:id="rId15"/>
            </p:custDataLst>
          </p:nvPr>
        </p:nvSpPr>
        <p:spPr>
          <a:xfrm>
            <a:off x="459000" y="6314400"/>
            <a:ext cx="2025000" cy="316800"/>
          </a:xfrm>
          <a:prstGeom prst="rect">
            <a:avLst/>
          </a:prstGeom>
        </p:spPr>
        <p:txBody>
          <a:bodyPr vert="horz" lIns="91440" tIns="45720" rIns="91440" bIns="45720" rtlCol="0" anchor="ctr">
            <a:normAutofit/>
          </a:bodyPr>
          <a:lstStyle>
            <a:lvl1pPr algn="l">
              <a:defRPr sz="750" baseline="0">
                <a:solidFill>
                  <a:schemeClr val="tx1">
                    <a:tint val="75000"/>
                  </a:schemeClr>
                </a:solidFill>
                <a:latin typeface="Arial" panose="020B0604020202020204" pitchFamily="34" charset="0"/>
                <a:ea typeface="微软雅黑" panose="020B0503020204020204" pitchFamily="34" charset="-122"/>
              </a:defRPr>
            </a:lvl1pPr>
          </a:lstStyle>
          <a:p>
            <a:fld id="{19BFF20D-F879-4D5C-928B-240BD44A39D1}" type="datetime1">
              <a:rPr lang="zh-CN" altLang="en-US" smtClean="0"/>
              <a:t>2021/8/31</a:t>
            </a:fld>
            <a:endParaRPr lang="zh-CN" altLang="en-US"/>
          </a:p>
        </p:txBody>
      </p:sp>
      <p:sp>
        <p:nvSpPr>
          <p:cNvPr id="5" name="页脚占位符 4"/>
          <p:cNvSpPr>
            <a:spLocks noGrp="1"/>
          </p:cNvSpPr>
          <p:nvPr>
            <p:ph type="ftr" sz="quarter" idx="3"/>
            <p:custDataLst>
              <p:tags r:id="rId16"/>
            </p:custDataLst>
          </p:nvPr>
        </p:nvSpPr>
        <p:spPr>
          <a:xfrm>
            <a:off x="3087000" y="6314400"/>
            <a:ext cx="2970000" cy="316800"/>
          </a:xfrm>
          <a:prstGeom prst="rect">
            <a:avLst/>
          </a:prstGeom>
        </p:spPr>
        <p:txBody>
          <a:bodyPr vert="horz" lIns="91440" tIns="45720" rIns="91440" bIns="45720" rtlCol="0" anchor="ctr">
            <a:normAutofit/>
          </a:bodyPr>
          <a:lstStyle>
            <a:lvl1pPr algn="ctr">
              <a:defRPr sz="750" baseline="0">
                <a:solidFill>
                  <a:schemeClr val="tx1">
                    <a:tint val="75000"/>
                  </a:schemeClr>
                </a:solidFill>
                <a:latin typeface="Arial" panose="020B0604020202020204" pitchFamily="34" charset="0"/>
                <a:ea typeface="微软雅黑" panose="020B0503020204020204" pitchFamily="34" charset="-122"/>
              </a:defRPr>
            </a:lvl1pPr>
          </a:lstStyle>
          <a:p>
            <a:endParaRPr lang="zh-CN" altLang="en-US" dirty="0"/>
          </a:p>
        </p:txBody>
      </p:sp>
      <p:sp>
        <p:nvSpPr>
          <p:cNvPr id="6" name="灯片编号占位符 5"/>
          <p:cNvSpPr>
            <a:spLocks noGrp="1"/>
          </p:cNvSpPr>
          <p:nvPr>
            <p:ph type="sldNum" sz="quarter" idx="4"/>
            <p:custDataLst>
              <p:tags r:id="rId17"/>
            </p:custDataLst>
          </p:nvPr>
        </p:nvSpPr>
        <p:spPr>
          <a:xfrm>
            <a:off x="6658200" y="6314400"/>
            <a:ext cx="2025000" cy="316800"/>
          </a:xfrm>
          <a:prstGeom prst="rect">
            <a:avLst/>
          </a:prstGeom>
        </p:spPr>
        <p:txBody>
          <a:bodyPr vert="horz" lIns="91440" tIns="45720" rIns="91440" bIns="45720" rtlCol="0" anchor="ctr">
            <a:normAutofit/>
          </a:bodyPr>
          <a:lstStyle>
            <a:lvl1pPr algn="r">
              <a:defRPr sz="750" baseline="0">
                <a:solidFill>
                  <a:schemeClr val="tx1">
                    <a:tint val="75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dirty="0"/>
          </a:p>
        </p:txBody>
      </p:sp>
      <p:sp>
        <p:nvSpPr>
          <p:cNvPr id="7" name="KSO_TEMPLATE" hidden="1"/>
          <p:cNvSpPr/>
          <p:nvPr>
            <p:custDataLst>
              <p:tags r:id="rId18"/>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Tree>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Lst>
  <p:hf sldNum="0" hdr="0" ftr="0" dt="0"/>
  <p:txStyles>
    <p:titleStyle>
      <a:lvl1pPr algn="l" defTabSz="685800" rtl="0" eaLnBrk="1" fontAlgn="auto" latinLnBrk="0" hangingPunct="1">
        <a:lnSpc>
          <a:spcPct val="100000"/>
        </a:lnSpc>
        <a:spcBef>
          <a:spcPct val="0"/>
        </a:spcBef>
        <a:buNone/>
        <a:defRPr sz="27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p:titleStyle>
    <p:bodyStyle>
      <a:lvl1pPr marL="171450" indent="-171450" algn="l" defTabSz="685800" rtl="0" eaLnBrk="1" fontAlgn="auto" latinLnBrk="0" hangingPunct="1">
        <a:lnSpc>
          <a:spcPct val="130000"/>
        </a:lnSpc>
        <a:spcBef>
          <a:spcPts val="0"/>
        </a:spcBef>
        <a:spcAft>
          <a:spcPts val="1000"/>
        </a:spcAft>
        <a:buFont typeface="Arial" panose="020B0604020202020204" pitchFamily="34" charset="0"/>
        <a:buChar char="•"/>
        <a:defRPr sz="1200" u="none" strike="noStrike" kern="1200" cap="none" spc="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514350" indent="-171450" algn="l" defTabSz="685800" rtl="0" eaLnBrk="1" fontAlgn="auto" latinLnBrk="0" hangingPunct="1">
        <a:lnSpc>
          <a:spcPct val="130000"/>
        </a:lnSpc>
        <a:spcBef>
          <a:spcPts val="0"/>
        </a:spcBef>
        <a:spcAft>
          <a:spcPts val="1000"/>
        </a:spcAft>
        <a:buFont typeface="Arial" panose="020B0604020202020204" pitchFamily="34" charset="0"/>
        <a:buChar char="•"/>
        <a:tabLst>
          <a:tab pos="1207135" algn="l"/>
        </a:tabLst>
        <a:defRPr sz="1200" u="none" strike="noStrike" kern="1200" cap="none" spc="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857250" indent="-171450" algn="l" defTabSz="685800" rtl="0" eaLnBrk="1" fontAlgn="auto" latinLnBrk="0" hangingPunct="1">
        <a:lnSpc>
          <a:spcPct val="130000"/>
        </a:lnSpc>
        <a:spcBef>
          <a:spcPts val="0"/>
        </a:spcBef>
        <a:spcAft>
          <a:spcPts val="1000"/>
        </a:spcAft>
        <a:buFont typeface="Arial" panose="020B0604020202020204" pitchFamily="34" charset="0"/>
        <a:buChar char="•"/>
        <a:defRPr sz="1200" u="none" strike="noStrike" kern="1200" cap="none" spc="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200150" indent="-171450" algn="l" defTabSz="685800" rtl="0" eaLnBrk="1" fontAlgn="auto" latinLnBrk="0" hangingPunct="1">
        <a:lnSpc>
          <a:spcPct val="130000"/>
        </a:lnSpc>
        <a:spcBef>
          <a:spcPts val="0"/>
        </a:spcBef>
        <a:spcAft>
          <a:spcPts val="1000"/>
        </a:spcAft>
        <a:buFont typeface="Arial" panose="020B0604020202020204" pitchFamily="34" charset="0"/>
        <a:buChar char="•"/>
        <a:defRPr sz="1200" u="none" strike="noStrike" kern="1200" cap="none" spc="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543050" indent="-171450" algn="l" defTabSz="685800" rtl="0" eaLnBrk="1" fontAlgn="auto" latinLnBrk="0" hangingPunct="1">
        <a:lnSpc>
          <a:spcPct val="130000"/>
        </a:lnSpc>
        <a:spcBef>
          <a:spcPts val="0"/>
        </a:spcBef>
        <a:spcAft>
          <a:spcPts val="1000"/>
        </a:spcAft>
        <a:buFont typeface="Arial" panose="020B0604020202020204" pitchFamily="34" charset="0"/>
        <a:buChar char="•"/>
        <a:defRPr sz="1200" u="none" strike="noStrike" kern="1200" cap="none" spc="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dirty="0"/>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A700DF0-27C1-4A44-BB04-6DB6C777DFCB}" type="datetime1">
              <a:rPr lang="zh-CN" altLang="en-US" smtClean="0"/>
              <a:t>2021/8/31</a:t>
            </a:fld>
            <a:endParaRPr lang="zh-CN" altLang="en-US" dirty="0"/>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dirty="0"/>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503CE10-F9D3-4072-A615-6A95AA0B7B65}" type="slidenum">
              <a:rPr lang="zh-CN" altLang="en-US" smtClean="0"/>
              <a:t>‹#›</a:t>
            </a:fld>
            <a:endParaRPr lang="zh-CN" altLang="en-US" dirty="0"/>
          </a:p>
        </p:txBody>
      </p:sp>
    </p:spTree>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 id="2147483689" r:id="rId13"/>
    <p:sldLayoutId id="2147483690" r:id="rId14"/>
    <p:sldLayoutId id="2147483691" r:id="rId15"/>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微软雅黑" panose="020B0503020204020204" pitchFamily="34" charset="-122"/>
          <a:ea typeface="微软雅黑" panose="020B0503020204020204" pitchFamily="34"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8.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39.xml"/></Relationships>
</file>

<file path=ppt/slides/_rels/slide103.xml.rels><?xml version="1.0" encoding="UTF-8" standalone="yes"?>
<Relationships xmlns="http://schemas.openxmlformats.org/package/2006/relationships"><Relationship Id="rId3" Type="http://schemas.openxmlformats.org/officeDocument/2006/relationships/oleObject" Target="../embeddings/oleObject114.bin"/><Relationship Id="rId2" Type="http://schemas.openxmlformats.org/officeDocument/2006/relationships/notesSlide" Target="../notesSlides/notesSlide71.xml"/><Relationship Id="rId1" Type="http://schemas.openxmlformats.org/officeDocument/2006/relationships/slideLayout" Target="../slideLayouts/slideLayout28.xml"/><Relationship Id="rId4" Type="http://schemas.openxmlformats.org/officeDocument/2006/relationships/image" Target="../media/image40.wmf"/></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39.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39.xml"/></Relationships>
</file>

<file path=ppt/slides/_rels/slide10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9.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39.xml"/></Relationships>
</file>

<file path=ppt/slides/_rels/slide11.xml.rels><?xml version="1.0" encoding="UTF-8" standalone="yes"?>
<Relationships xmlns="http://schemas.openxmlformats.org/package/2006/relationships"><Relationship Id="rId8" Type="http://schemas.openxmlformats.org/officeDocument/2006/relationships/oleObject" Target="../embeddings/oleObject95.bin"/><Relationship Id="rId3" Type="http://schemas.openxmlformats.org/officeDocument/2006/relationships/image" Target="../media/image8.wmf"/><Relationship Id="rId7" Type="http://schemas.openxmlformats.org/officeDocument/2006/relationships/oleObject" Target="../embeddings/oleObject94.bin"/><Relationship Id="rId2" Type="http://schemas.openxmlformats.org/officeDocument/2006/relationships/oleObject" Target="../embeddings/oleObject91.bin"/><Relationship Id="rId1" Type="http://schemas.openxmlformats.org/officeDocument/2006/relationships/slideLayout" Target="../slideLayouts/slideLayout28.xml"/><Relationship Id="rId6" Type="http://schemas.openxmlformats.org/officeDocument/2006/relationships/oleObject" Target="../embeddings/oleObject93.bin"/><Relationship Id="rId5" Type="http://schemas.openxmlformats.org/officeDocument/2006/relationships/image" Target="../media/image9.wmf"/><Relationship Id="rId4" Type="http://schemas.openxmlformats.org/officeDocument/2006/relationships/oleObject" Target="../embeddings/oleObject92.bin"/><Relationship Id="rId9" Type="http://schemas.openxmlformats.org/officeDocument/2006/relationships/oleObject" Target="../embeddings/oleObject96.bin"/></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39.xml"/></Relationships>
</file>

<file path=ppt/slides/_rels/slide11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9.xml"/></Relationships>
</file>

<file path=ppt/slides/_rels/slide11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9.xml"/></Relationships>
</file>

<file path=ppt/slides/_rels/slide11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76.xml"/><Relationship Id="rId1" Type="http://schemas.openxmlformats.org/officeDocument/2006/relationships/slideLayout" Target="../slideLayouts/slideLayout39.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117.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notesSlide" Target="../notesSlides/notesSlide77.xml"/><Relationship Id="rId1" Type="http://schemas.openxmlformats.org/officeDocument/2006/relationships/slideLayout" Target="../slideLayouts/slideLayout39.xml"/><Relationship Id="rId4" Type="http://schemas.openxmlformats.org/officeDocument/2006/relationships/image" Target="../media/image53.png"/></Relationships>
</file>

<file path=ppt/slides/_rels/slide118.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notesSlide" Target="../notesSlides/notesSlide78.xml"/><Relationship Id="rId1" Type="http://schemas.openxmlformats.org/officeDocument/2006/relationships/slideLayout" Target="../slideLayouts/slideLayout39.xml"/><Relationship Id="rId4" Type="http://schemas.openxmlformats.org/officeDocument/2006/relationships/image" Target="../media/image53.png"/></Relationships>
</file>

<file path=ppt/slides/_rels/slide11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79.xml"/><Relationship Id="rId1" Type="http://schemas.openxmlformats.org/officeDocument/2006/relationships/slideLayout" Target="../slideLayouts/slideLayout3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2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39.xml"/><Relationship Id="rId5" Type="http://schemas.openxmlformats.org/officeDocument/2006/relationships/image" Target="../media/image49.png"/><Relationship Id="rId4" Type="http://schemas.openxmlformats.org/officeDocument/2006/relationships/image" Target="../media/image48.png"/></Relationships>
</file>

<file path=ppt/slides/_rels/slide12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39.xml"/></Relationships>
</file>

<file path=ppt/slides/_rels/slide12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39.xml"/></Relationships>
</file>

<file path=ppt/slides/_rels/slide12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80.xml"/><Relationship Id="rId1" Type="http://schemas.openxmlformats.org/officeDocument/2006/relationships/slideLayout" Target="../slideLayouts/slideLayout39.xml"/></Relationships>
</file>

<file path=ppt/slides/_rels/slide12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81.xml"/><Relationship Id="rId1" Type="http://schemas.openxmlformats.org/officeDocument/2006/relationships/slideLayout" Target="../slideLayouts/slideLayout39.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30.xml.rels><?xml version="1.0" encoding="UTF-8" standalone="yes"?>
<Relationships xmlns="http://schemas.openxmlformats.org/package/2006/relationships"><Relationship Id="rId8" Type="http://schemas.openxmlformats.org/officeDocument/2006/relationships/slide" Target="slide153.xml"/><Relationship Id="rId3" Type="http://schemas.openxmlformats.org/officeDocument/2006/relationships/slide" Target="slide133.xml"/><Relationship Id="rId7" Type="http://schemas.openxmlformats.org/officeDocument/2006/relationships/slide" Target="slide148.xml"/><Relationship Id="rId2" Type="http://schemas.openxmlformats.org/officeDocument/2006/relationships/slide" Target="slide131.xml"/><Relationship Id="rId1" Type="http://schemas.openxmlformats.org/officeDocument/2006/relationships/slideLayout" Target="../slideLayouts/slideLayout28.xml"/><Relationship Id="rId6" Type="http://schemas.openxmlformats.org/officeDocument/2006/relationships/slide" Target="slide145.xml"/><Relationship Id="rId5" Type="http://schemas.openxmlformats.org/officeDocument/2006/relationships/slide" Target="slide137.xml"/><Relationship Id="rId4" Type="http://schemas.openxmlformats.org/officeDocument/2006/relationships/slide" Target="slide135.xml"/></Relationships>
</file>

<file path=ppt/slides/_rels/slide13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82.xml"/><Relationship Id="rId1" Type="http://schemas.openxmlformats.org/officeDocument/2006/relationships/slideLayout" Target="../slideLayouts/slideLayout28.xml"/></Relationships>
</file>

<file path=ppt/slides/_rels/slide132.xml.rels><?xml version="1.0" encoding="UTF-8" standalone="yes"?>
<Relationships xmlns="http://schemas.openxmlformats.org/package/2006/relationships"><Relationship Id="rId2" Type="http://schemas.openxmlformats.org/officeDocument/2006/relationships/slide" Target="slide130.xml"/><Relationship Id="rId1" Type="http://schemas.openxmlformats.org/officeDocument/2006/relationships/slideLayout" Target="../slideLayouts/slideLayout28.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8.xml"/></Relationships>
</file>

<file path=ppt/slides/_rels/slide134.xml.rels><?xml version="1.0" encoding="UTF-8" standalone="yes"?>
<Relationships xmlns="http://schemas.openxmlformats.org/package/2006/relationships"><Relationship Id="rId2" Type="http://schemas.openxmlformats.org/officeDocument/2006/relationships/slide" Target="slide130.xml"/><Relationship Id="rId1" Type="http://schemas.openxmlformats.org/officeDocument/2006/relationships/slideLayout" Target="../slideLayouts/slideLayout28.xml"/></Relationships>
</file>

<file path=ppt/slides/_rels/slide13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8.xml"/></Relationships>
</file>

<file path=ppt/slides/_rels/slide13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84.xml"/><Relationship Id="rId1" Type="http://schemas.openxmlformats.org/officeDocument/2006/relationships/slideLayout" Target="../slideLayouts/slideLayout28.xml"/><Relationship Id="rId4" Type="http://schemas.openxmlformats.org/officeDocument/2006/relationships/slide" Target="slide130.xml"/></Relationships>
</file>

<file path=ppt/slides/_rels/slide13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85.xml"/><Relationship Id="rId1" Type="http://schemas.openxmlformats.org/officeDocument/2006/relationships/slideLayout" Target="../slideLayouts/slideLayout28.xml"/></Relationships>
</file>

<file path=ppt/slides/_rels/slide13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86.xml"/><Relationship Id="rId1" Type="http://schemas.openxmlformats.org/officeDocument/2006/relationships/slideLayout" Target="../slideLayouts/slideLayout28.xml"/></Relationships>
</file>

<file path=ppt/slides/_rels/slide13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8.xml"/></Relationships>
</file>

<file path=ppt/slides/_rels/slide14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87.xml"/><Relationship Id="rId1" Type="http://schemas.openxmlformats.org/officeDocument/2006/relationships/slideLayout" Target="../slideLayouts/slideLayout28.xml"/></Relationships>
</file>

<file path=ppt/slides/_rels/slide14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8.xml"/></Relationships>
</file>

<file path=ppt/slides/_rels/slide14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88.xml"/><Relationship Id="rId1" Type="http://schemas.openxmlformats.org/officeDocument/2006/relationships/slideLayout" Target="../slideLayouts/slideLayout28.xml"/></Relationships>
</file>

<file path=ppt/slides/_rels/slide14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8.xml"/></Relationships>
</file>

<file path=ppt/slides/_rels/slide144.xml.rels><?xml version="1.0" encoding="UTF-8" standalone="yes"?>
<Relationships xmlns="http://schemas.openxmlformats.org/package/2006/relationships"><Relationship Id="rId3" Type="http://schemas.openxmlformats.org/officeDocument/2006/relationships/slide" Target="slide130.xml"/><Relationship Id="rId2" Type="http://schemas.openxmlformats.org/officeDocument/2006/relationships/image" Target="../media/image64.png"/><Relationship Id="rId1" Type="http://schemas.openxmlformats.org/officeDocument/2006/relationships/slideLayout" Target="../slideLayouts/slideLayout28.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4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89.xml"/><Relationship Id="rId1" Type="http://schemas.openxmlformats.org/officeDocument/2006/relationships/slideLayout" Target="../slideLayouts/slideLayout28.xml"/><Relationship Id="rId4" Type="http://schemas.openxmlformats.org/officeDocument/2006/relationships/slide" Target="slide130.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49.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28.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8.xml"/><Relationship Id="rId1" Type="http://schemas.openxmlformats.org/officeDocument/2006/relationships/tags" Target="../tags/tag63.xml"/></Relationships>
</file>

<file path=ppt/slides/_rels/slide150.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90.xml"/><Relationship Id="rId1" Type="http://schemas.openxmlformats.org/officeDocument/2006/relationships/slideLayout" Target="../slideLayouts/slideLayout28.xml"/></Relationships>
</file>

<file path=ppt/slides/_rels/slide151.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28.xml"/></Relationships>
</file>

<file path=ppt/slides/_rels/slide152.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notesSlide" Target="../notesSlides/notesSlide91.xml"/><Relationship Id="rId1" Type="http://schemas.openxmlformats.org/officeDocument/2006/relationships/slideLayout" Target="../slideLayouts/slideLayout28.xml"/><Relationship Id="rId5" Type="http://schemas.openxmlformats.org/officeDocument/2006/relationships/slide" Target="slide130.xml"/><Relationship Id="rId4" Type="http://schemas.openxmlformats.org/officeDocument/2006/relationships/image" Target="../media/image69.jpeg"/></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55.xml.rels><?xml version="1.0" encoding="UTF-8" standalone="yes"?>
<Relationships xmlns="http://schemas.openxmlformats.org/package/2006/relationships"><Relationship Id="rId2" Type="http://schemas.openxmlformats.org/officeDocument/2006/relationships/slide" Target="slide130.xml"/><Relationship Id="rId1" Type="http://schemas.openxmlformats.org/officeDocument/2006/relationships/slideLayout" Target="../slideLayouts/slideLayout28.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8.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8.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8.xml"/></Relationships>
</file>

<file path=ppt/slides/_rels/slide161.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28.xml"/></Relationships>
</file>

<file path=ppt/slides/_rels/slide162.xml.rels><?xml version="1.0" encoding="UTF-8" standalone="yes"?>
<Relationships xmlns="http://schemas.openxmlformats.org/package/2006/relationships"><Relationship Id="rId2" Type="http://schemas.openxmlformats.org/officeDocument/2006/relationships/slideLayout" Target="../slideLayouts/slideLayout28.xml"/><Relationship Id="rId1" Type="http://schemas.openxmlformats.org/officeDocument/2006/relationships/tags" Target="../tags/tag70.xml"/></Relationships>
</file>

<file path=ppt/slides/_rels/slide163.xml.rels><?xml version="1.0" encoding="UTF-8" standalone="yes"?>
<Relationships xmlns="http://schemas.openxmlformats.org/package/2006/relationships"><Relationship Id="rId2" Type="http://schemas.openxmlformats.org/officeDocument/2006/relationships/slide" Target="slide157.xml"/><Relationship Id="rId1" Type="http://schemas.openxmlformats.org/officeDocument/2006/relationships/slideLayout" Target="../slideLayouts/slideLayout28.xml"/></Relationships>
</file>

<file path=ppt/slides/_rels/slide16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jpeg"/><Relationship Id="rId1" Type="http://schemas.openxmlformats.org/officeDocument/2006/relationships/slideLayout" Target="../slideLayouts/slideLayout28.xml"/></Relationships>
</file>

<file path=ppt/slides/_rels/slide165.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8.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8.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68.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28.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8.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7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jpeg"/><Relationship Id="rId1" Type="http://schemas.openxmlformats.org/officeDocument/2006/relationships/slideLayout" Target="../slideLayouts/slideLayout28.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73.xml.rels><?xml version="1.0" encoding="UTF-8" standalone="yes"?>
<Relationships xmlns="http://schemas.openxmlformats.org/package/2006/relationships"><Relationship Id="rId3" Type="http://schemas.openxmlformats.org/officeDocument/2006/relationships/slide" Target="slide157.xml"/><Relationship Id="rId2" Type="http://schemas.openxmlformats.org/officeDocument/2006/relationships/image" Target="../media/image76.jpeg"/><Relationship Id="rId1" Type="http://schemas.openxmlformats.org/officeDocument/2006/relationships/slideLayout" Target="../slideLayouts/slideLayout28.xml"/></Relationships>
</file>

<file path=ppt/slides/_rels/slide174.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Layout" Target="../slideLayouts/slideLayout28.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76.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Layout" Target="../slideLayouts/slideLayout28.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97.bin"/><Relationship Id="rId2" Type="http://schemas.openxmlformats.org/officeDocument/2006/relationships/notesSlide" Target="../notesSlides/notesSlide7.xml"/><Relationship Id="rId1" Type="http://schemas.openxmlformats.org/officeDocument/2006/relationships/slideLayout" Target="../slideLayouts/slideLayout28.xml"/><Relationship Id="rId4" Type="http://schemas.openxmlformats.org/officeDocument/2006/relationships/image" Target="../media/image11.emf"/></Relationships>
</file>

<file path=ppt/slides/_rels/slide180.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28.xml"/></Relationships>
</file>

<file path=ppt/slides/_rels/slide181.xml.rels><?xml version="1.0" encoding="UTF-8" standalone="yes"?>
<Relationships xmlns="http://schemas.openxmlformats.org/package/2006/relationships"><Relationship Id="rId2" Type="http://schemas.openxmlformats.org/officeDocument/2006/relationships/image" Target="../media/image80.jpeg"/><Relationship Id="rId1" Type="http://schemas.openxmlformats.org/officeDocument/2006/relationships/slideLayout" Target="../slideLayouts/slideLayout28.xml"/></Relationships>
</file>

<file path=ppt/slides/_rels/slide18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slideLayout" Target="../slideLayouts/slideLayout28.xml"/><Relationship Id="rId1" Type="http://schemas.openxmlformats.org/officeDocument/2006/relationships/tags" Target="../tags/tag71.xml"/></Relationships>
</file>

<file path=ppt/slides/_rels/slide183.xml.rels><?xml version="1.0" encoding="UTF-8" standalone="yes"?>
<Relationships xmlns="http://schemas.openxmlformats.org/package/2006/relationships"><Relationship Id="rId2" Type="http://schemas.openxmlformats.org/officeDocument/2006/relationships/image" Target="../media/image82.jpeg"/><Relationship Id="rId1" Type="http://schemas.openxmlformats.org/officeDocument/2006/relationships/slideLayout" Target="../slideLayouts/slideLayout28.xml"/></Relationships>
</file>

<file path=ppt/slides/_rels/slide184.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Layout" Target="../slideLayouts/slideLayout28.xml"/></Relationships>
</file>

<file path=ppt/slides/_rels/slide185.xml.rels><?xml version="1.0" encoding="UTF-8" standalone="yes"?>
<Relationships xmlns="http://schemas.openxmlformats.org/package/2006/relationships"><Relationship Id="rId2" Type="http://schemas.openxmlformats.org/officeDocument/2006/relationships/image" Target="../media/image84.jpeg"/><Relationship Id="rId1" Type="http://schemas.openxmlformats.org/officeDocument/2006/relationships/slideLayout" Target="../slideLayouts/slideLayout28.xml"/></Relationships>
</file>

<file path=ppt/slides/_rels/slide186.xml.rels><?xml version="1.0" encoding="UTF-8" standalone="yes"?>
<Relationships xmlns="http://schemas.openxmlformats.org/package/2006/relationships"><Relationship Id="rId2" Type="http://schemas.openxmlformats.org/officeDocument/2006/relationships/image" Target="../media/image85.jpeg"/><Relationship Id="rId1" Type="http://schemas.openxmlformats.org/officeDocument/2006/relationships/slideLayout" Target="../slideLayouts/slideLayout28.xml"/></Relationships>
</file>

<file path=ppt/slides/_rels/slide187.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Layout" Target="../slideLayouts/slideLayout28.xml"/></Relationships>
</file>

<file path=ppt/slides/_rels/slide18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95.xml"/><Relationship Id="rId1" Type="http://schemas.openxmlformats.org/officeDocument/2006/relationships/slideLayout" Target="../slideLayouts/slideLayout28.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9.xml.rels><?xml version="1.0" encoding="UTF-8" standalone="yes"?>
<Relationships xmlns="http://schemas.openxmlformats.org/package/2006/relationships"><Relationship Id="rId3" Type="http://schemas.openxmlformats.org/officeDocument/2006/relationships/oleObject" Target="../embeddings/oleObject98.bin"/><Relationship Id="rId2" Type="http://schemas.openxmlformats.org/officeDocument/2006/relationships/notesSlide" Target="../notesSlides/notesSlide8.xml"/><Relationship Id="rId1" Type="http://schemas.openxmlformats.org/officeDocument/2006/relationships/slideLayout" Target="../slideLayouts/slideLayout28.xml"/><Relationship Id="rId4" Type="http://schemas.openxmlformats.org/officeDocument/2006/relationships/image" Target="../media/image12.emf"/></Relationships>
</file>

<file path=ppt/slides/_rels/slide190.xml.rels><?xml version="1.0" encoding="UTF-8" standalone="yes"?>
<Relationships xmlns="http://schemas.openxmlformats.org/package/2006/relationships"><Relationship Id="rId3" Type="http://schemas.openxmlformats.org/officeDocument/2006/relationships/image" Target="../media/image88.png"/><Relationship Id="rId7" Type="http://schemas.openxmlformats.org/officeDocument/2006/relationships/image" Target="../media/image91.png"/><Relationship Id="rId2" Type="http://schemas.openxmlformats.org/officeDocument/2006/relationships/notesSlide" Target="../notesSlides/notesSlide96.xml"/><Relationship Id="rId1" Type="http://schemas.openxmlformats.org/officeDocument/2006/relationships/slideLayout" Target="../slideLayouts/slideLayout28.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87.png"/></Relationships>
</file>

<file path=ppt/slides/_rels/slide191.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8.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95.xml.rels><?xml version="1.0" encoding="UTF-8" standalone="yes"?>
<Relationships xmlns="http://schemas.openxmlformats.org/package/2006/relationships"><Relationship Id="rId2" Type="http://schemas.openxmlformats.org/officeDocument/2006/relationships/image" Target="../media/image92.jpeg"/><Relationship Id="rId1" Type="http://schemas.openxmlformats.org/officeDocument/2006/relationships/slideLayout" Target="../slideLayouts/slideLayout28.xml"/></Relationships>
</file>

<file path=ppt/slides/_rels/slide196.xml.rels><?xml version="1.0" encoding="UTF-8" standalone="yes"?>
<Relationships xmlns="http://schemas.openxmlformats.org/package/2006/relationships"><Relationship Id="rId2" Type="http://schemas.openxmlformats.org/officeDocument/2006/relationships/slideLayout" Target="../slideLayouts/slideLayout28.xml"/><Relationship Id="rId1" Type="http://schemas.openxmlformats.org/officeDocument/2006/relationships/tags" Target="../tags/tag7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98.xml.rels><?xml version="1.0" encoding="UTF-8" standalone="yes"?>
<Relationships xmlns="http://schemas.openxmlformats.org/package/2006/relationships"><Relationship Id="rId2" Type="http://schemas.openxmlformats.org/officeDocument/2006/relationships/image" Target="../media/image93.jpeg"/><Relationship Id="rId1" Type="http://schemas.openxmlformats.org/officeDocument/2006/relationships/slideLayout" Target="../slideLayouts/slideLayout28.xml"/></Relationships>
</file>

<file path=ppt/slides/_rels/slide199.xml.rels><?xml version="1.0" encoding="UTF-8" standalone="yes"?>
<Relationships xmlns="http://schemas.openxmlformats.org/package/2006/relationships"><Relationship Id="rId3" Type="http://schemas.openxmlformats.org/officeDocument/2006/relationships/slide" Target="slide157.xml"/><Relationship Id="rId2" Type="http://schemas.openxmlformats.org/officeDocument/2006/relationships/image" Target="../media/image94.jpeg"/><Relationship Id="rId1" Type="http://schemas.openxmlformats.org/officeDocument/2006/relationships/slideLayout" Target="../slideLayouts/slideLayout2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99.bin"/><Relationship Id="rId2" Type="http://schemas.openxmlformats.org/officeDocument/2006/relationships/notesSlide" Target="../notesSlides/notesSlide9.xml"/><Relationship Id="rId1" Type="http://schemas.openxmlformats.org/officeDocument/2006/relationships/slideLayout" Target="../slideLayouts/slideLayout28.xml"/><Relationship Id="rId4" Type="http://schemas.openxmlformats.org/officeDocument/2006/relationships/image" Target="../media/image13.emf"/></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01.xml.rels><?xml version="1.0" encoding="UTF-8" standalone="yes"?>
<Relationships xmlns="http://schemas.openxmlformats.org/package/2006/relationships"><Relationship Id="rId2" Type="http://schemas.openxmlformats.org/officeDocument/2006/relationships/image" Target="../media/image95.jpeg"/><Relationship Id="rId1" Type="http://schemas.openxmlformats.org/officeDocument/2006/relationships/slideLayout" Target="../slideLayouts/slideLayout28.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04.xml.rels><?xml version="1.0" encoding="UTF-8" standalone="yes"?>
<Relationships xmlns="http://schemas.openxmlformats.org/package/2006/relationships"><Relationship Id="rId3" Type="http://schemas.openxmlformats.org/officeDocument/2006/relationships/image" Target="../media/image96.jpeg"/><Relationship Id="rId2" Type="http://schemas.openxmlformats.org/officeDocument/2006/relationships/slideLayout" Target="../slideLayouts/slideLayout28.xml"/><Relationship Id="rId1" Type="http://schemas.openxmlformats.org/officeDocument/2006/relationships/tags" Target="../tags/tag73.xml"/><Relationship Id="rId5" Type="http://schemas.openxmlformats.org/officeDocument/2006/relationships/image" Target="../media/image98.jpeg"/><Relationship Id="rId4" Type="http://schemas.openxmlformats.org/officeDocument/2006/relationships/image" Target="../media/image97.jpeg"/></Relationships>
</file>

<file path=ppt/slides/_rels/slide205.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8.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09.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slideLayout" Target="../slideLayouts/slideLayout28.xml"/><Relationship Id="rId1" Type="http://schemas.openxmlformats.org/officeDocument/2006/relationships/tags" Target="../tags/tag7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8.xml"/></Relationships>
</file>

<file path=ppt/slides/_rels/slide210.xml.rels><?xml version="1.0" encoding="UTF-8" standalone="yes"?>
<Relationships xmlns="http://schemas.openxmlformats.org/package/2006/relationships"><Relationship Id="rId2" Type="http://schemas.openxmlformats.org/officeDocument/2006/relationships/hyperlink" Target="https://help.aliyun.com/document_detail/96647.html" TargetMode="External"/><Relationship Id="rId1" Type="http://schemas.openxmlformats.org/officeDocument/2006/relationships/slideLayout" Target="../slideLayouts/slideLayout28.xml"/></Relationships>
</file>

<file path=ppt/slides/_rels/slide211.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8.xml"/></Relationships>
</file>

<file path=ppt/slides/_rels/slide212.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8.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14.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8.xml"/></Relationships>
</file>

<file path=ppt/slides/_rels/slide215.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8.xml"/></Relationships>
</file>

<file path=ppt/slides/_rels/slide216.xml.rels><?xml version="1.0" encoding="UTF-8" standalone="yes"?>
<Relationships xmlns="http://schemas.openxmlformats.org/package/2006/relationships"><Relationship Id="rId2" Type="http://schemas.openxmlformats.org/officeDocument/2006/relationships/image" Target="../media/image105.jpeg"/><Relationship Id="rId1" Type="http://schemas.openxmlformats.org/officeDocument/2006/relationships/slideLayout" Target="../slideLayouts/slideLayout28.xml"/></Relationships>
</file>

<file path=ppt/slides/_rels/slide217.xml.rels><?xml version="1.0" encoding="UTF-8" standalone="yes"?>
<Relationships xmlns="http://schemas.openxmlformats.org/package/2006/relationships"><Relationship Id="rId2" Type="http://schemas.openxmlformats.org/officeDocument/2006/relationships/image" Target="../media/image106.jpeg"/><Relationship Id="rId1" Type="http://schemas.openxmlformats.org/officeDocument/2006/relationships/slideLayout" Target="../slideLayouts/slideLayout28.xml"/></Relationships>
</file>

<file path=ppt/slides/_rels/slide218.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28.xml"/></Relationships>
</file>

<file path=ppt/slides/_rels/slide219.xml.rels><?xml version="1.0" encoding="UTF-8" standalone="yes"?>
<Relationships xmlns="http://schemas.openxmlformats.org/package/2006/relationships"><Relationship Id="rId2" Type="http://schemas.openxmlformats.org/officeDocument/2006/relationships/image" Target="../media/image108.jpeg"/><Relationship Id="rId1" Type="http://schemas.openxmlformats.org/officeDocument/2006/relationships/slideLayout" Target="../slideLayouts/slideLayout28.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8.xml"/><Relationship Id="rId1" Type="http://schemas.openxmlformats.org/officeDocument/2006/relationships/tags" Target="../tags/tag64.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21.xml.rels><?xml version="1.0" encoding="UTF-8" standalone="yes"?>
<Relationships xmlns="http://schemas.openxmlformats.org/package/2006/relationships"><Relationship Id="rId2" Type="http://schemas.openxmlformats.org/officeDocument/2006/relationships/image" Target="../media/image109.jpeg"/><Relationship Id="rId1" Type="http://schemas.openxmlformats.org/officeDocument/2006/relationships/slideLayout" Target="../slideLayouts/slideLayout28.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23.xml.rels><?xml version="1.0" encoding="UTF-8" standalone="yes"?>
<Relationships xmlns="http://schemas.openxmlformats.org/package/2006/relationships"><Relationship Id="rId2" Type="http://schemas.openxmlformats.org/officeDocument/2006/relationships/image" Target="../media/image110.jpeg"/><Relationship Id="rId1" Type="http://schemas.openxmlformats.org/officeDocument/2006/relationships/slideLayout" Target="../slideLayouts/slideLayout28.xml"/></Relationships>
</file>

<file path=ppt/slides/_rels/slide224.xml.rels><?xml version="1.0" encoding="UTF-8" standalone="yes"?>
<Relationships xmlns="http://schemas.openxmlformats.org/package/2006/relationships"><Relationship Id="rId2" Type="http://schemas.openxmlformats.org/officeDocument/2006/relationships/image" Target="../media/image111.jpeg"/><Relationship Id="rId1" Type="http://schemas.openxmlformats.org/officeDocument/2006/relationships/slideLayout" Target="../slideLayouts/slideLayout28.xml"/></Relationships>
</file>

<file path=ppt/slides/_rels/slide225.xml.rels><?xml version="1.0" encoding="UTF-8" standalone="yes"?>
<Relationships xmlns="http://schemas.openxmlformats.org/package/2006/relationships"><Relationship Id="rId2" Type="http://schemas.openxmlformats.org/officeDocument/2006/relationships/image" Target="../media/image112.jpeg"/><Relationship Id="rId1" Type="http://schemas.openxmlformats.org/officeDocument/2006/relationships/slideLayout" Target="../slideLayouts/slideLayout28.xml"/></Relationships>
</file>

<file path=ppt/slides/_rels/slide226.xml.rels><?xml version="1.0" encoding="UTF-8" standalone="yes"?>
<Relationships xmlns="http://schemas.openxmlformats.org/package/2006/relationships"><Relationship Id="rId3" Type="http://schemas.openxmlformats.org/officeDocument/2006/relationships/slide" Target="slide157.xml"/><Relationship Id="rId2" Type="http://schemas.openxmlformats.org/officeDocument/2006/relationships/image" Target="../media/image113.jpeg"/><Relationship Id="rId1" Type="http://schemas.openxmlformats.org/officeDocument/2006/relationships/slideLayout" Target="../slideLayouts/slideLayout28.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29.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97.xml"/><Relationship Id="rId1" Type="http://schemas.openxmlformats.org/officeDocument/2006/relationships/slideLayout" Target="../slideLayouts/slideLayout28.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8.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32.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28.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34.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28.xml"/></Relationships>
</file>

<file path=ppt/slides/_rels/slide235.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28.xml"/></Relationships>
</file>

<file path=ppt/slides/_rels/slide236.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28.xml"/></Relationships>
</file>

<file path=ppt/slides/_rels/slide237.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8.xml"/></Relationships>
</file>

<file path=ppt/slides/_rels/slide238.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8.xml"/></Relationships>
</file>

<file path=ppt/slides/_rels/slide239.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8.xml"/></Relationships>
</file>

<file path=ppt/slides/_rels/slide240.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8.xml"/></Relationships>
</file>

<file path=ppt/slides/_rels/slide241.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8.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43.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8.xml"/></Relationships>
</file>

<file path=ppt/slides/_rels/slide244.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28.xml"/></Relationships>
</file>

<file path=ppt/slides/_rels/slide245.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28.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47.xml.rels><?xml version="1.0" encoding="UTF-8" standalone="yes"?>
<Relationships xmlns="http://schemas.openxmlformats.org/package/2006/relationships"><Relationship Id="rId2" Type="http://schemas.openxmlformats.org/officeDocument/2006/relationships/slideLayout" Target="../slideLayouts/slideLayout28.xml"/><Relationship Id="rId1" Type="http://schemas.openxmlformats.org/officeDocument/2006/relationships/tags" Target="../tags/tag75.xml"/></Relationships>
</file>

<file path=ppt/slides/_rels/slide248.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28.xml"/></Relationships>
</file>

<file path=ppt/slides/_rels/slide249.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8.xml"/></Relationships>
</file>

<file path=ppt/slides/_rels/slide250.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28.xml"/></Relationships>
</file>

<file path=ppt/slides/_rels/slide251.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28.xml"/></Relationships>
</file>

<file path=ppt/slides/_rels/slide252.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28.xml"/></Relationships>
</file>

<file path=ppt/slides/_rels/slide253.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28.xml"/></Relationships>
</file>

<file path=ppt/slides/_rels/slide254.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8.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6.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oleObject" Target="../embeddings/oleObject100.bin"/><Relationship Id="rId1" Type="http://schemas.openxmlformats.org/officeDocument/2006/relationships/slideLayout" Target="../slideLayouts/slideLayout28.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28.xml"/></Relationships>
</file>

<file path=ppt/slides/_rels/slide2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8.xml"/></Relationships>
</file>

<file path=ppt/slides/_rels/slide2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8.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8.xml"/></Relationships>
</file>

<file path=ppt/slides/_rels/slide3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2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8.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8.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8.xml"/></Relationships>
</file>

<file path=ppt/slides/_rels/slide3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28.xml"/></Relationships>
</file>

<file path=ppt/slides/_rels/slide3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3.xml"/><Relationship Id="rId1" Type="http://schemas.openxmlformats.org/officeDocument/2006/relationships/slideLayout" Target="../slideLayouts/slideLayout28.xml"/></Relationships>
</file>

<file path=ppt/slides/_rels/slide3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4.xml"/><Relationship Id="rId1" Type="http://schemas.openxmlformats.org/officeDocument/2006/relationships/slideLayout" Target="../slideLayouts/slideLayout28.xml"/></Relationships>
</file>

<file path=ppt/slides/_rels/slide3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5.xml"/><Relationship Id="rId1" Type="http://schemas.openxmlformats.org/officeDocument/2006/relationships/slideLayout" Target="../slideLayouts/slideLayout2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8.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8.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8.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8.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7.xml"/></Relationships>
</file>

<file path=ppt/slides/_rels/slide45.xml.rels><?xml version="1.0" encoding="UTF-8" standalone="yes"?>
<Relationships xmlns="http://schemas.openxmlformats.org/package/2006/relationships"><Relationship Id="rId3" Type="http://schemas.openxmlformats.org/officeDocument/2006/relationships/slide" Target="slide53.xml"/><Relationship Id="rId7" Type="http://schemas.openxmlformats.org/officeDocument/2006/relationships/slide" Target="slide78.xml"/><Relationship Id="rId2" Type="http://schemas.openxmlformats.org/officeDocument/2006/relationships/slide" Target="slide47.xml"/><Relationship Id="rId1" Type="http://schemas.openxmlformats.org/officeDocument/2006/relationships/slideLayout" Target="../slideLayouts/slideLayout28.xml"/><Relationship Id="rId6" Type="http://schemas.openxmlformats.org/officeDocument/2006/relationships/slide" Target="slide66.xml"/><Relationship Id="rId5" Type="http://schemas.openxmlformats.org/officeDocument/2006/relationships/slide" Target="slide56.xml"/><Relationship Id="rId4" Type="http://schemas.openxmlformats.org/officeDocument/2006/relationships/slide" Target="slide5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47.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31.xml"/><Relationship Id="rId1" Type="http://schemas.openxmlformats.org/officeDocument/2006/relationships/slideLayout" Target="../slideLayouts/slideLayout28.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8.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8.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8.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52.xml.rels><?xml version="1.0" encoding="UTF-8" standalone="yes"?>
<Relationships xmlns="http://schemas.openxmlformats.org/package/2006/relationships"><Relationship Id="rId2" Type="http://schemas.openxmlformats.org/officeDocument/2006/relationships/slide" Target="slide45.xml"/><Relationship Id="rId1" Type="http://schemas.openxmlformats.org/officeDocument/2006/relationships/slideLayout" Target="../slideLayouts/slideLayout28.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8.xml"/></Relationships>
</file>

<file path=ppt/slides/_rels/slide54.xml.rels><?xml version="1.0" encoding="UTF-8" standalone="yes"?>
<Relationships xmlns="http://schemas.openxmlformats.org/package/2006/relationships"><Relationship Id="rId3" Type="http://schemas.openxmlformats.org/officeDocument/2006/relationships/oleObject" Target="../embeddings/oleObject101.bin"/><Relationship Id="rId2" Type="http://schemas.openxmlformats.org/officeDocument/2006/relationships/notesSlide" Target="../notesSlides/notesSlide36.xml"/><Relationship Id="rId1" Type="http://schemas.openxmlformats.org/officeDocument/2006/relationships/slideLayout" Target="../slideLayouts/slideLayout28.xml"/><Relationship Id="rId5" Type="http://schemas.openxmlformats.org/officeDocument/2006/relationships/slide" Target="slide45.xml"/><Relationship Id="rId4" Type="http://schemas.openxmlformats.org/officeDocument/2006/relationships/image" Target="../media/image25.emf"/></Relationships>
</file>

<file path=ppt/slides/_rels/slide55.xml.rels><?xml version="1.0" encoding="UTF-8" standalone="yes"?>
<Relationships xmlns="http://schemas.openxmlformats.org/package/2006/relationships"><Relationship Id="rId2" Type="http://schemas.openxmlformats.org/officeDocument/2006/relationships/slide" Target="slide45.xml"/><Relationship Id="rId1" Type="http://schemas.openxmlformats.org/officeDocument/2006/relationships/slideLayout" Target="../slideLayouts/slideLayout28.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8.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8.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8.xml"/></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28.xml"/><Relationship Id="rId1" Type="http://schemas.openxmlformats.org/officeDocument/2006/relationships/tags" Target="../tags/tag65.xml"/></Relationships>
</file>

<file path=ppt/slides/_rels/slide6.xml.rels><?xml version="1.0" encoding="UTF-8" standalone="yes"?>
<Relationships xmlns="http://schemas.openxmlformats.org/package/2006/relationships"><Relationship Id="rId13" Type="http://schemas.openxmlformats.org/officeDocument/2006/relationships/oleObject" Target="../embeddings/oleObject7.bin"/><Relationship Id="rId18" Type="http://schemas.openxmlformats.org/officeDocument/2006/relationships/oleObject" Target="../embeddings/oleObject12.bin"/><Relationship Id="rId26" Type="http://schemas.openxmlformats.org/officeDocument/2006/relationships/oleObject" Target="../embeddings/oleObject20.bin"/><Relationship Id="rId3" Type="http://schemas.openxmlformats.org/officeDocument/2006/relationships/image" Target="../media/image6.png"/><Relationship Id="rId21" Type="http://schemas.openxmlformats.org/officeDocument/2006/relationships/oleObject" Target="../embeddings/oleObject15.bin"/><Relationship Id="rId34" Type="http://schemas.openxmlformats.org/officeDocument/2006/relationships/oleObject" Target="../embeddings/oleObject28.bin"/><Relationship Id="rId7" Type="http://schemas.openxmlformats.org/officeDocument/2006/relationships/oleObject" Target="../embeddings/oleObject2.bin"/><Relationship Id="rId12" Type="http://schemas.openxmlformats.org/officeDocument/2006/relationships/oleObject" Target="../embeddings/oleObject6.bin"/><Relationship Id="rId17" Type="http://schemas.openxmlformats.org/officeDocument/2006/relationships/oleObject" Target="../embeddings/oleObject11.bin"/><Relationship Id="rId25" Type="http://schemas.openxmlformats.org/officeDocument/2006/relationships/oleObject" Target="../embeddings/oleObject19.bin"/><Relationship Id="rId33" Type="http://schemas.openxmlformats.org/officeDocument/2006/relationships/oleObject" Target="../embeddings/oleObject27.bin"/><Relationship Id="rId2" Type="http://schemas.openxmlformats.org/officeDocument/2006/relationships/notesSlide" Target="../notesSlides/notesSlide2.xml"/><Relationship Id="rId16" Type="http://schemas.openxmlformats.org/officeDocument/2006/relationships/oleObject" Target="../embeddings/oleObject10.bin"/><Relationship Id="rId20" Type="http://schemas.openxmlformats.org/officeDocument/2006/relationships/oleObject" Target="../embeddings/oleObject14.bin"/><Relationship Id="rId29" Type="http://schemas.openxmlformats.org/officeDocument/2006/relationships/oleObject" Target="../embeddings/oleObject23.bin"/><Relationship Id="rId1" Type="http://schemas.openxmlformats.org/officeDocument/2006/relationships/slideLayout" Target="../slideLayouts/slideLayout28.xml"/><Relationship Id="rId6" Type="http://schemas.openxmlformats.org/officeDocument/2006/relationships/image" Target="../media/image8.wmf"/><Relationship Id="rId11" Type="http://schemas.openxmlformats.org/officeDocument/2006/relationships/oleObject" Target="../embeddings/oleObject5.bin"/><Relationship Id="rId24" Type="http://schemas.openxmlformats.org/officeDocument/2006/relationships/oleObject" Target="../embeddings/oleObject18.bin"/><Relationship Id="rId32" Type="http://schemas.openxmlformats.org/officeDocument/2006/relationships/oleObject" Target="../embeddings/oleObject26.bin"/><Relationship Id="rId5" Type="http://schemas.openxmlformats.org/officeDocument/2006/relationships/oleObject" Target="../embeddings/oleObject1.bin"/><Relationship Id="rId15" Type="http://schemas.openxmlformats.org/officeDocument/2006/relationships/oleObject" Target="../embeddings/oleObject9.bin"/><Relationship Id="rId23" Type="http://schemas.openxmlformats.org/officeDocument/2006/relationships/oleObject" Target="../embeddings/oleObject17.bin"/><Relationship Id="rId28" Type="http://schemas.openxmlformats.org/officeDocument/2006/relationships/oleObject" Target="../embeddings/oleObject22.bin"/><Relationship Id="rId10" Type="http://schemas.openxmlformats.org/officeDocument/2006/relationships/oleObject" Target="../embeddings/oleObject4.bin"/><Relationship Id="rId19" Type="http://schemas.openxmlformats.org/officeDocument/2006/relationships/oleObject" Target="../embeddings/oleObject13.bin"/><Relationship Id="rId31" Type="http://schemas.openxmlformats.org/officeDocument/2006/relationships/oleObject" Target="../embeddings/oleObject25.bin"/><Relationship Id="rId4" Type="http://schemas.openxmlformats.org/officeDocument/2006/relationships/image" Target="../media/image7.png"/><Relationship Id="rId9" Type="http://schemas.openxmlformats.org/officeDocument/2006/relationships/oleObject" Target="../embeddings/oleObject3.bin"/><Relationship Id="rId14" Type="http://schemas.openxmlformats.org/officeDocument/2006/relationships/oleObject" Target="../embeddings/oleObject8.bin"/><Relationship Id="rId22" Type="http://schemas.openxmlformats.org/officeDocument/2006/relationships/oleObject" Target="../embeddings/oleObject16.bin"/><Relationship Id="rId27" Type="http://schemas.openxmlformats.org/officeDocument/2006/relationships/oleObject" Target="../embeddings/oleObject21.bin"/><Relationship Id="rId30" Type="http://schemas.openxmlformats.org/officeDocument/2006/relationships/oleObject" Target="../embeddings/oleObject24.bin"/><Relationship Id="rId8" Type="http://schemas.openxmlformats.org/officeDocument/2006/relationships/image" Target="../media/image9.wmf"/></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8.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8.xml"/></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28.xml"/><Relationship Id="rId1" Type="http://schemas.openxmlformats.org/officeDocument/2006/relationships/tags" Target="../tags/tag66.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8.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8.xml"/></Relationships>
</file>

<file path=ppt/slides/_rels/slide65.xml.rels><?xml version="1.0" encoding="UTF-8" standalone="yes"?>
<Relationships xmlns="http://schemas.openxmlformats.org/package/2006/relationships"><Relationship Id="rId3" Type="http://schemas.openxmlformats.org/officeDocument/2006/relationships/slide" Target="slide45.xml"/><Relationship Id="rId2" Type="http://schemas.openxmlformats.org/officeDocument/2006/relationships/notesSlide" Target="../notesSlides/notesSlide46.xml"/><Relationship Id="rId1" Type="http://schemas.openxmlformats.org/officeDocument/2006/relationships/slideLayout" Target="../slideLayouts/slideLayout28.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8.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8.xml"/></Relationships>
</file>

<file path=ppt/slides/_rels/slide68.xml.rels><?xml version="1.0" encoding="UTF-8" standalone="yes"?>
<Relationships xmlns="http://schemas.openxmlformats.org/package/2006/relationships"><Relationship Id="rId3" Type="http://schemas.openxmlformats.org/officeDocument/2006/relationships/oleObject" Target="../embeddings/oleObject102.bin"/><Relationship Id="rId2" Type="http://schemas.openxmlformats.org/officeDocument/2006/relationships/notesSlide" Target="../notesSlides/notesSlide49.xml"/><Relationship Id="rId1" Type="http://schemas.openxmlformats.org/officeDocument/2006/relationships/slideLayout" Target="../slideLayouts/slideLayout28.xml"/><Relationship Id="rId4" Type="http://schemas.openxmlformats.org/officeDocument/2006/relationships/image" Target="../media/image26.wmf"/></Relationships>
</file>

<file path=ppt/slides/_rels/slide69.xml.rels><?xml version="1.0" encoding="UTF-8" standalone="yes"?>
<Relationships xmlns="http://schemas.openxmlformats.org/package/2006/relationships"><Relationship Id="rId3" Type="http://schemas.openxmlformats.org/officeDocument/2006/relationships/oleObject" Target="../embeddings/oleObject103.bin"/><Relationship Id="rId2" Type="http://schemas.openxmlformats.org/officeDocument/2006/relationships/notesSlide" Target="../notesSlides/notesSlide50.xml"/><Relationship Id="rId1" Type="http://schemas.openxmlformats.org/officeDocument/2006/relationships/slideLayout" Target="../slideLayouts/slideLayout28.xml"/><Relationship Id="rId6" Type="http://schemas.openxmlformats.org/officeDocument/2006/relationships/image" Target="../media/image27.emf"/><Relationship Id="rId5" Type="http://schemas.openxmlformats.org/officeDocument/2006/relationships/oleObject" Target="../embeddings/oleObject104.bin"/><Relationship Id="rId4" Type="http://schemas.openxmlformats.org/officeDocument/2006/relationships/image" Target="../media/image26.wmf"/></Relationships>
</file>

<file path=ppt/slides/_rels/slide7.xml.rels><?xml version="1.0" encoding="UTF-8" standalone="yes"?>
<Relationships xmlns="http://schemas.openxmlformats.org/package/2006/relationships"><Relationship Id="rId8" Type="http://schemas.openxmlformats.org/officeDocument/2006/relationships/oleObject" Target="../embeddings/oleObject31.bin"/><Relationship Id="rId13" Type="http://schemas.openxmlformats.org/officeDocument/2006/relationships/oleObject" Target="../embeddings/oleObject36.bin"/><Relationship Id="rId18" Type="http://schemas.openxmlformats.org/officeDocument/2006/relationships/oleObject" Target="../embeddings/oleObject41.bin"/><Relationship Id="rId26" Type="http://schemas.openxmlformats.org/officeDocument/2006/relationships/oleObject" Target="../embeddings/oleObject49.bin"/><Relationship Id="rId3" Type="http://schemas.openxmlformats.org/officeDocument/2006/relationships/image" Target="../media/image7.png"/><Relationship Id="rId21" Type="http://schemas.openxmlformats.org/officeDocument/2006/relationships/oleObject" Target="../embeddings/oleObject44.bin"/><Relationship Id="rId7" Type="http://schemas.openxmlformats.org/officeDocument/2006/relationships/image" Target="../media/image9.wmf"/><Relationship Id="rId12" Type="http://schemas.openxmlformats.org/officeDocument/2006/relationships/oleObject" Target="../embeddings/oleObject35.bin"/><Relationship Id="rId17" Type="http://schemas.openxmlformats.org/officeDocument/2006/relationships/oleObject" Target="../embeddings/oleObject40.bin"/><Relationship Id="rId25" Type="http://schemas.openxmlformats.org/officeDocument/2006/relationships/oleObject" Target="../embeddings/oleObject48.bin"/><Relationship Id="rId2" Type="http://schemas.openxmlformats.org/officeDocument/2006/relationships/image" Target="../media/image6.png"/><Relationship Id="rId16" Type="http://schemas.openxmlformats.org/officeDocument/2006/relationships/oleObject" Target="../embeddings/oleObject39.bin"/><Relationship Id="rId20" Type="http://schemas.openxmlformats.org/officeDocument/2006/relationships/oleObject" Target="../embeddings/oleObject43.bin"/><Relationship Id="rId29" Type="http://schemas.openxmlformats.org/officeDocument/2006/relationships/oleObject" Target="../embeddings/oleObject52.bin"/><Relationship Id="rId1" Type="http://schemas.openxmlformats.org/officeDocument/2006/relationships/slideLayout" Target="../slideLayouts/slideLayout28.xml"/><Relationship Id="rId6" Type="http://schemas.openxmlformats.org/officeDocument/2006/relationships/oleObject" Target="../embeddings/oleObject30.bin"/><Relationship Id="rId11" Type="http://schemas.openxmlformats.org/officeDocument/2006/relationships/oleObject" Target="../embeddings/oleObject34.bin"/><Relationship Id="rId24" Type="http://schemas.openxmlformats.org/officeDocument/2006/relationships/oleObject" Target="../embeddings/oleObject47.bin"/><Relationship Id="rId5" Type="http://schemas.openxmlformats.org/officeDocument/2006/relationships/image" Target="../media/image8.wmf"/><Relationship Id="rId15" Type="http://schemas.openxmlformats.org/officeDocument/2006/relationships/oleObject" Target="../embeddings/oleObject38.bin"/><Relationship Id="rId23" Type="http://schemas.openxmlformats.org/officeDocument/2006/relationships/oleObject" Target="../embeddings/oleObject46.bin"/><Relationship Id="rId28" Type="http://schemas.openxmlformats.org/officeDocument/2006/relationships/oleObject" Target="../embeddings/oleObject51.bin"/><Relationship Id="rId10" Type="http://schemas.openxmlformats.org/officeDocument/2006/relationships/oleObject" Target="../embeddings/oleObject33.bin"/><Relationship Id="rId19" Type="http://schemas.openxmlformats.org/officeDocument/2006/relationships/oleObject" Target="../embeddings/oleObject42.bin"/><Relationship Id="rId31" Type="http://schemas.openxmlformats.org/officeDocument/2006/relationships/oleObject" Target="../embeddings/oleObject54.bin"/><Relationship Id="rId4" Type="http://schemas.openxmlformats.org/officeDocument/2006/relationships/oleObject" Target="../embeddings/oleObject29.bin"/><Relationship Id="rId9" Type="http://schemas.openxmlformats.org/officeDocument/2006/relationships/oleObject" Target="../embeddings/oleObject32.bin"/><Relationship Id="rId14" Type="http://schemas.openxmlformats.org/officeDocument/2006/relationships/oleObject" Target="../embeddings/oleObject37.bin"/><Relationship Id="rId22" Type="http://schemas.openxmlformats.org/officeDocument/2006/relationships/oleObject" Target="../embeddings/oleObject45.bin"/><Relationship Id="rId27" Type="http://schemas.openxmlformats.org/officeDocument/2006/relationships/oleObject" Target="../embeddings/oleObject50.bin"/><Relationship Id="rId30" Type="http://schemas.openxmlformats.org/officeDocument/2006/relationships/oleObject" Target="../embeddings/oleObject53.bin"/></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8.xml"/></Relationships>
</file>

<file path=ppt/slides/_rels/slide71.xml.rels><?xml version="1.0" encoding="UTF-8" standalone="yes"?>
<Relationships xmlns="http://schemas.openxmlformats.org/package/2006/relationships"><Relationship Id="rId3" Type="http://schemas.openxmlformats.org/officeDocument/2006/relationships/oleObject" Target="../embeddings/oleObject105.bin"/><Relationship Id="rId2" Type="http://schemas.openxmlformats.org/officeDocument/2006/relationships/notesSlide" Target="../notesSlides/notesSlide52.xml"/><Relationship Id="rId1" Type="http://schemas.openxmlformats.org/officeDocument/2006/relationships/slideLayout" Target="../slideLayouts/slideLayout28.xml"/><Relationship Id="rId6" Type="http://schemas.openxmlformats.org/officeDocument/2006/relationships/image" Target="../media/image26.wmf"/><Relationship Id="rId5" Type="http://schemas.openxmlformats.org/officeDocument/2006/relationships/oleObject" Target="../embeddings/oleObject106.bin"/><Relationship Id="rId4" Type="http://schemas.openxmlformats.org/officeDocument/2006/relationships/image" Target="../media/image28.wmf"/></Relationships>
</file>

<file path=ppt/slides/_rels/slide72.xml.rels><?xml version="1.0" encoding="UTF-8" standalone="yes"?>
<Relationships xmlns="http://schemas.openxmlformats.org/package/2006/relationships"><Relationship Id="rId3" Type="http://schemas.openxmlformats.org/officeDocument/2006/relationships/oleObject" Target="../embeddings/oleObject107.bin"/><Relationship Id="rId2" Type="http://schemas.openxmlformats.org/officeDocument/2006/relationships/notesSlide" Target="../notesSlides/notesSlide53.xml"/><Relationship Id="rId1" Type="http://schemas.openxmlformats.org/officeDocument/2006/relationships/slideLayout" Target="../slideLayouts/slideLayout28.xml"/><Relationship Id="rId4" Type="http://schemas.openxmlformats.org/officeDocument/2006/relationships/image" Target="../media/image26.wmf"/></Relationships>
</file>

<file path=ppt/slides/_rels/slide73.xml.rels><?xml version="1.0" encoding="UTF-8" standalone="yes"?>
<Relationships xmlns="http://schemas.openxmlformats.org/package/2006/relationships"><Relationship Id="rId3" Type="http://schemas.openxmlformats.org/officeDocument/2006/relationships/oleObject" Target="../embeddings/oleObject108.bin"/><Relationship Id="rId2" Type="http://schemas.openxmlformats.org/officeDocument/2006/relationships/notesSlide" Target="../notesSlides/notesSlide54.xml"/><Relationship Id="rId1" Type="http://schemas.openxmlformats.org/officeDocument/2006/relationships/slideLayout" Target="../slideLayouts/slideLayout28.xml"/><Relationship Id="rId6" Type="http://schemas.openxmlformats.org/officeDocument/2006/relationships/image" Target="../media/image30.emf"/><Relationship Id="rId5" Type="http://schemas.openxmlformats.org/officeDocument/2006/relationships/oleObject" Target="../embeddings/oleObject109.bin"/><Relationship Id="rId4" Type="http://schemas.openxmlformats.org/officeDocument/2006/relationships/image" Target="../media/image29.emf"/></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8.xml"/></Relationships>
</file>

<file path=ppt/slides/_rels/slide75.xml.rels><?xml version="1.0" encoding="UTF-8" standalone="yes"?>
<Relationships xmlns="http://schemas.openxmlformats.org/package/2006/relationships"><Relationship Id="rId3" Type="http://schemas.openxmlformats.org/officeDocument/2006/relationships/oleObject" Target="../embeddings/oleObject110.bin"/><Relationship Id="rId7" Type="http://schemas.openxmlformats.org/officeDocument/2006/relationships/oleObject" Target="../embeddings/oleObject112.bin"/><Relationship Id="rId2" Type="http://schemas.openxmlformats.org/officeDocument/2006/relationships/notesSlide" Target="../notesSlides/notesSlide56.xml"/><Relationship Id="rId1" Type="http://schemas.openxmlformats.org/officeDocument/2006/relationships/slideLayout" Target="../slideLayouts/slideLayout28.xml"/><Relationship Id="rId6" Type="http://schemas.openxmlformats.org/officeDocument/2006/relationships/image" Target="../media/image32.wmf"/><Relationship Id="rId5" Type="http://schemas.openxmlformats.org/officeDocument/2006/relationships/oleObject" Target="../embeddings/oleObject111.bin"/><Relationship Id="rId4" Type="http://schemas.openxmlformats.org/officeDocument/2006/relationships/image" Target="../media/image31.wmf"/></Relationships>
</file>

<file path=ppt/slides/_rels/slide76.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28.xml"/><Relationship Id="rId1" Type="http://schemas.openxmlformats.org/officeDocument/2006/relationships/tags" Target="../tags/tag67.xml"/></Relationships>
</file>

<file path=ppt/slides/_rels/slide77.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28.xml"/><Relationship Id="rId1" Type="http://schemas.openxmlformats.org/officeDocument/2006/relationships/tags" Target="../tags/tag68.xml"/><Relationship Id="rId4" Type="http://schemas.openxmlformats.org/officeDocument/2006/relationships/slide" Target="slide45.xml"/></Relationships>
</file>

<file path=ppt/slides/_rels/slide7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8.xml"/></Relationships>
</file>

<file path=ppt/slides/_rels/slide7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8.xml"/></Relationships>
</file>

<file path=ppt/slides/_rels/slide8.xml.rels><?xml version="1.0" encoding="UTF-8" standalone="yes"?>
<Relationships xmlns="http://schemas.openxmlformats.org/package/2006/relationships"><Relationship Id="rId8" Type="http://schemas.openxmlformats.org/officeDocument/2006/relationships/oleObject" Target="../embeddings/oleObject57.bin"/><Relationship Id="rId13" Type="http://schemas.openxmlformats.org/officeDocument/2006/relationships/oleObject" Target="../embeddings/oleObject62.bin"/><Relationship Id="rId18" Type="http://schemas.openxmlformats.org/officeDocument/2006/relationships/oleObject" Target="../embeddings/oleObject67.bin"/><Relationship Id="rId26" Type="http://schemas.openxmlformats.org/officeDocument/2006/relationships/oleObject" Target="../embeddings/oleObject75.bin"/><Relationship Id="rId3" Type="http://schemas.openxmlformats.org/officeDocument/2006/relationships/image" Target="../media/image7.png"/><Relationship Id="rId21" Type="http://schemas.openxmlformats.org/officeDocument/2006/relationships/oleObject" Target="../embeddings/oleObject70.bin"/><Relationship Id="rId7" Type="http://schemas.openxmlformats.org/officeDocument/2006/relationships/image" Target="../media/image9.wmf"/><Relationship Id="rId12" Type="http://schemas.openxmlformats.org/officeDocument/2006/relationships/oleObject" Target="../embeddings/oleObject61.bin"/><Relationship Id="rId17" Type="http://schemas.openxmlformats.org/officeDocument/2006/relationships/oleObject" Target="../embeddings/oleObject66.bin"/><Relationship Id="rId25" Type="http://schemas.openxmlformats.org/officeDocument/2006/relationships/oleObject" Target="../embeddings/oleObject74.bin"/><Relationship Id="rId2" Type="http://schemas.openxmlformats.org/officeDocument/2006/relationships/image" Target="../media/image6.png"/><Relationship Id="rId16" Type="http://schemas.openxmlformats.org/officeDocument/2006/relationships/oleObject" Target="../embeddings/oleObject65.bin"/><Relationship Id="rId20" Type="http://schemas.openxmlformats.org/officeDocument/2006/relationships/oleObject" Target="../embeddings/oleObject69.bin"/><Relationship Id="rId29" Type="http://schemas.openxmlformats.org/officeDocument/2006/relationships/oleObject" Target="../embeddings/oleObject78.bin"/><Relationship Id="rId1" Type="http://schemas.openxmlformats.org/officeDocument/2006/relationships/slideLayout" Target="../slideLayouts/slideLayout28.xml"/><Relationship Id="rId6" Type="http://schemas.openxmlformats.org/officeDocument/2006/relationships/oleObject" Target="../embeddings/oleObject56.bin"/><Relationship Id="rId11" Type="http://schemas.openxmlformats.org/officeDocument/2006/relationships/oleObject" Target="../embeddings/oleObject60.bin"/><Relationship Id="rId24" Type="http://schemas.openxmlformats.org/officeDocument/2006/relationships/oleObject" Target="../embeddings/oleObject73.bin"/><Relationship Id="rId5" Type="http://schemas.openxmlformats.org/officeDocument/2006/relationships/image" Target="../media/image8.wmf"/><Relationship Id="rId15" Type="http://schemas.openxmlformats.org/officeDocument/2006/relationships/oleObject" Target="../embeddings/oleObject64.bin"/><Relationship Id="rId23" Type="http://schemas.openxmlformats.org/officeDocument/2006/relationships/oleObject" Target="../embeddings/oleObject72.bin"/><Relationship Id="rId28" Type="http://schemas.openxmlformats.org/officeDocument/2006/relationships/oleObject" Target="../embeddings/oleObject77.bin"/><Relationship Id="rId10" Type="http://schemas.openxmlformats.org/officeDocument/2006/relationships/oleObject" Target="../embeddings/oleObject59.bin"/><Relationship Id="rId19" Type="http://schemas.openxmlformats.org/officeDocument/2006/relationships/oleObject" Target="../embeddings/oleObject68.bin"/><Relationship Id="rId31" Type="http://schemas.openxmlformats.org/officeDocument/2006/relationships/oleObject" Target="../embeddings/oleObject80.bin"/><Relationship Id="rId4" Type="http://schemas.openxmlformats.org/officeDocument/2006/relationships/oleObject" Target="../embeddings/oleObject55.bin"/><Relationship Id="rId9" Type="http://schemas.openxmlformats.org/officeDocument/2006/relationships/oleObject" Target="../embeddings/oleObject58.bin"/><Relationship Id="rId14" Type="http://schemas.openxmlformats.org/officeDocument/2006/relationships/oleObject" Target="../embeddings/oleObject63.bin"/><Relationship Id="rId22" Type="http://schemas.openxmlformats.org/officeDocument/2006/relationships/oleObject" Target="../embeddings/oleObject71.bin"/><Relationship Id="rId27" Type="http://schemas.openxmlformats.org/officeDocument/2006/relationships/oleObject" Target="../embeddings/oleObject76.bin"/><Relationship Id="rId30" Type="http://schemas.openxmlformats.org/officeDocument/2006/relationships/oleObject" Target="../embeddings/oleObject79.bin"/></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8.xml"/></Relationships>
</file>

<file path=ppt/slides/_rels/slide8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8.xml"/></Relationships>
</file>

<file path=ppt/slides/_rels/slide8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8.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86.xml.rels><?xml version="1.0" encoding="UTF-8" standalone="yes"?>
<Relationships xmlns="http://schemas.openxmlformats.org/package/2006/relationships"><Relationship Id="rId3" Type="http://schemas.openxmlformats.org/officeDocument/2006/relationships/notesSlide" Target="../notesSlides/notesSlide60.xml"/><Relationship Id="rId2" Type="http://schemas.openxmlformats.org/officeDocument/2006/relationships/slideLayout" Target="../slideLayouts/slideLayout28.xml"/><Relationship Id="rId1" Type="http://schemas.openxmlformats.org/officeDocument/2006/relationships/tags" Target="../tags/tag69.xml"/><Relationship Id="rId4" Type="http://schemas.openxmlformats.org/officeDocument/2006/relationships/slide" Target="slide45.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88.xml.rels><?xml version="1.0" encoding="UTF-8" standalone="yes"?>
<Relationships xmlns="http://schemas.openxmlformats.org/package/2006/relationships"><Relationship Id="rId3" Type="http://schemas.openxmlformats.org/officeDocument/2006/relationships/slide" Target="slide92.xml"/><Relationship Id="rId7" Type="http://schemas.openxmlformats.org/officeDocument/2006/relationships/slide" Target="slide118.xml"/><Relationship Id="rId2" Type="http://schemas.openxmlformats.org/officeDocument/2006/relationships/slide" Target="slide89.xml"/><Relationship Id="rId1" Type="http://schemas.openxmlformats.org/officeDocument/2006/relationships/slideLayout" Target="../slideLayouts/slideLayout39.xml"/><Relationship Id="rId6" Type="http://schemas.openxmlformats.org/officeDocument/2006/relationships/slide" Target="slide114.xml"/><Relationship Id="rId5" Type="http://schemas.openxmlformats.org/officeDocument/2006/relationships/slide" Target="slide107.xml"/><Relationship Id="rId4" Type="http://schemas.openxmlformats.org/officeDocument/2006/relationships/slide" Target="slide95.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9.xml"/></Relationships>
</file>

<file path=ppt/slides/_rels/slide9.xml.rels><?xml version="1.0" encoding="UTF-8" standalone="yes"?>
<Relationships xmlns="http://schemas.openxmlformats.org/package/2006/relationships"><Relationship Id="rId8" Type="http://schemas.openxmlformats.org/officeDocument/2006/relationships/oleObject" Target="../embeddings/oleObject85.bin"/><Relationship Id="rId13" Type="http://schemas.openxmlformats.org/officeDocument/2006/relationships/oleObject" Target="../embeddings/oleObject90.bin"/><Relationship Id="rId3" Type="http://schemas.openxmlformats.org/officeDocument/2006/relationships/image" Target="../media/image8.wmf"/><Relationship Id="rId7" Type="http://schemas.openxmlformats.org/officeDocument/2006/relationships/oleObject" Target="../embeddings/oleObject84.bin"/><Relationship Id="rId12" Type="http://schemas.openxmlformats.org/officeDocument/2006/relationships/oleObject" Target="../embeddings/oleObject89.bin"/><Relationship Id="rId2" Type="http://schemas.openxmlformats.org/officeDocument/2006/relationships/oleObject" Target="../embeddings/oleObject81.bin"/><Relationship Id="rId1" Type="http://schemas.openxmlformats.org/officeDocument/2006/relationships/slideLayout" Target="../slideLayouts/slideLayout28.xml"/><Relationship Id="rId6" Type="http://schemas.openxmlformats.org/officeDocument/2006/relationships/oleObject" Target="../embeddings/oleObject83.bin"/><Relationship Id="rId11" Type="http://schemas.openxmlformats.org/officeDocument/2006/relationships/oleObject" Target="../embeddings/oleObject88.bin"/><Relationship Id="rId5" Type="http://schemas.openxmlformats.org/officeDocument/2006/relationships/image" Target="../media/image9.wmf"/><Relationship Id="rId10" Type="http://schemas.openxmlformats.org/officeDocument/2006/relationships/oleObject" Target="../embeddings/oleObject87.bin"/><Relationship Id="rId4" Type="http://schemas.openxmlformats.org/officeDocument/2006/relationships/oleObject" Target="../embeddings/oleObject82.bin"/><Relationship Id="rId9" Type="http://schemas.openxmlformats.org/officeDocument/2006/relationships/oleObject" Target="../embeddings/oleObject86.bin"/></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8.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8.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95.xml.rels><?xml version="1.0" encoding="UTF-8" standalone="yes"?>
<Relationships xmlns="http://schemas.openxmlformats.org/package/2006/relationships"><Relationship Id="rId3" Type="http://schemas.openxmlformats.org/officeDocument/2006/relationships/oleObject" Target="../embeddings/oleObject113.bin"/><Relationship Id="rId2" Type="http://schemas.openxmlformats.org/officeDocument/2006/relationships/notesSlide" Target="../notesSlides/notesSlide64.xml"/><Relationship Id="rId1" Type="http://schemas.openxmlformats.org/officeDocument/2006/relationships/slideLayout" Target="../slideLayouts/slideLayout39.xml"/><Relationship Id="rId4" Type="http://schemas.openxmlformats.org/officeDocument/2006/relationships/image" Target="../media/image37.emf"/></Relationships>
</file>

<file path=ppt/slides/_rels/slide9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5.xml"/><Relationship Id="rId1" Type="http://schemas.openxmlformats.org/officeDocument/2006/relationships/slideLayout" Target="../slideLayouts/slideLayout39.xml"/><Relationship Id="rId4" Type="http://schemas.openxmlformats.org/officeDocument/2006/relationships/image" Target="../media/image39.png"/></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39.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8.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98786" y="2321937"/>
            <a:ext cx="3992880" cy="489975"/>
          </a:xfrm>
        </p:spPr>
        <p:txBody>
          <a:bodyPr/>
          <a:lstStyle/>
          <a:p>
            <a:r>
              <a:rPr lang="zh-CN" altLang="en-US" sz="4400" b="1" dirty="0">
                <a:solidFill>
                  <a:schemeClr val="tx1"/>
                </a:solidFill>
                <a:effectLst>
                  <a:outerShdw blurRad="38100" dist="38100" dir="2700000" algn="tl">
                    <a:srgbClr val="000000">
                      <a:alpha val="43137"/>
                    </a:srgbClr>
                  </a:outerShdw>
                </a:effectLst>
                <a:latin typeface="+mj-ea"/>
                <a:ea typeface="+mj-ea"/>
              </a:rPr>
              <a:t>无线接入</a:t>
            </a:r>
          </a:p>
        </p:txBody>
      </p:sp>
      <p:sp>
        <p:nvSpPr>
          <p:cNvPr id="3" name="内容占位符 2"/>
          <p:cNvSpPr>
            <a:spLocks noGrp="1"/>
          </p:cNvSpPr>
          <p:nvPr>
            <p:ph sz="quarter" idx="13"/>
          </p:nvPr>
        </p:nvSpPr>
        <p:spPr/>
        <p:txBody>
          <a:bodyPr/>
          <a:lstStyle/>
          <a:p>
            <a:endParaRPr lang="zh-CN" altLang="en-US"/>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514350" y="1435100"/>
            <a:ext cx="7886700" cy="4351338"/>
          </a:xfrm>
        </p:spPr>
        <p:txBody>
          <a:bodyPr>
            <a:noAutofit/>
          </a:bodyPr>
          <a:lstStyle/>
          <a:p>
            <a:r>
              <a:rPr lang="zh-CN" altLang="en-US" sz="24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信号强度衰减</a:t>
            </a:r>
            <a:endParaRPr lang="en-US" altLang="zh-CN" sz="24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a:p>
            <a:pPr marL="457200" lvl="1" indent="0">
              <a:buNone/>
            </a:pP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 无线信号能量随着传输距离增长而减弱。</a:t>
            </a:r>
          </a:p>
          <a:p>
            <a:r>
              <a:rPr lang="zh-CN" altLang="en-US" sz="24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非视线传输</a:t>
            </a:r>
            <a:endParaRPr lang="en-US" altLang="zh-CN" sz="24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a:p>
            <a:pPr marL="457200" lvl="1" indent="0">
              <a:buNone/>
            </a:pP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 若发送者与接收者之间的路径部分被阻挡，则称其为非视线传输。</a:t>
            </a:r>
          </a:p>
          <a:p>
            <a:pPr marL="457200" lvl="1" indent="0">
              <a:buNone/>
            </a:pP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无线信号可能会被阻挡物</a:t>
            </a:r>
            <a:r>
              <a:rPr lang="zh-CN" altLang="en-US" sz="24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吸收</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或迅速</a:t>
            </a:r>
            <a:r>
              <a:rPr lang="zh-CN" altLang="en-US" sz="24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衰减</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a:t>
            </a:r>
          </a:p>
          <a:p>
            <a:r>
              <a:rPr lang="zh-CN" altLang="en-US" sz="24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信号干扰</a:t>
            </a:r>
          </a:p>
          <a:p>
            <a:pPr marL="457200" lvl="1" indent="0">
              <a:buNone/>
            </a:pP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相同无线频段的信号会相互干扰，例如</a:t>
            </a: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2.4GHz</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a:t>
            </a:r>
          </a:p>
          <a:p>
            <a:pPr marL="457200" lvl="1" indent="0">
              <a:buNone/>
            </a:pP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外部环境的电磁噪声，例如微波炉、汽车、高压电线。</a:t>
            </a:r>
            <a:endParaRPr lang="en-US" altLang="zh-CN" sz="2400" dirty="0">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24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多径传播</a:t>
            </a:r>
          </a:p>
          <a:p>
            <a:pPr marL="457200" lvl="1" indent="0">
              <a:buNone/>
            </a:pP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无线信号由于阻挡物的反射和折射，到达接收端的时间可能略微不同。</a:t>
            </a:r>
            <a:endParaRPr lang="en-US" altLang="zh-CN" sz="2400" dirty="0">
              <a:latin typeface="微软雅黑" panose="020B0503020204020204" pitchFamily="34" charset="-122"/>
              <a:ea typeface="微软雅黑" panose="020B0503020204020204" pitchFamily="34" charset="-122"/>
              <a:cs typeface="微软雅黑" panose="020B0503020204020204" pitchFamily="34" charset="-122"/>
            </a:endParaRPr>
          </a:p>
          <a:p>
            <a:pPr marL="0" indent="0">
              <a:buNone/>
            </a:pPr>
            <a:endParaRPr lang="zh-CN" altLang="en-US" sz="2400" dirty="0">
              <a:latin typeface="微软雅黑" panose="020B0503020204020204" pitchFamily="34" charset="-122"/>
              <a:ea typeface="微软雅黑" panose="020B0503020204020204" pitchFamily="34" charset="-122"/>
              <a:cs typeface="微软雅黑" panose="020B0503020204020204" pitchFamily="34" charset="-122"/>
            </a:endParaRPr>
          </a:p>
          <a:p>
            <a:endParaRPr kumimoji="1" lang="zh-CN" altLang="en-US" sz="24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 name="标题 3"/>
          <p:cNvSpPr>
            <a:spLocks noGrp="1"/>
          </p:cNvSpPr>
          <p:nvPr>
            <p:ph type="title"/>
          </p:nvPr>
        </p:nvSpPr>
        <p:spPr>
          <a:xfrm>
            <a:off x="335605" y="439421"/>
            <a:ext cx="5813426" cy="995679"/>
          </a:xfrm>
        </p:spPr>
        <p:txBody>
          <a:bodyPr/>
          <a:lstStyle/>
          <a:p>
            <a:r>
              <a:rPr kumimoji="1" lang="zh-CN" altLang="en-US" dirty="0"/>
              <a:t>无线网络接入技术的特点</a:t>
            </a: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a:xfrm>
            <a:off x="636588" y="381000"/>
            <a:ext cx="6870700" cy="855663"/>
          </a:xfrm>
        </p:spPr>
        <p:txBody>
          <a:bodyPr/>
          <a:lstStyle/>
          <a:p>
            <a:pPr algn="l"/>
            <a:r>
              <a:rPr lang="en-US" altLang="zh-CN" sz="3200" dirty="0" err="1">
                <a:latin typeface="Times New Roman" panose="02020603050405020304" pitchFamily="18" charset="0"/>
              </a:rPr>
              <a:t>3.ZigBee</a:t>
            </a:r>
            <a:r>
              <a:rPr lang="zh-CN" altLang="en-US" sz="3200" dirty="0"/>
              <a:t>协议栈 </a:t>
            </a:r>
            <a:r>
              <a:rPr lang="en-US" altLang="zh-CN" sz="3200" dirty="0">
                <a:latin typeface="Times New Roman" panose="02020603050405020304" pitchFamily="18" charset="0"/>
              </a:rPr>
              <a:t>—— MAC</a:t>
            </a:r>
            <a:r>
              <a:rPr lang="zh-CN" altLang="en-US" sz="3200" dirty="0">
                <a:latin typeface="Times New Roman" panose="02020603050405020304" pitchFamily="18" charset="0"/>
              </a:rPr>
              <a:t>层</a:t>
            </a:r>
          </a:p>
        </p:txBody>
      </p:sp>
      <p:sp>
        <p:nvSpPr>
          <p:cNvPr id="57347" name="Rectangle 3"/>
          <p:cNvSpPr>
            <a:spLocks noGrp="1" noChangeArrowheads="1"/>
          </p:cNvSpPr>
          <p:nvPr>
            <p:ph type="body" idx="1"/>
          </p:nvPr>
        </p:nvSpPr>
        <p:spPr>
          <a:xfrm>
            <a:off x="276225" y="1507067"/>
            <a:ext cx="8540750" cy="4572000"/>
          </a:xfrm>
        </p:spPr>
        <p:txBody>
          <a:bodyPr>
            <a:normAutofit/>
          </a:bodyPr>
          <a:lstStyle/>
          <a:p>
            <a:pPr>
              <a:lnSpc>
                <a:spcPct val="120000"/>
              </a:lnSpc>
            </a:pPr>
            <a:r>
              <a:rPr lang="en-US" altLang="zh-CN" dirty="0"/>
              <a:t>MAC</a:t>
            </a:r>
            <a:r>
              <a:rPr lang="zh-CN" altLang="en-US" dirty="0"/>
              <a:t>层也包括</a:t>
            </a:r>
            <a:r>
              <a:rPr lang="zh-CN" altLang="en-US" dirty="0">
                <a:solidFill>
                  <a:srgbClr val="FF0000"/>
                </a:solidFill>
              </a:rPr>
              <a:t>管理实体</a:t>
            </a:r>
            <a:r>
              <a:rPr lang="en-US" altLang="zh-CN" dirty="0"/>
              <a:t>(MLME)</a:t>
            </a:r>
            <a:r>
              <a:rPr lang="zh-CN" altLang="en-US" dirty="0"/>
              <a:t>和</a:t>
            </a:r>
            <a:r>
              <a:rPr lang="zh-CN" altLang="en-US" dirty="0">
                <a:solidFill>
                  <a:srgbClr val="FF0000"/>
                </a:solidFill>
              </a:rPr>
              <a:t>数据实体</a:t>
            </a:r>
            <a:r>
              <a:rPr lang="en-US" altLang="zh-CN" dirty="0"/>
              <a:t>(MLDE)</a:t>
            </a:r>
          </a:p>
          <a:p>
            <a:pPr>
              <a:lnSpc>
                <a:spcPct val="120000"/>
              </a:lnSpc>
            </a:pPr>
            <a:r>
              <a:rPr lang="en-US" altLang="zh-CN" dirty="0"/>
              <a:t>MAC</a:t>
            </a:r>
            <a:r>
              <a:rPr lang="zh-CN" altLang="en-US" dirty="0"/>
              <a:t>层与物理层之间通过</a:t>
            </a:r>
            <a:r>
              <a:rPr lang="zh-CN" altLang="en-US" dirty="0">
                <a:solidFill>
                  <a:srgbClr val="FF0000"/>
                </a:solidFill>
              </a:rPr>
              <a:t>管理服务接入点</a:t>
            </a:r>
            <a:r>
              <a:rPr lang="en-US" altLang="zh-CN" dirty="0"/>
              <a:t>PLME-SAP</a:t>
            </a:r>
            <a:r>
              <a:rPr lang="zh-CN" altLang="en-US" dirty="0"/>
              <a:t>和</a:t>
            </a:r>
            <a:r>
              <a:rPr lang="zh-CN" altLang="en-US" dirty="0">
                <a:solidFill>
                  <a:srgbClr val="FF0000"/>
                </a:solidFill>
              </a:rPr>
              <a:t>数据服务接入点</a:t>
            </a:r>
            <a:r>
              <a:rPr lang="en-US" altLang="zh-CN" dirty="0"/>
              <a:t>PD-SAP</a:t>
            </a:r>
            <a:r>
              <a:rPr lang="zh-CN" altLang="en-US" dirty="0"/>
              <a:t>进行通信</a:t>
            </a:r>
          </a:p>
          <a:p>
            <a:pPr>
              <a:lnSpc>
                <a:spcPct val="120000"/>
              </a:lnSpc>
            </a:pPr>
            <a:r>
              <a:rPr lang="en-US" altLang="zh-CN" dirty="0"/>
              <a:t>MAC</a:t>
            </a:r>
            <a:r>
              <a:rPr lang="zh-CN" altLang="en-US" dirty="0">
                <a:solidFill>
                  <a:srgbClr val="FF0000"/>
                </a:solidFill>
              </a:rPr>
              <a:t>数据实体服务点</a:t>
            </a:r>
            <a:r>
              <a:rPr lang="en-US" altLang="zh-CN" dirty="0"/>
              <a:t>(MLDE-SAP)</a:t>
            </a:r>
            <a:r>
              <a:rPr lang="zh-CN" altLang="en-US" dirty="0"/>
              <a:t>和</a:t>
            </a:r>
            <a:r>
              <a:rPr lang="en-US" altLang="zh-CN" dirty="0"/>
              <a:t>MAC</a:t>
            </a:r>
            <a:r>
              <a:rPr lang="zh-CN" altLang="en-US" dirty="0"/>
              <a:t>层</a:t>
            </a:r>
            <a:r>
              <a:rPr lang="zh-CN" altLang="en-US" dirty="0">
                <a:solidFill>
                  <a:srgbClr val="FF0000"/>
                </a:solidFill>
              </a:rPr>
              <a:t>管理实体服务接入点</a:t>
            </a:r>
            <a:r>
              <a:rPr lang="en-US" altLang="zh-CN" dirty="0"/>
              <a:t>(MLME-SAP)</a:t>
            </a:r>
            <a:r>
              <a:rPr lang="zh-CN" altLang="en-US" dirty="0"/>
              <a:t>向业务相关子层提供</a:t>
            </a:r>
            <a:r>
              <a:rPr lang="en-US" altLang="zh-CN" dirty="0"/>
              <a:t>MAC</a:t>
            </a:r>
            <a:r>
              <a:rPr lang="zh-CN" altLang="en-US" dirty="0"/>
              <a:t>层数据和管理服务</a:t>
            </a:r>
          </a:p>
          <a:p>
            <a:pPr>
              <a:lnSpc>
                <a:spcPct val="120000"/>
              </a:lnSpc>
            </a:pPr>
            <a:r>
              <a:rPr lang="en-US" altLang="zh-CN" dirty="0"/>
              <a:t>MAC</a:t>
            </a:r>
            <a:r>
              <a:rPr lang="zh-CN" altLang="en-US" dirty="0"/>
              <a:t>层能支持多种</a:t>
            </a:r>
            <a:r>
              <a:rPr lang="en-US" altLang="zh-CN" dirty="0"/>
              <a:t>LLC(</a:t>
            </a:r>
            <a:r>
              <a:rPr lang="zh-CN" altLang="zh-CN" dirty="0">
                <a:solidFill>
                  <a:srgbClr val="FF0000"/>
                </a:solidFill>
              </a:rPr>
              <a:t>逻辑链路层</a:t>
            </a:r>
            <a:r>
              <a:rPr lang="en-US" altLang="zh-CN" dirty="0"/>
              <a:t>)</a:t>
            </a:r>
            <a:r>
              <a:rPr lang="zh-CN" altLang="en-US" dirty="0"/>
              <a:t>标准，通过业务相关会聚子层</a:t>
            </a:r>
            <a:r>
              <a:rPr lang="en-US" altLang="zh-CN" dirty="0"/>
              <a:t>(SSCS)</a:t>
            </a:r>
            <a:r>
              <a:rPr lang="zh-CN" altLang="en-US" dirty="0"/>
              <a:t>协议承载</a:t>
            </a:r>
            <a:r>
              <a:rPr lang="en-US" altLang="zh-CN" dirty="0"/>
              <a:t>802.2</a:t>
            </a:r>
            <a:r>
              <a:rPr lang="zh-CN" altLang="en-US" dirty="0"/>
              <a:t>类型的</a:t>
            </a:r>
            <a:r>
              <a:rPr lang="en-US" altLang="zh-CN" dirty="0"/>
              <a:t>LLC</a:t>
            </a:r>
            <a:r>
              <a:rPr lang="zh-CN" altLang="en-US" dirty="0"/>
              <a:t>标准</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57347">
                                            <p:txEl>
                                              <p:pRg st="0" end="0"/>
                                            </p:txEl>
                                          </p:spTgt>
                                        </p:tgtEl>
                                        <p:attrNameLst>
                                          <p:attrName>style.visibility</p:attrName>
                                        </p:attrNameLst>
                                      </p:cBhvr>
                                      <p:to>
                                        <p:strVal val="visible"/>
                                      </p:to>
                                    </p:set>
                                    <p:animEffect transition="in" filter="blinds(horizontal)">
                                      <p:cBhvr>
                                        <p:cTn id="7" dur="500"/>
                                        <p:tgtEl>
                                          <p:spTgt spid="57347">
                                            <p:txEl>
                                              <p:pRg st="0" end="0"/>
                                            </p:txEl>
                                          </p:spTgt>
                                        </p:tgtEl>
                                      </p:cBhvr>
                                    </p:animEffect>
                                  </p:childTnLst>
                                </p:cTn>
                              </p:par>
                            </p:childTnLst>
                          </p:cTn>
                        </p:par>
                        <p:par>
                          <p:cTn id="8" fill="hold">
                            <p:stCondLst>
                              <p:cond delay="500"/>
                            </p:stCondLst>
                            <p:childTnLst>
                              <p:par>
                                <p:cTn id="9" presetID="3" presetClass="entr" presetSubtype="10" fill="hold" nodeType="afterEffect">
                                  <p:stCondLst>
                                    <p:cond delay="0"/>
                                  </p:stCondLst>
                                  <p:childTnLst>
                                    <p:set>
                                      <p:cBhvr>
                                        <p:cTn id="10" dur="1" fill="hold">
                                          <p:stCondLst>
                                            <p:cond delay="0"/>
                                          </p:stCondLst>
                                        </p:cTn>
                                        <p:tgtEl>
                                          <p:spTgt spid="57347">
                                            <p:txEl>
                                              <p:pRg st="1" end="1"/>
                                            </p:txEl>
                                          </p:spTgt>
                                        </p:tgtEl>
                                        <p:attrNameLst>
                                          <p:attrName>style.visibility</p:attrName>
                                        </p:attrNameLst>
                                      </p:cBhvr>
                                      <p:to>
                                        <p:strVal val="visible"/>
                                      </p:to>
                                    </p:set>
                                    <p:animEffect transition="in" filter="blinds(horizontal)">
                                      <p:cBhvr>
                                        <p:cTn id="11" dur="500"/>
                                        <p:tgtEl>
                                          <p:spTgt spid="57347">
                                            <p:txEl>
                                              <p:pRg st="1" end="1"/>
                                            </p:txEl>
                                          </p:spTgt>
                                        </p:tgtEl>
                                      </p:cBhvr>
                                    </p:animEffect>
                                  </p:childTnLst>
                                </p:cTn>
                              </p:par>
                            </p:childTnLst>
                          </p:cTn>
                        </p:par>
                        <p:par>
                          <p:cTn id="12" fill="hold">
                            <p:stCondLst>
                              <p:cond delay="1000"/>
                            </p:stCondLst>
                            <p:childTnLst>
                              <p:par>
                                <p:cTn id="13" presetID="3" presetClass="entr" presetSubtype="10" fill="hold" nodeType="afterEffect">
                                  <p:stCondLst>
                                    <p:cond delay="0"/>
                                  </p:stCondLst>
                                  <p:childTnLst>
                                    <p:set>
                                      <p:cBhvr>
                                        <p:cTn id="14" dur="1" fill="hold">
                                          <p:stCondLst>
                                            <p:cond delay="0"/>
                                          </p:stCondLst>
                                        </p:cTn>
                                        <p:tgtEl>
                                          <p:spTgt spid="57347">
                                            <p:txEl>
                                              <p:pRg st="2" end="2"/>
                                            </p:txEl>
                                          </p:spTgt>
                                        </p:tgtEl>
                                        <p:attrNameLst>
                                          <p:attrName>style.visibility</p:attrName>
                                        </p:attrNameLst>
                                      </p:cBhvr>
                                      <p:to>
                                        <p:strVal val="visible"/>
                                      </p:to>
                                    </p:set>
                                    <p:animEffect transition="in" filter="blinds(horizontal)">
                                      <p:cBhvr>
                                        <p:cTn id="15" dur="500"/>
                                        <p:tgtEl>
                                          <p:spTgt spid="57347">
                                            <p:txEl>
                                              <p:pRg st="2" end="2"/>
                                            </p:txEl>
                                          </p:spTgt>
                                        </p:tgtEl>
                                      </p:cBhvr>
                                    </p:animEffect>
                                  </p:childTnLst>
                                </p:cTn>
                              </p:par>
                            </p:childTnLst>
                          </p:cTn>
                        </p:par>
                        <p:par>
                          <p:cTn id="16" fill="hold">
                            <p:stCondLst>
                              <p:cond delay="1500"/>
                            </p:stCondLst>
                            <p:childTnLst>
                              <p:par>
                                <p:cTn id="17" presetID="3" presetClass="entr" presetSubtype="10" fill="hold" nodeType="afterEffect">
                                  <p:stCondLst>
                                    <p:cond delay="0"/>
                                  </p:stCondLst>
                                  <p:childTnLst>
                                    <p:set>
                                      <p:cBhvr>
                                        <p:cTn id="18" dur="1" fill="hold">
                                          <p:stCondLst>
                                            <p:cond delay="0"/>
                                          </p:stCondLst>
                                        </p:cTn>
                                        <p:tgtEl>
                                          <p:spTgt spid="57347">
                                            <p:txEl>
                                              <p:pRg st="3" end="3"/>
                                            </p:txEl>
                                          </p:spTgt>
                                        </p:tgtEl>
                                        <p:attrNameLst>
                                          <p:attrName>style.visibility</p:attrName>
                                        </p:attrNameLst>
                                      </p:cBhvr>
                                      <p:to>
                                        <p:strVal val="visible"/>
                                      </p:to>
                                    </p:set>
                                    <p:animEffect transition="in" filter="blinds(horizontal)">
                                      <p:cBhvr>
                                        <p:cTn id="19" dur="500"/>
                                        <p:tgtEl>
                                          <p:spTgt spid="5734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idx="1"/>
          </p:nvPr>
        </p:nvSpPr>
        <p:spPr/>
        <p:txBody>
          <a:bodyPr/>
          <a:lstStyle/>
          <a:p>
            <a:endParaRPr lang="zh-CN" altLang="en-US" dirty="0"/>
          </a:p>
        </p:txBody>
      </p:sp>
      <p:sp>
        <p:nvSpPr>
          <p:cNvPr id="54274" name="Text Box 3"/>
          <p:cNvSpPr txBox="1">
            <a:spLocks noChangeArrowheads="1"/>
          </p:cNvSpPr>
          <p:nvPr/>
        </p:nvSpPr>
        <p:spPr bwMode="auto">
          <a:xfrm>
            <a:off x="228599" y="446088"/>
            <a:ext cx="60102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2400" b="1" dirty="0">
                <a:solidFill>
                  <a:schemeClr val="bg1"/>
                </a:solidFill>
                <a:ea typeface="黑体" panose="02010609060101010101" pitchFamily="2" charset="-122"/>
              </a:rPr>
              <a:t>MAC</a:t>
            </a:r>
            <a:r>
              <a:rPr lang="zh-CN" altLang="en-US" sz="2400" b="1" dirty="0">
                <a:solidFill>
                  <a:schemeClr val="bg1"/>
                </a:solidFill>
                <a:ea typeface="黑体" panose="02010609060101010101" pitchFamily="2" charset="-122"/>
              </a:rPr>
              <a:t>层</a:t>
            </a:r>
          </a:p>
        </p:txBody>
      </p:sp>
      <p:sp>
        <p:nvSpPr>
          <p:cNvPr id="54275" name="Text Box 6"/>
          <p:cNvSpPr txBox="1">
            <a:spLocks noChangeArrowheads="1"/>
          </p:cNvSpPr>
          <p:nvPr/>
        </p:nvSpPr>
        <p:spPr bwMode="auto">
          <a:xfrm>
            <a:off x="228599" y="1333004"/>
            <a:ext cx="8610600" cy="9734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538480" indent="-538480" algn="ctr">
              <a:defRPr>
                <a:solidFill>
                  <a:schemeClr val="tx1"/>
                </a:solidFill>
                <a:latin typeface="Arial" panose="020B0604020202020204" pitchFamily="34" charset="0"/>
                <a:ea typeface="宋体" panose="02010600030101010101" pitchFamily="2" charset="-122"/>
              </a:defRPr>
            </a:lvl1pPr>
            <a:lvl2pPr algn="ctr">
              <a:defRPr>
                <a:solidFill>
                  <a:schemeClr val="tx1"/>
                </a:solidFill>
                <a:latin typeface="Arial" panose="020B0604020202020204" pitchFamily="34" charset="0"/>
                <a:ea typeface="宋体" panose="02010600030101010101" pitchFamily="2" charset="-122"/>
              </a:defRPr>
            </a:lvl2pPr>
            <a:lvl3pPr algn="ctr">
              <a:defRPr>
                <a:solidFill>
                  <a:schemeClr val="tx1"/>
                </a:solidFill>
                <a:latin typeface="Arial" panose="020B0604020202020204" pitchFamily="34" charset="0"/>
                <a:ea typeface="宋体" panose="02010600030101010101" pitchFamily="2" charset="-122"/>
              </a:defRPr>
            </a:lvl3pPr>
            <a:lvl4pPr algn="ctr">
              <a:defRPr>
                <a:solidFill>
                  <a:schemeClr val="tx1"/>
                </a:solidFill>
                <a:latin typeface="Arial" panose="020B0604020202020204" pitchFamily="34" charset="0"/>
                <a:ea typeface="宋体" panose="02010600030101010101" pitchFamily="2" charset="-122"/>
              </a:defRPr>
            </a:lvl4pPr>
            <a:lvl5pPr algn="ctr">
              <a:defRPr>
                <a:solidFill>
                  <a:schemeClr val="tx1"/>
                </a:solidFill>
                <a:latin typeface="Arial" panose="020B0604020202020204" pitchFamily="34" charset="0"/>
                <a:ea typeface="宋体" panose="02010600030101010101" pitchFamily="2" charset="-122"/>
              </a:defRPr>
            </a:lvl5pPr>
            <a:lvl6pPr algn="ct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algn="ct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algn="ct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algn="ct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a:lnSpc>
                <a:spcPct val="125000"/>
              </a:lnSpc>
              <a:spcBef>
                <a:spcPct val="50000"/>
              </a:spcBef>
              <a:buClr>
                <a:schemeClr val="accent2"/>
              </a:buClr>
              <a:buSzPct val="130000"/>
              <a:buFont typeface="Wingdings" panose="05000000000000000000" pitchFamily="2" charset="2"/>
              <a:buChar char="Ø"/>
            </a:pPr>
            <a:r>
              <a:rPr lang="en-US" altLang="zh-CN" sz="2400" dirty="0">
                <a:latin typeface="微软雅黑" panose="020B0503020204020204" pitchFamily="34" charset="-122"/>
                <a:ea typeface="微软雅黑" panose="020B0503020204020204" pitchFamily="34" charset="-122"/>
              </a:rPr>
              <a:t>MAC</a:t>
            </a:r>
            <a:r>
              <a:rPr lang="zh-CN" altLang="en-US" sz="2400" dirty="0">
                <a:latin typeface="微软雅黑" panose="020B0503020204020204" pitchFamily="34" charset="-122"/>
                <a:ea typeface="微软雅黑" panose="020B0503020204020204" pitchFamily="34" charset="-122"/>
              </a:rPr>
              <a:t>层负责无线信道的使用方式，它们是构建</a:t>
            </a:r>
            <a:r>
              <a:rPr lang="en-US" altLang="zh-CN" sz="2400" dirty="0" err="1">
                <a:latin typeface="微软雅黑" panose="020B0503020204020204" pitchFamily="34" charset="-122"/>
                <a:ea typeface="微软雅黑" panose="020B0503020204020204" pitchFamily="34" charset="-122"/>
              </a:rPr>
              <a:t>Zigbee</a:t>
            </a:r>
            <a:r>
              <a:rPr lang="zh-CN" altLang="en-US" sz="2400" dirty="0">
                <a:latin typeface="微软雅黑" panose="020B0503020204020204" pitchFamily="34" charset="-122"/>
                <a:ea typeface="微软雅黑" panose="020B0503020204020204" pitchFamily="34" charset="-122"/>
              </a:rPr>
              <a:t>协议底层的基础</a:t>
            </a:r>
          </a:p>
        </p:txBody>
      </p:sp>
      <p:sp>
        <p:nvSpPr>
          <p:cNvPr id="144401" name="Text Box 17"/>
          <p:cNvSpPr txBox="1">
            <a:spLocks noChangeArrowheads="1"/>
          </p:cNvSpPr>
          <p:nvPr/>
        </p:nvSpPr>
        <p:spPr bwMode="auto">
          <a:xfrm>
            <a:off x="389466" y="1684867"/>
            <a:ext cx="3114675" cy="366713"/>
          </a:xfrm>
          <a:prstGeom prst="rect">
            <a:avLst/>
          </a:prstGeom>
          <a:noFill/>
          <a:ln>
            <a:noFill/>
          </a:ln>
          <a:effectLst>
            <a:prstShdw prst="shdw17" dist="17961" dir="13500000">
              <a:srgbClr val="7A5C99"/>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spcBef>
                <a:spcPct val="50000"/>
              </a:spcBef>
            </a:pPr>
            <a:r>
              <a:rPr lang="zh-CN" altLang="en-US" b="1" dirty="0">
                <a:solidFill>
                  <a:srgbClr val="0000FF"/>
                </a:solidFill>
              </a:rPr>
              <a:t>其功能如下：</a:t>
            </a:r>
          </a:p>
        </p:txBody>
      </p:sp>
      <p:sp>
        <p:nvSpPr>
          <p:cNvPr id="2" name="圆角矩形 1"/>
          <p:cNvSpPr/>
          <p:nvPr/>
        </p:nvSpPr>
        <p:spPr>
          <a:xfrm>
            <a:off x="1676400" y="2963333"/>
            <a:ext cx="914400" cy="236325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solidFill>
                  <a:schemeClr val="bg1"/>
                </a:solidFill>
              </a:rPr>
              <a:t>CSMA/CA</a:t>
            </a:r>
          </a:p>
          <a:p>
            <a:pPr algn="ctr"/>
            <a:r>
              <a:rPr lang="zh-CN" altLang="en-US" sz="1400" b="1" dirty="0">
                <a:solidFill>
                  <a:schemeClr val="bg1"/>
                </a:solidFill>
              </a:rPr>
              <a:t>访问</a:t>
            </a:r>
          </a:p>
          <a:p>
            <a:pPr algn="ctr"/>
            <a:r>
              <a:rPr lang="zh-CN" altLang="en-US" sz="1400" b="1" dirty="0">
                <a:solidFill>
                  <a:schemeClr val="bg1"/>
                </a:solidFill>
              </a:rPr>
              <a:t>信道</a:t>
            </a:r>
            <a:r>
              <a:rPr lang="zh-CN" altLang="en-US" sz="1400" dirty="0">
                <a:solidFill>
                  <a:schemeClr val="bg1"/>
                </a:solidFill>
              </a:rPr>
              <a:t> </a:t>
            </a:r>
          </a:p>
          <a:p>
            <a:pPr algn="ctr"/>
            <a:endParaRPr lang="zh-CN" altLang="en-US" sz="1400" dirty="0"/>
          </a:p>
        </p:txBody>
      </p:sp>
      <p:sp>
        <p:nvSpPr>
          <p:cNvPr id="14" name="圆角矩形 13"/>
          <p:cNvSpPr/>
          <p:nvPr/>
        </p:nvSpPr>
        <p:spPr>
          <a:xfrm>
            <a:off x="2667000" y="2963333"/>
            <a:ext cx="914400" cy="236325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solidFill>
                  <a:schemeClr val="bg1"/>
                </a:solidFill>
              </a:rPr>
              <a:t>PAN</a:t>
            </a:r>
            <a:r>
              <a:rPr lang="zh-CN" altLang="en-US" sz="1400" b="1" dirty="0">
                <a:solidFill>
                  <a:schemeClr val="bg1"/>
                </a:solidFill>
              </a:rPr>
              <a:t>的</a:t>
            </a:r>
          </a:p>
          <a:p>
            <a:pPr algn="ctr"/>
            <a:r>
              <a:rPr lang="zh-CN" altLang="en-US" sz="1400" b="1" dirty="0">
                <a:solidFill>
                  <a:schemeClr val="bg1"/>
                </a:solidFill>
              </a:rPr>
              <a:t>建立和</a:t>
            </a:r>
          </a:p>
          <a:p>
            <a:pPr algn="ctr"/>
            <a:r>
              <a:rPr lang="zh-CN" altLang="en-US" sz="1400" b="1" dirty="0">
                <a:solidFill>
                  <a:schemeClr val="bg1"/>
                </a:solidFill>
              </a:rPr>
              <a:t>维护</a:t>
            </a:r>
            <a:endParaRPr lang="zh-CN" altLang="en-US" sz="1400" dirty="0">
              <a:solidFill>
                <a:schemeClr val="bg1"/>
              </a:solidFill>
            </a:endParaRPr>
          </a:p>
        </p:txBody>
      </p:sp>
      <p:sp>
        <p:nvSpPr>
          <p:cNvPr id="15" name="圆角矩形 14"/>
          <p:cNvSpPr/>
          <p:nvPr/>
        </p:nvSpPr>
        <p:spPr>
          <a:xfrm>
            <a:off x="4610098" y="2922058"/>
            <a:ext cx="876301" cy="240453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bg1"/>
                </a:solidFill>
              </a:rPr>
              <a:t>协调器</a:t>
            </a:r>
          </a:p>
          <a:p>
            <a:pPr algn="ctr"/>
            <a:r>
              <a:rPr lang="zh-CN" altLang="en-US" sz="1400" b="1" dirty="0">
                <a:solidFill>
                  <a:schemeClr val="bg1"/>
                </a:solidFill>
              </a:rPr>
              <a:t>产生网</a:t>
            </a:r>
          </a:p>
          <a:p>
            <a:pPr algn="ctr"/>
            <a:r>
              <a:rPr lang="zh-CN" altLang="en-US" sz="1400" b="1" dirty="0">
                <a:solidFill>
                  <a:schemeClr val="bg1"/>
                </a:solidFill>
              </a:rPr>
              <a:t>络信标帧</a:t>
            </a:r>
          </a:p>
          <a:p>
            <a:pPr algn="ctr"/>
            <a:r>
              <a:rPr lang="zh-CN" altLang="en-US" sz="1400" b="1" dirty="0">
                <a:solidFill>
                  <a:schemeClr val="bg1"/>
                </a:solidFill>
              </a:rPr>
              <a:t>普通设备</a:t>
            </a:r>
          </a:p>
          <a:p>
            <a:pPr algn="ctr"/>
            <a:r>
              <a:rPr lang="zh-CN" altLang="en-US" sz="1400" b="1" dirty="0">
                <a:solidFill>
                  <a:schemeClr val="bg1"/>
                </a:solidFill>
              </a:rPr>
              <a:t>根据信标帧</a:t>
            </a:r>
          </a:p>
          <a:p>
            <a:pPr algn="ctr"/>
            <a:r>
              <a:rPr lang="zh-CN" altLang="en-US" sz="1400" b="1" dirty="0">
                <a:solidFill>
                  <a:schemeClr val="bg1"/>
                </a:solidFill>
              </a:rPr>
              <a:t>与协调</a:t>
            </a:r>
          </a:p>
          <a:p>
            <a:pPr algn="ctr"/>
            <a:r>
              <a:rPr lang="zh-CN" altLang="en-US" sz="1400" b="1" dirty="0">
                <a:solidFill>
                  <a:schemeClr val="bg1"/>
                </a:solidFill>
              </a:rPr>
              <a:t>器同步</a:t>
            </a:r>
            <a:r>
              <a:rPr lang="zh-CN" altLang="en-US" sz="1400" dirty="0">
                <a:solidFill>
                  <a:schemeClr val="bg1"/>
                </a:solidFill>
              </a:rPr>
              <a:t> </a:t>
            </a:r>
          </a:p>
        </p:txBody>
      </p:sp>
      <p:sp>
        <p:nvSpPr>
          <p:cNvPr id="16" name="圆角矩形 15"/>
          <p:cNvSpPr/>
          <p:nvPr/>
        </p:nvSpPr>
        <p:spPr>
          <a:xfrm>
            <a:off x="3674532" y="2963333"/>
            <a:ext cx="876301" cy="240453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bg1"/>
                </a:solidFill>
              </a:rPr>
              <a:t>支持</a:t>
            </a:r>
          </a:p>
          <a:p>
            <a:pPr algn="ctr"/>
            <a:r>
              <a:rPr lang="en-US" altLang="zh-CN" sz="1400" b="1" dirty="0">
                <a:solidFill>
                  <a:schemeClr val="bg1"/>
                </a:solidFill>
              </a:rPr>
              <a:t>PAN</a:t>
            </a:r>
          </a:p>
          <a:p>
            <a:pPr algn="ctr"/>
            <a:r>
              <a:rPr lang="zh-CN" altLang="en-US" sz="1400" b="1" dirty="0">
                <a:solidFill>
                  <a:schemeClr val="bg1"/>
                </a:solidFill>
              </a:rPr>
              <a:t>网络的</a:t>
            </a:r>
          </a:p>
          <a:p>
            <a:pPr algn="ctr"/>
            <a:r>
              <a:rPr lang="zh-CN" altLang="en-US" sz="1400" b="1" dirty="0">
                <a:solidFill>
                  <a:schemeClr val="bg1"/>
                </a:solidFill>
              </a:rPr>
              <a:t>关联</a:t>
            </a:r>
          </a:p>
          <a:p>
            <a:pPr algn="ctr"/>
            <a:r>
              <a:rPr lang="zh-CN" altLang="en-US" sz="1400" b="1" dirty="0">
                <a:solidFill>
                  <a:schemeClr val="bg1"/>
                </a:solidFill>
              </a:rPr>
              <a:t>和解除</a:t>
            </a:r>
          </a:p>
          <a:p>
            <a:pPr algn="ctr"/>
            <a:r>
              <a:rPr lang="zh-CN" altLang="en-US" sz="1400" b="1" dirty="0">
                <a:solidFill>
                  <a:schemeClr val="bg1"/>
                </a:solidFill>
              </a:rPr>
              <a:t>关联</a:t>
            </a:r>
          </a:p>
        </p:txBody>
      </p:sp>
      <p:sp>
        <p:nvSpPr>
          <p:cNvPr id="17" name="圆角矩形 16"/>
          <p:cNvSpPr/>
          <p:nvPr/>
        </p:nvSpPr>
        <p:spPr>
          <a:xfrm>
            <a:off x="5558362" y="2942695"/>
            <a:ext cx="876301" cy="240453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bg1"/>
                </a:solidFill>
              </a:rPr>
              <a:t>处理</a:t>
            </a:r>
          </a:p>
          <a:p>
            <a:pPr algn="ctr"/>
            <a:r>
              <a:rPr lang="zh-CN" altLang="en-US" sz="1400" b="1" dirty="0">
                <a:solidFill>
                  <a:schemeClr val="bg1"/>
                </a:solidFill>
              </a:rPr>
              <a:t>和</a:t>
            </a:r>
          </a:p>
          <a:p>
            <a:pPr algn="ctr"/>
            <a:r>
              <a:rPr lang="zh-CN" altLang="en-US" sz="1400" b="1" dirty="0">
                <a:solidFill>
                  <a:schemeClr val="bg1"/>
                </a:solidFill>
              </a:rPr>
              <a:t>维护</a:t>
            </a:r>
          </a:p>
          <a:p>
            <a:pPr algn="ctr"/>
            <a:r>
              <a:rPr lang="zh-CN" altLang="en-US" sz="1400" b="1" dirty="0">
                <a:solidFill>
                  <a:schemeClr val="bg1"/>
                </a:solidFill>
              </a:rPr>
              <a:t>保证</a:t>
            </a:r>
          </a:p>
          <a:p>
            <a:pPr algn="ctr"/>
            <a:r>
              <a:rPr lang="en-US" altLang="zh-CN" sz="1400" b="1" dirty="0">
                <a:solidFill>
                  <a:schemeClr val="bg1"/>
                </a:solidFill>
              </a:rPr>
              <a:t>GTS </a:t>
            </a:r>
            <a:endParaRPr lang="zh-CN" altLang="en-US" sz="1400" b="1" dirty="0">
              <a:solidFill>
                <a:schemeClr val="bg1"/>
              </a:solidFill>
            </a:endParaRPr>
          </a:p>
        </p:txBody>
      </p:sp>
      <p:sp>
        <p:nvSpPr>
          <p:cNvPr id="18" name="圆角矩形 17"/>
          <p:cNvSpPr/>
          <p:nvPr/>
        </p:nvSpPr>
        <p:spPr>
          <a:xfrm>
            <a:off x="6582832" y="2963333"/>
            <a:ext cx="867836" cy="240453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bg1"/>
                </a:solidFill>
              </a:rPr>
              <a:t>在</a:t>
            </a:r>
          </a:p>
          <a:p>
            <a:pPr algn="ctr"/>
            <a:r>
              <a:rPr lang="zh-CN" altLang="en-US" sz="1400" b="1" dirty="0">
                <a:solidFill>
                  <a:schemeClr val="bg1"/>
                </a:solidFill>
              </a:rPr>
              <a:t>两个</a:t>
            </a:r>
          </a:p>
          <a:p>
            <a:pPr algn="ctr"/>
            <a:r>
              <a:rPr lang="zh-CN" altLang="en-US" sz="1400" b="1" dirty="0">
                <a:solidFill>
                  <a:schemeClr val="bg1"/>
                </a:solidFill>
              </a:rPr>
              <a:t>对等</a:t>
            </a:r>
          </a:p>
          <a:p>
            <a:pPr algn="ctr"/>
            <a:r>
              <a:rPr lang="en-US" altLang="zh-CN" sz="1400" b="1" dirty="0">
                <a:solidFill>
                  <a:schemeClr val="bg1"/>
                </a:solidFill>
              </a:rPr>
              <a:t>MAC</a:t>
            </a:r>
            <a:r>
              <a:rPr lang="zh-CN" altLang="en-US" sz="1400" b="1" dirty="0">
                <a:solidFill>
                  <a:schemeClr val="bg1"/>
                </a:solidFill>
              </a:rPr>
              <a:t>实体间</a:t>
            </a:r>
          </a:p>
          <a:p>
            <a:pPr algn="ctr"/>
            <a:r>
              <a:rPr lang="zh-CN" altLang="en-US" sz="1400" b="1" dirty="0">
                <a:solidFill>
                  <a:schemeClr val="bg1"/>
                </a:solidFill>
              </a:rPr>
              <a:t>提供</a:t>
            </a:r>
          </a:p>
          <a:p>
            <a:pPr algn="ctr"/>
            <a:r>
              <a:rPr lang="zh-CN" altLang="en-US" sz="1400" b="1" dirty="0">
                <a:solidFill>
                  <a:schemeClr val="bg1"/>
                </a:solidFill>
              </a:rPr>
              <a:t>可靠</a:t>
            </a:r>
          </a:p>
          <a:p>
            <a:pPr algn="ctr"/>
            <a:r>
              <a:rPr lang="zh-CN" altLang="en-US" sz="1400" b="1" dirty="0">
                <a:solidFill>
                  <a:schemeClr val="bg1"/>
                </a:solidFill>
              </a:rPr>
              <a:t>链路</a:t>
            </a:r>
            <a:r>
              <a:rPr lang="zh-CN" altLang="en-US" sz="1400" dirty="0"/>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withEffect">
                                  <p:stCondLst>
                                    <p:cond delay="0"/>
                                  </p:stCondLst>
                                  <p:childTnLst>
                                    <p:set>
                                      <p:cBhvr>
                                        <p:cTn id="6" dur="1" fill="hold">
                                          <p:stCondLst>
                                            <p:cond delay="0"/>
                                          </p:stCondLst>
                                        </p:cTn>
                                        <p:tgtEl>
                                          <p:spTgt spid="144401"/>
                                        </p:tgtEl>
                                        <p:attrNameLst>
                                          <p:attrName>style.visibility</p:attrName>
                                        </p:attrNameLst>
                                      </p:cBhvr>
                                      <p:to>
                                        <p:strVal val="visible"/>
                                      </p:to>
                                    </p:set>
                                    <p:anim calcmode="lin" valueType="num">
                                      <p:cBhvr>
                                        <p:cTn id="7" dur="1000" fill="hold"/>
                                        <p:tgtEl>
                                          <p:spTgt spid="144401"/>
                                        </p:tgtEl>
                                        <p:attrNameLst>
                                          <p:attrName>ppt_w</p:attrName>
                                        </p:attrNameLst>
                                      </p:cBhvr>
                                      <p:tavLst>
                                        <p:tav tm="0">
                                          <p:val>
                                            <p:strVal val="#ppt_w*0.70"/>
                                          </p:val>
                                        </p:tav>
                                        <p:tav tm="100000">
                                          <p:val>
                                            <p:strVal val="#ppt_w"/>
                                          </p:val>
                                        </p:tav>
                                      </p:tavLst>
                                    </p:anim>
                                    <p:anim calcmode="lin" valueType="num">
                                      <p:cBhvr>
                                        <p:cTn id="8" dur="1000" fill="hold"/>
                                        <p:tgtEl>
                                          <p:spTgt spid="144401"/>
                                        </p:tgtEl>
                                        <p:attrNameLst>
                                          <p:attrName>ppt_h</p:attrName>
                                        </p:attrNameLst>
                                      </p:cBhvr>
                                      <p:tavLst>
                                        <p:tav tm="0">
                                          <p:val>
                                            <p:strVal val="#ppt_h"/>
                                          </p:val>
                                        </p:tav>
                                        <p:tav tm="100000">
                                          <p:val>
                                            <p:strVal val="#ppt_h"/>
                                          </p:val>
                                        </p:tav>
                                      </p:tavLst>
                                    </p:anim>
                                    <p:animEffect transition="in" filter="fade">
                                      <p:cBhvr>
                                        <p:cTn id="9" dur="1000"/>
                                        <p:tgtEl>
                                          <p:spTgt spid="1444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4401" grpId="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a:xfrm>
            <a:off x="687388" y="152400"/>
            <a:ext cx="7466012" cy="855663"/>
          </a:xfrm>
        </p:spPr>
        <p:txBody>
          <a:bodyPr/>
          <a:lstStyle/>
          <a:p>
            <a:pPr algn="l"/>
            <a:r>
              <a:rPr lang="en-US" altLang="zh-CN" sz="3100" dirty="0" err="1">
                <a:latin typeface="Times New Roman" panose="02020603050405020304" pitchFamily="18" charset="0"/>
              </a:rPr>
              <a:t>3.ZigBee</a:t>
            </a:r>
            <a:r>
              <a:rPr lang="zh-CN" altLang="en-US" sz="3100" dirty="0">
                <a:latin typeface="Times New Roman" panose="02020603050405020304" pitchFamily="18" charset="0"/>
              </a:rPr>
              <a:t>协议栈 </a:t>
            </a:r>
            <a:r>
              <a:rPr lang="en-US" altLang="zh-CN" sz="3100" dirty="0">
                <a:latin typeface="Times New Roman" panose="02020603050405020304" pitchFamily="18" charset="0"/>
              </a:rPr>
              <a:t>—— </a:t>
            </a:r>
            <a:r>
              <a:rPr lang="zh-CN" altLang="en-US" sz="3100" dirty="0">
                <a:latin typeface="Times New Roman" panose="02020603050405020304" pitchFamily="18" charset="0"/>
              </a:rPr>
              <a:t>网络层（</a:t>
            </a:r>
            <a:r>
              <a:rPr lang="en-US" altLang="zh-CN" sz="3100" dirty="0">
                <a:latin typeface="Times New Roman" panose="02020603050405020304" pitchFamily="18" charset="0"/>
              </a:rPr>
              <a:t>NWK</a:t>
            </a:r>
            <a:r>
              <a:rPr lang="zh-CN" altLang="en-US" sz="3100" dirty="0">
                <a:latin typeface="Times New Roman" panose="02020603050405020304" pitchFamily="18" charset="0"/>
              </a:rPr>
              <a:t>）</a:t>
            </a:r>
          </a:p>
        </p:txBody>
      </p:sp>
      <p:sp>
        <p:nvSpPr>
          <p:cNvPr id="59395" name="Rectangle 3"/>
          <p:cNvSpPr>
            <a:spLocks noGrp="1" noChangeArrowheads="1"/>
          </p:cNvSpPr>
          <p:nvPr>
            <p:ph type="body" idx="1"/>
          </p:nvPr>
        </p:nvSpPr>
        <p:spPr>
          <a:xfrm>
            <a:off x="306070" y="1428115"/>
            <a:ext cx="8531225" cy="4572635"/>
          </a:xfrm>
        </p:spPr>
        <p:txBody>
          <a:bodyPr>
            <a:normAutofit lnSpcReduction="10000"/>
          </a:bodyPr>
          <a:lstStyle/>
          <a:p>
            <a:pPr fontAlgn="auto">
              <a:lnSpc>
                <a:spcPct val="120000"/>
              </a:lnSpc>
            </a:pPr>
            <a:r>
              <a:rPr lang="zh-CN" altLang="en-US" dirty="0"/>
              <a:t>网络层是每个</a:t>
            </a:r>
            <a:r>
              <a:rPr lang="en-US" altLang="zh-CN" dirty="0" err="1"/>
              <a:t>Zigbee</a:t>
            </a:r>
            <a:r>
              <a:rPr lang="zh-CN" altLang="en-US" dirty="0"/>
              <a:t>节点都包含的，</a:t>
            </a:r>
            <a:r>
              <a:rPr lang="en-US" altLang="zh-CN" dirty="0" err="1"/>
              <a:t>Zigbee</a:t>
            </a:r>
            <a:r>
              <a:rPr lang="zh-CN" altLang="en-US" dirty="0"/>
              <a:t>网络层主要功能：</a:t>
            </a:r>
          </a:p>
          <a:p>
            <a:pPr fontAlgn="auto">
              <a:lnSpc>
                <a:spcPct val="120000"/>
              </a:lnSpc>
              <a:buFont typeface="Wingdings" panose="05000000000000000000" pitchFamily="2" charset="2"/>
              <a:buChar char="ü"/>
            </a:pPr>
            <a:endParaRPr lang="en-US" altLang="zh-CN" dirty="0"/>
          </a:p>
          <a:p>
            <a:pPr fontAlgn="auto">
              <a:lnSpc>
                <a:spcPct val="120000"/>
              </a:lnSpc>
              <a:buFont typeface="Wingdings" panose="05000000000000000000" pitchFamily="2" charset="2"/>
              <a:buChar char="ü"/>
            </a:pPr>
            <a:r>
              <a:rPr lang="zh-CN" altLang="en-US" dirty="0"/>
              <a:t>组建网络，为新加入网络访分配地址</a:t>
            </a:r>
          </a:p>
          <a:p>
            <a:pPr fontAlgn="auto">
              <a:lnSpc>
                <a:spcPct val="120000"/>
              </a:lnSpc>
              <a:buFont typeface="Wingdings" panose="05000000000000000000" pitchFamily="2" charset="2"/>
              <a:buChar char="ü"/>
            </a:pPr>
            <a:r>
              <a:rPr lang="zh-CN" altLang="en-US" dirty="0"/>
              <a:t>路由发现、路由维护</a:t>
            </a:r>
          </a:p>
          <a:p>
            <a:pPr fontAlgn="auto">
              <a:lnSpc>
                <a:spcPct val="120000"/>
              </a:lnSpc>
              <a:buFont typeface="Wingdings" panose="05000000000000000000" pitchFamily="2" charset="2"/>
              <a:buChar char="ü"/>
            </a:pPr>
            <a:r>
              <a:rPr lang="zh-CN" altLang="en-US" dirty="0"/>
              <a:t>确保</a:t>
            </a:r>
            <a:r>
              <a:rPr lang="en-US" altLang="zh-CN" dirty="0" err="1"/>
              <a:t>ZigBee</a:t>
            </a:r>
            <a:r>
              <a:rPr lang="zh-CN" altLang="en-US" dirty="0"/>
              <a:t>的</a:t>
            </a:r>
            <a:r>
              <a:rPr lang="en-US" altLang="zh-CN" dirty="0"/>
              <a:t>MAC</a:t>
            </a:r>
            <a:r>
              <a:rPr lang="zh-CN" altLang="en-US" dirty="0"/>
              <a:t>层正常工作，并且为应用层提供合适的服务接口</a:t>
            </a:r>
          </a:p>
          <a:p>
            <a:pPr fontAlgn="auto">
              <a:lnSpc>
                <a:spcPct val="120000"/>
              </a:lnSpc>
              <a:buFont typeface="Wingdings" panose="05000000000000000000" pitchFamily="2" charset="2"/>
              <a:buChar char="ü"/>
            </a:pPr>
            <a:endParaRPr lang="zh-CN" altLang="en-US" dirty="0"/>
          </a:p>
          <a:p>
            <a:pPr fontAlgn="auto">
              <a:lnSpc>
                <a:spcPct val="120000"/>
              </a:lnSpc>
            </a:pPr>
            <a:r>
              <a:rPr lang="zh-CN" altLang="en-US" dirty="0"/>
              <a:t>网络层提供了网络数据服务实体</a:t>
            </a:r>
            <a:r>
              <a:rPr lang="en-US" altLang="zh-CN" dirty="0"/>
              <a:t>(NLDE)</a:t>
            </a:r>
            <a:r>
              <a:rPr lang="zh-CN" altLang="en-US" dirty="0"/>
              <a:t>和管理服务实体</a:t>
            </a:r>
            <a:r>
              <a:rPr lang="en-US" altLang="zh-CN" dirty="0"/>
              <a:t>(NLME)</a:t>
            </a:r>
            <a:r>
              <a:rPr lang="zh-CN" altLang="en-US" dirty="0"/>
              <a:t>两个必须的功能服务实体</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59395">
                                            <p:txEl>
                                              <p:pRg st="2" end="2"/>
                                            </p:txEl>
                                          </p:spTgt>
                                        </p:tgtEl>
                                        <p:attrNameLst>
                                          <p:attrName>style.visibility</p:attrName>
                                        </p:attrNameLst>
                                      </p:cBhvr>
                                      <p:to>
                                        <p:strVal val="visible"/>
                                      </p:to>
                                    </p:set>
                                    <p:animEffect transition="in" filter="blinds(horizontal)">
                                      <p:cBhvr>
                                        <p:cTn id="7" dur="500"/>
                                        <p:tgtEl>
                                          <p:spTgt spid="59395">
                                            <p:txEl>
                                              <p:pRg st="2" end="2"/>
                                            </p:txEl>
                                          </p:spTgt>
                                        </p:tgtEl>
                                      </p:cBhvr>
                                    </p:animEffect>
                                  </p:childTnLst>
                                </p:cTn>
                              </p:par>
                            </p:childTnLst>
                          </p:cTn>
                        </p:par>
                        <p:par>
                          <p:cTn id="8" fill="hold">
                            <p:stCondLst>
                              <p:cond delay="500"/>
                            </p:stCondLst>
                            <p:childTnLst>
                              <p:par>
                                <p:cTn id="9" presetID="3" presetClass="entr" presetSubtype="10" fill="hold" nodeType="afterEffect">
                                  <p:stCondLst>
                                    <p:cond delay="0"/>
                                  </p:stCondLst>
                                  <p:childTnLst>
                                    <p:set>
                                      <p:cBhvr>
                                        <p:cTn id="10" dur="1" fill="hold">
                                          <p:stCondLst>
                                            <p:cond delay="0"/>
                                          </p:stCondLst>
                                        </p:cTn>
                                        <p:tgtEl>
                                          <p:spTgt spid="59395">
                                            <p:txEl>
                                              <p:pRg st="3" end="3"/>
                                            </p:txEl>
                                          </p:spTgt>
                                        </p:tgtEl>
                                        <p:attrNameLst>
                                          <p:attrName>style.visibility</p:attrName>
                                        </p:attrNameLst>
                                      </p:cBhvr>
                                      <p:to>
                                        <p:strVal val="visible"/>
                                      </p:to>
                                    </p:set>
                                    <p:animEffect transition="in" filter="blinds(horizontal)">
                                      <p:cBhvr>
                                        <p:cTn id="11" dur="500"/>
                                        <p:tgtEl>
                                          <p:spTgt spid="59395">
                                            <p:txEl>
                                              <p:pRg st="3" end="3"/>
                                            </p:txEl>
                                          </p:spTgt>
                                        </p:tgtEl>
                                      </p:cBhvr>
                                    </p:animEffect>
                                  </p:childTnLst>
                                </p:cTn>
                              </p:par>
                            </p:childTnLst>
                          </p:cTn>
                        </p:par>
                        <p:par>
                          <p:cTn id="12" fill="hold">
                            <p:stCondLst>
                              <p:cond delay="1000"/>
                            </p:stCondLst>
                            <p:childTnLst>
                              <p:par>
                                <p:cTn id="13" presetID="3" presetClass="entr" presetSubtype="10" fill="hold" nodeType="afterEffect">
                                  <p:stCondLst>
                                    <p:cond delay="0"/>
                                  </p:stCondLst>
                                  <p:childTnLst>
                                    <p:set>
                                      <p:cBhvr>
                                        <p:cTn id="14" dur="1" fill="hold">
                                          <p:stCondLst>
                                            <p:cond delay="0"/>
                                          </p:stCondLst>
                                        </p:cTn>
                                        <p:tgtEl>
                                          <p:spTgt spid="59395">
                                            <p:txEl>
                                              <p:pRg st="4" end="4"/>
                                            </p:txEl>
                                          </p:spTgt>
                                        </p:tgtEl>
                                        <p:attrNameLst>
                                          <p:attrName>style.visibility</p:attrName>
                                        </p:attrNameLst>
                                      </p:cBhvr>
                                      <p:to>
                                        <p:strVal val="visible"/>
                                      </p:to>
                                    </p:set>
                                    <p:animEffect transition="in" filter="blinds(horizontal)">
                                      <p:cBhvr>
                                        <p:cTn id="15" dur="500"/>
                                        <p:tgtEl>
                                          <p:spTgt spid="59395">
                                            <p:txEl>
                                              <p:pRg st="4" end="4"/>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59395">
                                            <p:txEl>
                                              <p:pRg st="6" end="6"/>
                                            </p:txEl>
                                          </p:spTgt>
                                        </p:tgtEl>
                                        <p:attrNameLst>
                                          <p:attrName>style.visibility</p:attrName>
                                        </p:attrNameLst>
                                      </p:cBhvr>
                                      <p:to>
                                        <p:strVal val="visible"/>
                                      </p:to>
                                    </p:set>
                                    <p:animEffect transition="in" filter="blinds(horizontal)">
                                      <p:cBhvr>
                                        <p:cTn id="20" dur="500"/>
                                        <p:tgtEl>
                                          <p:spTgt spid="5939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620184" y="1444625"/>
            <a:ext cx="7886700" cy="4351338"/>
          </a:xfrm>
        </p:spPr>
        <p:txBody>
          <a:bodyPr>
            <a:noAutofit/>
          </a:bodyPr>
          <a:lstStyle/>
          <a:p>
            <a:pPr>
              <a:buFont typeface="Arial" panose="020B0604020202020204"/>
              <a:buChar char="•"/>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网络层功能：路由，新节点和路径的发现，决定一个节点属于某一个子网络等。</a:t>
            </a:r>
            <a:endParaRPr lang="en-US" altLang="zh-CN" dirty="0">
              <a:latin typeface="微软雅黑" panose="020B0503020204020204" pitchFamily="34" charset="-122"/>
              <a:ea typeface="微软雅黑" panose="020B0503020204020204" pitchFamily="34" charset="-122"/>
              <a:cs typeface="微软雅黑" panose="020B0503020204020204" pitchFamily="34" charset="-122"/>
            </a:endParaRPr>
          </a:p>
          <a:p>
            <a:pPr>
              <a:buFont typeface="Arial" panose="020B0604020202020204"/>
              <a:buChar char="•"/>
            </a:pPr>
            <a:r>
              <a:rPr lang="en-US" altLang="zh-CN" dirty="0">
                <a:latin typeface="微软雅黑" panose="020B0503020204020204" pitchFamily="34" charset="-122"/>
                <a:ea typeface="微软雅黑" panose="020B0503020204020204" pitchFamily="34" charset="-122"/>
                <a:cs typeface="微软雅黑" panose="020B0503020204020204" pitchFamily="34" charset="-122"/>
              </a:rPr>
              <a:t>ZigBee</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网络层采用</a:t>
            </a:r>
            <a:r>
              <a:rPr lang="zh-CN" altLang="en-US" u="sng"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距离矢量路由协议</a:t>
            </a:r>
            <a:r>
              <a:rPr lang="zh-CN" altLang="en-US" u="sng" dirty="0">
                <a:latin typeface="微软雅黑" panose="020B0503020204020204" pitchFamily="34" charset="-122"/>
                <a:ea typeface="微软雅黑" panose="020B0503020204020204" pitchFamily="34" charset="-122"/>
                <a:cs typeface="微软雅黑" panose="020B0503020204020204" pitchFamily="34" charset="-122"/>
              </a:rPr>
              <a:t>（</a:t>
            </a:r>
            <a:r>
              <a:rPr lang="en-US" altLang="zh-CN" u="sng" dirty="0">
                <a:latin typeface="微软雅黑" panose="020B0503020204020204" pitchFamily="34" charset="-122"/>
                <a:ea typeface="微软雅黑" panose="020B0503020204020204" pitchFamily="34" charset="-122"/>
                <a:cs typeface="微软雅黑" panose="020B0503020204020204" pitchFamily="34" charset="-122"/>
              </a:rPr>
              <a:t>AODV</a:t>
            </a:r>
            <a:r>
              <a:rPr lang="zh-CN" altLang="en-US" u="sng" dirty="0">
                <a:latin typeface="微软雅黑" panose="020B0503020204020204" pitchFamily="34" charset="-122"/>
                <a:ea typeface="微软雅黑" panose="020B0503020204020204" pitchFamily="34" charset="-122"/>
                <a:cs typeface="微软雅黑" panose="020B0503020204020204" pitchFamily="34" charset="-122"/>
              </a:rPr>
              <a:t>）</a:t>
            </a:r>
            <a:endParaRPr lang="en-US" altLang="zh-CN" u="sng" dirty="0">
              <a:latin typeface="微软雅黑" panose="020B0503020204020204" pitchFamily="34" charset="-122"/>
              <a:ea typeface="微软雅黑" panose="020B0503020204020204" pitchFamily="34" charset="-122"/>
              <a:cs typeface="微软雅黑" panose="020B0503020204020204" pitchFamily="34" charset="-122"/>
            </a:endParaRPr>
          </a:p>
          <a:p>
            <a:pPr>
              <a:buFont typeface="Arial" panose="020B0604020202020204"/>
              <a:buChar char="•"/>
            </a:pPr>
            <a:endParaRPr kumimoji="1" lang="zh-CN" altLang="en-US"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6" name="Rectangle 2"/>
          <p:cNvSpPr>
            <a:spLocks noGrp="1" noChangeArrowheads="1"/>
          </p:cNvSpPr>
          <p:nvPr>
            <p:ph type="title"/>
          </p:nvPr>
        </p:nvSpPr>
        <p:spPr>
          <a:xfrm>
            <a:off x="636588" y="457200"/>
            <a:ext cx="7466012" cy="855663"/>
          </a:xfrm>
        </p:spPr>
        <p:txBody>
          <a:bodyPr/>
          <a:lstStyle/>
          <a:p>
            <a:pPr algn="l"/>
            <a:r>
              <a:rPr lang="en-US" altLang="zh-CN" sz="3100" dirty="0" err="1">
                <a:latin typeface="Times New Roman" panose="02020603050405020304" pitchFamily="18" charset="0"/>
              </a:rPr>
              <a:t>3. ZigBee</a:t>
            </a:r>
            <a:r>
              <a:rPr lang="zh-CN" altLang="en-US" sz="3100" dirty="0">
                <a:latin typeface="Times New Roman" panose="02020603050405020304" pitchFamily="18" charset="0"/>
              </a:rPr>
              <a:t>协议栈 </a:t>
            </a:r>
            <a:r>
              <a:rPr lang="en-US" altLang="zh-CN" sz="3100" dirty="0">
                <a:latin typeface="Times New Roman" panose="02020603050405020304" pitchFamily="18" charset="0"/>
              </a:rPr>
              <a:t>—— </a:t>
            </a:r>
            <a:r>
              <a:rPr lang="zh-CN" altLang="en-US" sz="3100" dirty="0">
                <a:latin typeface="Times New Roman" panose="02020603050405020304" pitchFamily="18" charset="0"/>
              </a:rPr>
              <a:t>网络层（</a:t>
            </a:r>
            <a:r>
              <a:rPr lang="en-US" altLang="zh-CN" sz="3100" dirty="0">
                <a:latin typeface="Times New Roman" panose="02020603050405020304" pitchFamily="18" charset="0"/>
              </a:rPr>
              <a:t>NWK</a:t>
            </a:r>
            <a:r>
              <a:rPr lang="zh-CN" altLang="en-US" sz="3100" dirty="0">
                <a:latin typeface="Times New Roman" panose="02020603050405020304" pitchFamily="18" charset="0"/>
              </a:rPr>
              <a:t>）</a:t>
            </a:r>
          </a:p>
        </p:txBody>
      </p:sp>
      <p:sp>
        <p:nvSpPr>
          <p:cNvPr id="8" name="矩形 7"/>
          <p:cNvSpPr/>
          <p:nvPr/>
        </p:nvSpPr>
        <p:spPr>
          <a:xfrm>
            <a:off x="2869976" y="6155174"/>
            <a:ext cx="3140075" cy="368300"/>
          </a:xfrm>
          <a:prstGeom prst="rect">
            <a:avLst/>
          </a:prstGeom>
        </p:spPr>
        <p:txBody>
          <a:bodyPr wrap="none">
            <a:spAutoFit/>
          </a:bodyPr>
          <a:lstStyle/>
          <a:p>
            <a:pPr lvl="1"/>
            <a:r>
              <a:rPr lang="en-US" altLang="zh-CN" dirty="0">
                <a:latin typeface="微软雅黑" panose="020B0503020204020204" pitchFamily="34" charset="-122"/>
                <a:ea typeface="微软雅黑" panose="020B0503020204020204" pitchFamily="34" charset="-122"/>
                <a:cs typeface="微软雅黑" panose="020B0503020204020204" pitchFamily="34" charset="-122"/>
              </a:rPr>
              <a:t>AODV</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协议路由建立过程</a:t>
            </a:r>
          </a:p>
        </p:txBody>
      </p:sp>
      <p:graphicFrame>
        <p:nvGraphicFramePr>
          <p:cNvPr id="4" name="对象 3"/>
          <p:cNvGraphicFramePr/>
          <p:nvPr/>
        </p:nvGraphicFramePr>
        <p:xfrm>
          <a:off x="1628775" y="2760980"/>
          <a:ext cx="5481320" cy="3212465"/>
        </p:xfrm>
        <a:graphic>
          <a:graphicData uri="http://schemas.openxmlformats.org/presentationml/2006/ole">
            <mc:AlternateContent xmlns:mc="http://schemas.openxmlformats.org/markup-compatibility/2006">
              <mc:Choice xmlns:v="urn:schemas-microsoft-com:vml" Requires="v">
                <p:oleObj r:id="rId3" imgW="5476875" imgH="3209925" progId="Paint.Picture">
                  <p:embed/>
                </p:oleObj>
              </mc:Choice>
              <mc:Fallback>
                <p:oleObj r:id="rId3" imgW="5476875" imgH="3209925" progId="Paint.Picture">
                  <p:embed/>
                  <p:pic>
                    <p:nvPicPr>
                      <p:cNvPr id="0" name="图片 4"/>
                      <p:cNvPicPr/>
                      <p:nvPr/>
                    </p:nvPicPr>
                    <p:blipFill>
                      <a:blip r:embed="rId4"/>
                      <a:stretch>
                        <a:fillRect/>
                      </a:stretch>
                    </p:blipFill>
                    <p:spPr>
                      <a:xfrm>
                        <a:off x="1628775" y="2760980"/>
                        <a:ext cx="5481320" cy="3212465"/>
                      </a:xfrm>
                      <a:prstGeom prst="rect">
                        <a:avLst/>
                      </a:prstGeom>
                    </p:spPr>
                  </p:pic>
                </p:oleObj>
              </mc:Fallback>
            </mc:AlternateContent>
          </a:graphicData>
        </a:graphic>
      </p:graphicFrame>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a:xfrm>
            <a:off x="533400" y="211138"/>
            <a:ext cx="7313613" cy="855662"/>
          </a:xfrm>
        </p:spPr>
        <p:txBody>
          <a:bodyPr/>
          <a:lstStyle/>
          <a:p>
            <a:pPr algn="l"/>
            <a:r>
              <a:rPr lang="en-US" altLang="zh-CN" sz="3200" dirty="0" err="1">
                <a:latin typeface="Times New Roman" panose="02020603050405020304" pitchFamily="18" charset="0"/>
              </a:rPr>
              <a:t>3.ZigBee</a:t>
            </a:r>
            <a:r>
              <a:rPr lang="zh-CN" altLang="en-US" sz="3200" dirty="0">
                <a:latin typeface="Times New Roman" panose="02020603050405020304" pitchFamily="18" charset="0"/>
              </a:rPr>
              <a:t>协议栈 </a:t>
            </a:r>
            <a:r>
              <a:rPr lang="en-US" altLang="zh-CN" sz="3200" dirty="0">
                <a:latin typeface="Times New Roman" panose="02020603050405020304" pitchFamily="18" charset="0"/>
              </a:rPr>
              <a:t>—— </a:t>
            </a:r>
            <a:r>
              <a:rPr lang="zh-CN" altLang="en-US" sz="3200" dirty="0">
                <a:latin typeface="Times New Roman" panose="02020603050405020304" pitchFamily="18" charset="0"/>
              </a:rPr>
              <a:t>应用层（</a:t>
            </a:r>
            <a:r>
              <a:rPr lang="en-US" altLang="zh-CN" sz="3200" dirty="0">
                <a:latin typeface="Times New Roman" panose="02020603050405020304" pitchFamily="18" charset="0"/>
              </a:rPr>
              <a:t>APL</a:t>
            </a:r>
            <a:r>
              <a:rPr lang="zh-CN" altLang="en-US" sz="3200" dirty="0">
                <a:latin typeface="Times New Roman" panose="02020603050405020304" pitchFamily="18" charset="0"/>
              </a:rPr>
              <a:t>）</a:t>
            </a:r>
          </a:p>
        </p:txBody>
      </p:sp>
      <p:sp>
        <p:nvSpPr>
          <p:cNvPr id="60419" name="Rectangle 3"/>
          <p:cNvSpPr>
            <a:spLocks noGrp="1" noChangeArrowheads="1"/>
          </p:cNvSpPr>
          <p:nvPr>
            <p:ph type="body" idx="1"/>
          </p:nvPr>
        </p:nvSpPr>
        <p:spPr>
          <a:xfrm>
            <a:off x="310092" y="1854200"/>
            <a:ext cx="8540750" cy="4651375"/>
          </a:xfrm>
        </p:spPr>
        <p:txBody>
          <a:bodyPr>
            <a:noAutofit/>
          </a:bodyPr>
          <a:lstStyle/>
          <a:p>
            <a:pPr>
              <a:lnSpc>
                <a:spcPct val="120000"/>
              </a:lnSpc>
            </a:pPr>
            <a:r>
              <a:rPr lang="en-US" altLang="zh-CN" dirty="0" err="1"/>
              <a:t>ZigBee</a:t>
            </a:r>
            <a:r>
              <a:rPr lang="zh-CN" altLang="en-US" dirty="0"/>
              <a:t>应用层由三个部分组成：</a:t>
            </a:r>
            <a:r>
              <a:rPr lang="zh-CN" altLang="en-US" dirty="0">
                <a:solidFill>
                  <a:srgbClr val="FF0000"/>
                </a:solidFill>
              </a:rPr>
              <a:t>应用子层</a:t>
            </a:r>
            <a:r>
              <a:rPr lang="en-US" altLang="zh-CN" dirty="0">
                <a:solidFill>
                  <a:srgbClr val="FF0000"/>
                </a:solidFill>
              </a:rPr>
              <a:t>(APS</a:t>
            </a:r>
            <a:r>
              <a:rPr lang="en-US" altLang="zh-CN" dirty="0"/>
              <a:t>)</a:t>
            </a:r>
            <a:r>
              <a:rPr lang="zh-CN" altLang="en-US" dirty="0"/>
              <a:t>、</a:t>
            </a:r>
            <a:r>
              <a:rPr lang="zh-CN" altLang="en-US" dirty="0">
                <a:solidFill>
                  <a:srgbClr val="FF0000"/>
                </a:solidFill>
              </a:rPr>
              <a:t>设备对象（</a:t>
            </a:r>
            <a:r>
              <a:rPr lang="en-US" altLang="zh-CN" dirty="0">
                <a:solidFill>
                  <a:srgbClr val="FF0000"/>
                </a:solidFill>
              </a:rPr>
              <a:t>ZDO)</a:t>
            </a:r>
            <a:r>
              <a:rPr lang="zh-CN" altLang="en-US" dirty="0"/>
              <a:t>和制造商定义的</a:t>
            </a:r>
            <a:r>
              <a:rPr lang="zh-CN" altLang="en-US" dirty="0">
                <a:solidFill>
                  <a:srgbClr val="FF0000"/>
                </a:solidFill>
              </a:rPr>
              <a:t>应用对象</a:t>
            </a:r>
            <a:r>
              <a:rPr lang="en-US" altLang="zh-CN" dirty="0">
                <a:solidFill>
                  <a:srgbClr val="FF0000"/>
                </a:solidFill>
              </a:rPr>
              <a:t>(App </a:t>
            </a:r>
            <a:r>
              <a:rPr lang="en-US" altLang="zh-CN" dirty="0" err="1">
                <a:solidFill>
                  <a:srgbClr val="FF0000"/>
                </a:solidFill>
              </a:rPr>
              <a:t>Obj</a:t>
            </a:r>
            <a:r>
              <a:rPr lang="en-US" altLang="zh-CN" dirty="0">
                <a:solidFill>
                  <a:srgbClr val="FF0000"/>
                </a:solidFill>
              </a:rPr>
              <a:t>)</a:t>
            </a:r>
          </a:p>
          <a:p>
            <a:pPr>
              <a:lnSpc>
                <a:spcPct val="120000"/>
              </a:lnSpc>
            </a:pPr>
            <a:r>
              <a:rPr lang="en-US" altLang="zh-CN" dirty="0">
                <a:solidFill>
                  <a:srgbClr val="FF0000"/>
                </a:solidFill>
              </a:rPr>
              <a:t>1. APS</a:t>
            </a:r>
            <a:r>
              <a:rPr lang="zh-CN" altLang="en-US" dirty="0">
                <a:solidFill>
                  <a:srgbClr val="FF0000"/>
                </a:solidFill>
              </a:rPr>
              <a:t>应用子层</a:t>
            </a:r>
          </a:p>
          <a:p>
            <a:pPr>
              <a:lnSpc>
                <a:spcPct val="120000"/>
              </a:lnSpc>
            </a:pPr>
            <a:r>
              <a:rPr lang="zh-CN" altLang="en-US" dirty="0"/>
              <a:t>   </a:t>
            </a:r>
            <a:r>
              <a:rPr lang="en-US" altLang="zh-CN" dirty="0"/>
              <a:t>APS</a:t>
            </a:r>
            <a:r>
              <a:rPr lang="zh-CN" altLang="en-US" dirty="0"/>
              <a:t>通过网络层和安全服务提供层与端点相接，并为数据传送、安全和绑定提供服务，可以适配不同但兼容的节点</a:t>
            </a:r>
          </a:p>
          <a:p>
            <a:pPr>
              <a:lnSpc>
                <a:spcPct val="120000"/>
              </a:lnSpc>
            </a:pPr>
            <a:r>
              <a:rPr lang="zh-CN" altLang="en-US" dirty="0"/>
              <a:t>   </a:t>
            </a:r>
            <a:r>
              <a:rPr lang="en-US" altLang="zh-CN" dirty="0"/>
              <a:t>APS</a:t>
            </a:r>
            <a:r>
              <a:rPr lang="zh-CN" altLang="en-US" dirty="0"/>
              <a:t>提供在</a:t>
            </a:r>
            <a:r>
              <a:rPr lang="en-US" altLang="zh-CN" dirty="0"/>
              <a:t>NWK</a:t>
            </a:r>
            <a:r>
              <a:rPr lang="zh-CN" altLang="en-US" dirty="0"/>
              <a:t>层和</a:t>
            </a:r>
            <a:r>
              <a:rPr lang="en-US" altLang="zh-CN" dirty="0"/>
              <a:t>APL</a:t>
            </a:r>
            <a:r>
              <a:rPr lang="zh-CN" altLang="en-US" dirty="0"/>
              <a:t>层之间的一个接口，通过一组</a:t>
            </a:r>
            <a:r>
              <a:rPr lang="en-US" altLang="zh-CN" dirty="0"/>
              <a:t>ZDO</a:t>
            </a:r>
            <a:r>
              <a:rPr lang="zh-CN" altLang="en-US" dirty="0"/>
              <a:t>到</a:t>
            </a:r>
            <a:r>
              <a:rPr lang="en-US" altLang="zh-CN" dirty="0"/>
              <a:t>App </a:t>
            </a:r>
            <a:r>
              <a:rPr lang="en-US" altLang="zh-CN" dirty="0" err="1"/>
              <a:t>Obj</a:t>
            </a:r>
            <a:r>
              <a:rPr lang="zh-CN" altLang="en-US" dirty="0"/>
              <a:t>的通用服务集。</a:t>
            </a:r>
          </a:p>
          <a:p>
            <a:pPr>
              <a:lnSpc>
                <a:spcPct val="120000"/>
              </a:lnSpc>
            </a:pPr>
            <a:r>
              <a:rPr lang="zh-CN" altLang="en-US" dirty="0"/>
              <a:t>    	这服务由两个实体实现：</a:t>
            </a:r>
            <a:r>
              <a:rPr lang="en-US" altLang="zh-CN" dirty="0">
                <a:solidFill>
                  <a:srgbClr val="FF0000"/>
                </a:solidFill>
              </a:rPr>
              <a:t>APS</a:t>
            </a:r>
            <a:r>
              <a:rPr lang="zh-CN" altLang="en-US" dirty="0">
                <a:solidFill>
                  <a:srgbClr val="FF0000"/>
                </a:solidFill>
              </a:rPr>
              <a:t>数据实体</a:t>
            </a:r>
            <a:r>
              <a:rPr lang="zh-CN" altLang="en-US" dirty="0"/>
              <a:t>（</a:t>
            </a:r>
            <a:r>
              <a:rPr lang="en-US" altLang="zh-CN" dirty="0"/>
              <a:t>APSDE</a:t>
            </a:r>
            <a:r>
              <a:rPr lang="zh-CN" altLang="en-US" dirty="0"/>
              <a:t>）和</a:t>
            </a:r>
            <a:r>
              <a:rPr lang="en-US" altLang="zh-CN" dirty="0">
                <a:solidFill>
                  <a:srgbClr val="FF0000"/>
                </a:solidFill>
              </a:rPr>
              <a:t>APS</a:t>
            </a:r>
            <a:r>
              <a:rPr lang="zh-CN" altLang="en-US" dirty="0">
                <a:solidFill>
                  <a:srgbClr val="FF0000"/>
                </a:solidFill>
              </a:rPr>
              <a:t>管理实体</a:t>
            </a:r>
            <a:r>
              <a:rPr lang="zh-CN" altLang="en-US" dirty="0"/>
              <a:t>（</a:t>
            </a:r>
            <a:r>
              <a:rPr lang="en-US" altLang="zh-CN" dirty="0"/>
              <a:t>APSME</a:t>
            </a:r>
            <a:r>
              <a:rPr lang="zh-CN" altLang="en-US" dirty="0"/>
              <a:t>）</a:t>
            </a:r>
            <a:br>
              <a:rPr lang="zh-CN" altLang="en-US" dirty="0"/>
            </a:br>
            <a:endParaRPr lang="zh-CN" altLang="en-US"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nodeType="clickEffect">
                                  <p:stCondLst>
                                    <p:cond delay="0"/>
                                  </p:stCondLst>
                                  <p:childTnLst>
                                    <p:set>
                                      <p:cBhvr>
                                        <p:cTn id="6" dur="1" fill="hold">
                                          <p:stCondLst>
                                            <p:cond delay="0"/>
                                          </p:stCondLst>
                                        </p:cTn>
                                        <p:tgtEl>
                                          <p:spTgt spid="60419">
                                            <p:txEl>
                                              <p:pRg st="1" end="1"/>
                                            </p:txEl>
                                          </p:spTgt>
                                        </p:tgtEl>
                                        <p:attrNameLst>
                                          <p:attrName>style.visibility</p:attrName>
                                        </p:attrNameLst>
                                      </p:cBhvr>
                                      <p:to>
                                        <p:strVal val="visible"/>
                                      </p:to>
                                    </p:set>
                                    <p:animEffect transition="in" filter="box(out)">
                                      <p:cBhvr>
                                        <p:cTn id="7" dur="500"/>
                                        <p:tgtEl>
                                          <p:spTgt spid="60419">
                                            <p:txEl>
                                              <p:pRg st="1" end="1"/>
                                            </p:txEl>
                                          </p:spTgt>
                                        </p:tgtEl>
                                      </p:cBhvr>
                                    </p:animEffect>
                                  </p:childTnLst>
                                </p:cTn>
                              </p:par>
                            </p:childTnLst>
                          </p:cTn>
                        </p:par>
                        <p:par>
                          <p:cTn id="8" fill="hold">
                            <p:stCondLst>
                              <p:cond delay="500"/>
                            </p:stCondLst>
                            <p:childTnLst>
                              <p:par>
                                <p:cTn id="9" presetID="2" presetClass="entr" presetSubtype="4" fill="hold" nodeType="afterEffect">
                                  <p:stCondLst>
                                    <p:cond delay="0"/>
                                  </p:stCondLst>
                                  <p:childTnLst>
                                    <p:set>
                                      <p:cBhvr>
                                        <p:cTn id="10" dur="1" fill="hold">
                                          <p:stCondLst>
                                            <p:cond delay="0"/>
                                          </p:stCondLst>
                                        </p:cTn>
                                        <p:tgtEl>
                                          <p:spTgt spid="60419">
                                            <p:txEl>
                                              <p:pRg st="2" end="2"/>
                                            </p:txEl>
                                          </p:spTgt>
                                        </p:tgtEl>
                                        <p:attrNameLst>
                                          <p:attrName>style.visibility</p:attrName>
                                        </p:attrNameLst>
                                      </p:cBhvr>
                                      <p:to>
                                        <p:strVal val="visible"/>
                                      </p:to>
                                    </p:set>
                                    <p:anim calcmode="lin" valueType="num">
                                      <p:cBhvr additive="base">
                                        <p:cTn id="11" dur="500" fill="hold"/>
                                        <p:tgtEl>
                                          <p:spTgt spid="60419">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60419">
                                            <p:txEl>
                                              <p:pRg st="2" end="2"/>
                                            </p:txEl>
                                          </p:spTgt>
                                        </p:tgtEl>
                                        <p:attrNameLst>
                                          <p:attrName>ppt_y</p:attrName>
                                        </p:attrNameLst>
                                      </p:cBhvr>
                                      <p:tavLst>
                                        <p:tav tm="0">
                                          <p:val>
                                            <p:strVal val="1+#ppt_h/2"/>
                                          </p:val>
                                        </p:tav>
                                        <p:tav tm="100000">
                                          <p:val>
                                            <p:strVal val="#ppt_y"/>
                                          </p:val>
                                        </p:tav>
                                      </p:tavLst>
                                    </p:anim>
                                  </p:childTnLst>
                                </p:cTn>
                              </p:par>
                            </p:childTnLst>
                          </p:cTn>
                        </p:par>
                        <p:par>
                          <p:cTn id="13" fill="hold">
                            <p:stCondLst>
                              <p:cond delay="1000"/>
                            </p:stCondLst>
                            <p:childTnLst>
                              <p:par>
                                <p:cTn id="14" presetID="2" presetClass="entr" presetSubtype="4" fill="hold" nodeType="afterEffect">
                                  <p:stCondLst>
                                    <p:cond delay="0"/>
                                  </p:stCondLst>
                                  <p:childTnLst>
                                    <p:set>
                                      <p:cBhvr>
                                        <p:cTn id="15" dur="1" fill="hold">
                                          <p:stCondLst>
                                            <p:cond delay="0"/>
                                          </p:stCondLst>
                                        </p:cTn>
                                        <p:tgtEl>
                                          <p:spTgt spid="60419">
                                            <p:txEl>
                                              <p:pRg st="3" end="3"/>
                                            </p:txEl>
                                          </p:spTgt>
                                        </p:tgtEl>
                                        <p:attrNameLst>
                                          <p:attrName>style.visibility</p:attrName>
                                        </p:attrNameLst>
                                      </p:cBhvr>
                                      <p:to>
                                        <p:strVal val="visible"/>
                                      </p:to>
                                    </p:set>
                                    <p:anim calcmode="lin" valueType="num">
                                      <p:cBhvr additive="base">
                                        <p:cTn id="16" dur="500" fill="hold"/>
                                        <p:tgtEl>
                                          <p:spTgt spid="60419">
                                            <p:txEl>
                                              <p:pRg st="3" end="3"/>
                                            </p:txEl>
                                          </p:spTgt>
                                        </p:tgtEl>
                                        <p:attrNameLst>
                                          <p:attrName>ppt_x</p:attrName>
                                        </p:attrNameLst>
                                      </p:cBhvr>
                                      <p:tavLst>
                                        <p:tav tm="0">
                                          <p:val>
                                            <p:strVal val="#ppt_x"/>
                                          </p:val>
                                        </p:tav>
                                        <p:tav tm="100000">
                                          <p:val>
                                            <p:strVal val="#ppt_x"/>
                                          </p:val>
                                        </p:tav>
                                      </p:tavLst>
                                    </p:anim>
                                    <p:anim calcmode="lin" valueType="num">
                                      <p:cBhvr additive="base">
                                        <p:cTn id="17" dur="500" fill="hold"/>
                                        <p:tgtEl>
                                          <p:spTgt spid="60419">
                                            <p:txEl>
                                              <p:pRg st="3" end="3"/>
                                            </p:txEl>
                                          </p:spTgt>
                                        </p:tgtEl>
                                        <p:attrNameLst>
                                          <p:attrName>ppt_y</p:attrName>
                                        </p:attrNameLst>
                                      </p:cBhvr>
                                      <p:tavLst>
                                        <p:tav tm="0">
                                          <p:val>
                                            <p:strVal val="1+#ppt_h/2"/>
                                          </p:val>
                                        </p:tav>
                                        <p:tav tm="100000">
                                          <p:val>
                                            <p:strVal val="#ppt_y"/>
                                          </p:val>
                                        </p:tav>
                                      </p:tavLst>
                                    </p:anim>
                                  </p:childTnLst>
                                </p:cTn>
                              </p:par>
                            </p:childTnLst>
                          </p:cTn>
                        </p:par>
                        <p:par>
                          <p:cTn id="18" fill="hold">
                            <p:stCondLst>
                              <p:cond delay="1500"/>
                            </p:stCondLst>
                            <p:childTnLst>
                              <p:par>
                                <p:cTn id="19" presetID="2" presetClass="entr" presetSubtype="4" fill="hold" nodeType="afterEffect">
                                  <p:stCondLst>
                                    <p:cond delay="0"/>
                                  </p:stCondLst>
                                  <p:childTnLst>
                                    <p:set>
                                      <p:cBhvr>
                                        <p:cTn id="20" dur="1" fill="hold">
                                          <p:stCondLst>
                                            <p:cond delay="0"/>
                                          </p:stCondLst>
                                        </p:cTn>
                                        <p:tgtEl>
                                          <p:spTgt spid="60419">
                                            <p:txEl>
                                              <p:pRg st="4" end="4"/>
                                            </p:txEl>
                                          </p:spTgt>
                                        </p:tgtEl>
                                        <p:attrNameLst>
                                          <p:attrName>style.visibility</p:attrName>
                                        </p:attrNameLst>
                                      </p:cBhvr>
                                      <p:to>
                                        <p:strVal val="visible"/>
                                      </p:to>
                                    </p:set>
                                    <p:anim calcmode="lin" valueType="num">
                                      <p:cBhvr additive="base">
                                        <p:cTn id="21" dur="500" fill="hold"/>
                                        <p:tgtEl>
                                          <p:spTgt spid="60419">
                                            <p:txEl>
                                              <p:pRg st="4" end="4"/>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60419">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a:xfrm>
            <a:off x="533400" y="211138"/>
            <a:ext cx="7315200" cy="855662"/>
          </a:xfrm>
        </p:spPr>
        <p:txBody>
          <a:bodyPr/>
          <a:lstStyle/>
          <a:p>
            <a:pPr algn="l"/>
            <a:r>
              <a:rPr lang="en-US" altLang="zh-CN" sz="3200" dirty="0" err="1">
                <a:latin typeface="Times New Roman" panose="02020603050405020304" pitchFamily="18" charset="0"/>
              </a:rPr>
              <a:t>3. ZigBee</a:t>
            </a:r>
            <a:r>
              <a:rPr lang="zh-CN" altLang="en-US" sz="3200" dirty="0">
                <a:latin typeface="Times New Roman" panose="02020603050405020304" pitchFamily="18" charset="0"/>
              </a:rPr>
              <a:t>协议栈 </a:t>
            </a:r>
            <a:r>
              <a:rPr lang="en-US" altLang="zh-CN" sz="3200" dirty="0">
                <a:latin typeface="Times New Roman" panose="02020603050405020304" pitchFamily="18" charset="0"/>
              </a:rPr>
              <a:t>—— </a:t>
            </a:r>
            <a:r>
              <a:rPr lang="zh-CN" altLang="en-US" sz="3200" dirty="0">
                <a:latin typeface="Times New Roman" panose="02020603050405020304" pitchFamily="18" charset="0"/>
              </a:rPr>
              <a:t>应用层（</a:t>
            </a:r>
            <a:r>
              <a:rPr lang="en-US" altLang="zh-CN" sz="3200" dirty="0">
                <a:latin typeface="Times New Roman" panose="02020603050405020304" pitchFamily="18" charset="0"/>
              </a:rPr>
              <a:t>APL</a:t>
            </a:r>
            <a:r>
              <a:rPr lang="zh-CN" altLang="en-US" sz="3200" dirty="0">
                <a:latin typeface="Times New Roman" panose="02020603050405020304" pitchFamily="18" charset="0"/>
              </a:rPr>
              <a:t>）</a:t>
            </a:r>
          </a:p>
        </p:txBody>
      </p:sp>
      <p:sp>
        <p:nvSpPr>
          <p:cNvPr id="61443" name="Rectangle 3"/>
          <p:cNvSpPr>
            <a:spLocks noGrp="1" noChangeArrowheads="1"/>
          </p:cNvSpPr>
          <p:nvPr>
            <p:ph type="body" idx="1"/>
          </p:nvPr>
        </p:nvSpPr>
        <p:spPr>
          <a:xfrm>
            <a:off x="149225" y="1219200"/>
            <a:ext cx="8842375" cy="4651375"/>
          </a:xfrm>
        </p:spPr>
        <p:txBody>
          <a:bodyPr>
            <a:noAutofit/>
          </a:bodyPr>
          <a:lstStyle/>
          <a:p>
            <a:pPr>
              <a:lnSpc>
                <a:spcPct val="120000"/>
              </a:lnSpc>
            </a:pPr>
            <a:r>
              <a:rPr lang="en-US" altLang="zh-CN" dirty="0">
                <a:solidFill>
                  <a:srgbClr val="FF0000"/>
                </a:solidFill>
              </a:rPr>
              <a:t>2. </a:t>
            </a:r>
            <a:r>
              <a:rPr lang="zh-CN" altLang="en-US" dirty="0">
                <a:solidFill>
                  <a:srgbClr val="FF0000"/>
                </a:solidFill>
              </a:rPr>
              <a:t>应用构架</a:t>
            </a:r>
          </a:p>
          <a:p>
            <a:pPr>
              <a:lnSpc>
                <a:spcPct val="120000"/>
              </a:lnSpc>
            </a:pPr>
            <a:r>
              <a:rPr lang="en-US" altLang="zh-CN" dirty="0" err="1"/>
              <a:t>ZigBee</a:t>
            </a:r>
            <a:r>
              <a:rPr lang="zh-CN" altLang="en-US" dirty="0"/>
              <a:t>中的应用框架</a:t>
            </a:r>
            <a:r>
              <a:rPr lang="en-US" altLang="zh-CN" dirty="0"/>
              <a:t>(APL Framework)</a:t>
            </a:r>
            <a:r>
              <a:rPr lang="zh-CN" altLang="en-US" dirty="0"/>
              <a:t>为</a:t>
            </a:r>
            <a:r>
              <a:rPr lang="en-US" altLang="zh-CN" dirty="0" err="1"/>
              <a:t>ZigBee</a:t>
            </a:r>
            <a:r>
              <a:rPr lang="zh-CN" altLang="en-US" dirty="0"/>
              <a:t>节点中的应用对象提供活动的环境</a:t>
            </a:r>
          </a:p>
          <a:p>
            <a:pPr>
              <a:lnSpc>
                <a:spcPct val="120000"/>
              </a:lnSpc>
            </a:pPr>
            <a:r>
              <a:rPr lang="zh-CN" altLang="en-US" dirty="0"/>
              <a:t>最多可以定义</a:t>
            </a:r>
            <a:r>
              <a:rPr lang="en-US" altLang="zh-CN" dirty="0"/>
              <a:t>240</a:t>
            </a:r>
            <a:r>
              <a:rPr lang="zh-CN" altLang="en-US" dirty="0"/>
              <a:t>个相对独立的应用程序对象</a:t>
            </a:r>
            <a:r>
              <a:rPr lang="en-US" altLang="zh-CN" dirty="0"/>
              <a:t>(ZDO)</a:t>
            </a:r>
            <a:r>
              <a:rPr lang="zh-CN" altLang="en-US" dirty="0"/>
              <a:t>，对象的端点编号从</a:t>
            </a:r>
            <a:r>
              <a:rPr lang="en-US" altLang="zh-CN" dirty="0"/>
              <a:t>l</a:t>
            </a:r>
            <a:r>
              <a:rPr lang="zh-CN" altLang="en-US" dirty="0"/>
              <a:t>到</a:t>
            </a:r>
            <a:r>
              <a:rPr lang="en-US" altLang="zh-CN" dirty="0"/>
              <a:t>240</a:t>
            </a:r>
          </a:p>
          <a:p>
            <a:pPr>
              <a:lnSpc>
                <a:spcPct val="120000"/>
              </a:lnSpc>
            </a:pPr>
            <a:r>
              <a:rPr lang="zh-CN" altLang="en-US" dirty="0"/>
              <a:t>端点号</a:t>
            </a:r>
            <a:r>
              <a:rPr lang="en-US" altLang="zh-CN" dirty="0"/>
              <a:t>0</a:t>
            </a:r>
            <a:r>
              <a:rPr lang="zh-CN" altLang="en-US" dirty="0"/>
              <a:t>固定用于设备对象</a:t>
            </a:r>
            <a:r>
              <a:rPr lang="en-US" altLang="zh-CN" dirty="0">
                <a:solidFill>
                  <a:srgbClr val="FF0000"/>
                </a:solidFill>
              </a:rPr>
              <a:t>ZDO</a:t>
            </a:r>
            <a:r>
              <a:rPr lang="zh-CN" altLang="en-US" dirty="0">
                <a:solidFill>
                  <a:srgbClr val="FF0000"/>
                </a:solidFill>
              </a:rPr>
              <a:t>数据接口</a:t>
            </a:r>
            <a:r>
              <a:rPr lang="zh-CN" altLang="en-US" dirty="0"/>
              <a:t>，应用程序可以通过这个端点与</a:t>
            </a:r>
            <a:r>
              <a:rPr lang="en-US" altLang="zh-CN" dirty="0" err="1"/>
              <a:t>ZigBee</a:t>
            </a:r>
            <a:r>
              <a:rPr lang="zh-CN" altLang="en-US" dirty="0"/>
              <a:t>协议栈的其它层通信</a:t>
            </a:r>
          </a:p>
          <a:p>
            <a:pPr>
              <a:lnSpc>
                <a:spcPct val="120000"/>
              </a:lnSpc>
            </a:pPr>
            <a:r>
              <a:rPr lang="zh-CN" altLang="en-US" dirty="0"/>
              <a:t>端点</a:t>
            </a:r>
            <a:r>
              <a:rPr lang="en-US" altLang="zh-CN" dirty="0"/>
              <a:t>255</a:t>
            </a:r>
            <a:r>
              <a:rPr lang="zh-CN" altLang="en-US" dirty="0"/>
              <a:t>固定用于所有应用对象广播数据的数据接口功能</a:t>
            </a:r>
          </a:p>
          <a:p>
            <a:pPr>
              <a:lnSpc>
                <a:spcPct val="120000"/>
              </a:lnSpc>
            </a:pPr>
            <a:r>
              <a:rPr lang="zh-CN" altLang="en-US" dirty="0"/>
              <a:t>端点</a:t>
            </a:r>
            <a:r>
              <a:rPr lang="en-US" altLang="zh-CN" dirty="0"/>
              <a:t>241-254</a:t>
            </a:r>
            <a:r>
              <a:rPr lang="zh-CN" altLang="en-US" dirty="0"/>
              <a:t>保留为了扩展用户，用户不能使用</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32" fill="hold" nodeType="afterEffect">
                                  <p:stCondLst>
                                    <p:cond delay="0"/>
                                  </p:stCondLst>
                                  <p:childTnLst>
                                    <p:set>
                                      <p:cBhvr>
                                        <p:cTn id="6" dur="1" fill="hold">
                                          <p:stCondLst>
                                            <p:cond delay="0"/>
                                          </p:stCondLst>
                                        </p:cTn>
                                        <p:tgtEl>
                                          <p:spTgt spid="61443">
                                            <p:txEl>
                                              <p:pRg st="0" end="0"/>
                                            </p:txEl>
                                          </p:spTgt>
                                        </p:tgtEl>
                                        <p:attrNameLst>
                                          <p:attrName>style.visibility</p:attrName>
                                        </p:attrNameLst>
                                      </p:cBhvr>
                                      <p:to>
                                        <p:strVal val="visible"/>
                                      </p:to>
                                    </p:set>
                                    <p:animEffect transition="in" filter="box(out)">
                                      <p:cBhvr>
                                        <p:cTn id="7" dur="500"/>
                                        <p:tgtEl>
                                          <p:spTgt spid="61443">
                                            <p:txEl>
                                              <p:pRg st="0" end="0"/>
                                            </p:txEl>
                                          </p:spTgt>
                                        </p:tgtEl>
                                      </p:cBhvr>
                                    </p:animEffect>
                                  </p:childTnLst>
                                </p:cTn>
                              </p:par>
                            </p:childTnLst>
                          </p:cTn>
                        </p:par>
                        <p:par>
                          <p:cTn id="8" fill="hold">
                            <p:stCondLst>
                              <p:cond delay="500"/>
                            </p:stCondLst>
                            <p:childTnLst>
                              <p:par>
                                <p:cTn id="9" presetID="2" presetClass="entr" presetSubtype="4" fill="hold" nodeType="afterEffect">
                                  <p:stCondLst>
                                    <p:cond delay="0"/>
                                  </p:stCondLst>
                                  <p:childTnLst>
                                    <p:set>
                                      <p:cBhvr>
                                        <p:cTn id="10" dur="1" fill="hold">
                                          <p:stCondLst>
                                            <p:cond delay="0"/>
                                          </p:stCondLst>
                                        </p:cTn>
                                        <p:tgtEl>
                                          <p:spTgt spid="61443">
                                            <p:txEl>
                                              <p:pRg st="1" end="1"/>
                                            </p:txEl>
                                          </p:spTgt>
                                        </p:tgtEl>
                                        <p:attrNameLst>
                                          <p:attrName>style.visibility</p:attrName>
                                        </p:attrNameLst>
                                      </p:cBhvr>
                                      <p:to>
                                        <p:strVal val="visible"/>
                                      </p:to>
                                    </p:set>
                                    <p:anim calcmode="lin" valueType="num">
                                      <p:cBhvr additive="base">
                                        <p:cTn id="11" dur="500" fill="hold"/>
                                        <p:tgtEl>
                                          <p:spTgt spid="6144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61443">
                                            <p:txEl>
                                              <p:pRg st="1" end="1"/>
                                            </p:txEl>
                                          </p:spTgt>
                                        </p:tgtEl>
                                        <p:attrNameLst>
                                          <p:attrName>ppt_y</p:attrName>
                                        </p:attrNameLst>
                                      </p:cBhvr>
                                      <p:tavLst>
                                        <p:tav tm="0">
                                          <p:val>
                                            <p:strVal val="1+#ppt_h/2"/>
                                          </p:val>
                                        </p:tav>
                                        <p:tav tm="100000">
                                          <p:val>
                                            <p:strVal val="#ppt_y"/>
                                          </p:val>
                                        </p:tav>
                                      </p:tavLst>
                                    </p:anim>
                                  </p:childTnLst>
                                </p:cTn>
                              </p:par>
                            </p:childTnLst>
                          </p:cTn>
                        </p:par>
                        <p:par>
                          <p:cTn id="13" fill="hold">
                            <p:stCondLst>
                              <p:cond delay="1000"/>
                            </p:stCondLst>
                            <p:childTnLst>
                              <p:par>
                                <p:cTn id="14" presetID="2" presetClass="entr" presetSubtype="4" fill="hold" nodeType="afterEffect">
                                  <p:stCondLst>
                                    <p:cond delay="0"/>
                                  </p:stCondLst>
                                  <p:childTnLst>
                                    <p:set>
                                      <p:cBhvr>
                                        <p:cTn id="15" dur="1" fill="hold">
                                          <p:stCondLst>
                                            <p:cond delay="0"/>
                                          </p:stCondLst>
                                        </p:cTn>
                                        <p:tgtEl>
                                          <p:spTgt spid="61443">
                                            <p:txEl>
                                              <p:pRg st="2" end="2"/>
                                            </p:txEl>
                                          </p:spTgt>
                                        </p:tgtEl>
                                        <p:attrNameLst>
                                          <p:attrName>style.visibility</p:attrName>
                                        </p:attrNameLst>
                                      </p:cBhvr>
                                      <p:to>
                                        <p:strVal val="visible"/>
                                      </p:to>
                                    </p:set>
                                    <p:anim calcmode="lin" valueType="num">
                                      <p:cBhvr additive="base">
                                        <p:cTn id="16" dur="500" fill="hold"/>
                                        <p:tgtEl>
                                          <p:spTgt spid="61443">
                                            <p:txEl>
                                              <p:pRg st="2" end="2"/>
                                            </p:txEl>
                                          </p:spTgt>
                                        </p:tgtEl>
                                        <p:attrNameLst>
                                          <p:attrName>ppt_x</p:attrName>
                                        </p:attrNameLst>
                                      </p:cBhvr>
                                      <p:tavLst>
                                        <p:tav tm="0">
                                          <p:val>
                                            <p:strVal val="#ppt_x"/>
                                          </p:val>
                                        </p:tav>
                                        <p:tav tm="100000">
                                          <p:val>
                                            <p:strVal val="#ppt_x"/>
                                          </p:val>
                                        </p:tav>
                                      </p:tavLst>
                                    </p:anim>
                                    <p:anim calcmode="lin" valueType="num">
                                      <p:cBhvr additive="base">
                                        <p:cTn id="17" dur="500" fill="hold"/>
                                        <p:tgtEl>
                                          <p:spTgt spid="61443">
                                            <p:txEl>
                                              <p:pRg st="2" end="2"/>
                                            </p:txEl>
                                          </p:spTgt>
                                        </p:tgtEl>
                                        <p:attrNameLst>
                                          <p:attrName>ppt_y</p:attrName>
                                        </p:attrNameLst>
                                      </p:cBhvr>
                                      <p:tavLst>
                                        <p:tav tm="0">
                                          <p:val>
                                            <p:strVal val="1+#ppt_h/2"/>
                                          </p:val>
                                        </p:tav>
                                        <p:tav tm="100000">
                                          <p:val>
                                            <p:strVal val="#ppt_y"/>
                                          </p:val>
                                        </p:tav>
                                      </p:tavLst>
                                    </p:anim>
                                  </p:childTnLst>
                                </p:cTn>
                              </p:par>
                            </p:childTnLst>
                          </p:cTn>
                        </p:par>
                        <p:par>
                          <p:cTn id="18" fill="hold">
                            <p:stCondLst>
                              <p:cond delay="1500"/>
                            </p:stCondLst>
                            <p:childTnLst>
                              <p:par>
                                <p:cTn id="19" presetID="2" presetClass="entr" presetSubtype="4" fill="hold" nodeType="afterEffect">
                                  <p:stCondLst>
                                    <p:cond delay="0"/>
                                  </p:stCondLst>
                                  <p:childTnLst>
                                    <p:set>
                                      <p:cBhvr>
                                        <p:cTn id="20" dur="1" fill="hold">
                                          <p:stCondLst>
                                            <p:cond delay="0"/>
                                          </p:stCondLst>
                                        </p:cTn>
                                        <p:tgtEl>
                                          <p:spTgt spid="61443">
                                            <p:txEl>
                                              <p:pRg st="3" end="3"/>
                                            </p:txEl>
                                          </p:spTgt>
                                        </p:tgtEl>
                                        <p:attrNameLst>
                                          <p:attrName>style.visibility</p:attrName>
                                        </p:attrNameLst>
                                      </p:cBhvr>
                                      <p:to>
                                        <p:strVal val="visible"/>
                                      </p:to>
                                    </p:set>
                                    <p:anim calcmode="lin" valueType="num">
                                      <p:cBhvr additive="base">
                                        <p:cTn id="21" dur="500" fill="hold"/>
                                        <p:tgtEl>
                                          <p:spTgt spid="61443">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61443">
                                            <p:txEl>
                                              <p:pRg st="3" end="3"/>
                                            </p:txEl>
                                          </p:spTgt>
                                        </p:tgtEl>
                                        <p:attrNameLst>
                                          <p:attrName>ppt_y</p:attrName>
                                        </p:attrNameLst>
                                      </p:cBhvr>
                                      <p:tavLst>
                                        <p:tav tm="0">
                                          <p:val>
                                            <p:strVal val="1+#ppt_h/2"/>
                                          </p:val>
                                        </p:tav>
                                        <p:tav tm="100000">
                                          <p:val>
                                            <p:strVal val="#ppt_y"/>
                                          </p:val>
                                        </p:tav>
                                      </p:tavLst>
                                    </p:anim>
                                  </p:childTnLst>
                                </p:cTn>
                              </p:par>
                            </p:childTnLst>
                          </p:cTn>
                        </p:par>
                        <p:par>
                          <p:cTn id="23" fill="hold">
                            <p:stCondLst>
                              <p:cond delay="2000"/>
                            </p:stCondLst>
                            <p:childTnLst>
                              <p:par>
                                <p:cTn id="24" presetID="2" presetClass="entr" presetSubtype="4" fill="hold" nodeType="afterEffect">
                                  <p:stCondLst>
                                    <p:cond delay="0"/>
                                  </p:stCondLst>
                                  <p:childTnLst>
                                    <p:set>
                                      <p:cBhvr>
                                        <p:cTn id="25" dur="1" fill="hold">
                                          <p:stCondLst>
                                            <p:cond delay="0"/>
                                          </p:stCondLst>
                                        </p:cTn>
                                        <p:tgtEl>
                                          <p:spTgt spid="61443">
                                            <p:txEl>
                                              <p:pRg st="4" end="4"/>
                                            </p:txEl>
                                          </p:spTgt>
                                        </p:tgtEl>
                                        <p:attrNameLst>
                                          <p:attrName>style.visibility</p:attrName>
                                        </p:attrNameLst>
                                      </p:cBhvr>
                                      <p:to>
                                        <p:strVal val="visible"/>
                                      </p:to>
                                    </p:set>
                                    <p:anim calcmode="lin" valueType="num">
                                      <p:cBhvr additive="base">
                                        <p:cTn id="26" dur="500" fill="hold"/>
                                        <p:tgtEl>
                                          <p:spTgt spid="61443">
                                            <p:txEl>
                                              <p:pRg st="4" end="4"/>
                                            </p:txEl>
                                          </p:spTgt>
                                        </p:tgtEl>
                                        <p:attrNameLst>
                                          <p:attrName>ppt_x</p:attrName>
                                        </p:attrNameLst>
                                      </p:cBhvr>
                                      <p:tavLst>
                                        <p:tav tm="0">
                                          <p:val>
                                            <p:strVal val="#ppt_x"/>
                                          </p:val>
                                        </p:tav>
                                        <p:tav tm="100000">
                                          <p:val>
                                            <p:strVal val="#ppt_x"/>
                                          </p:val>
                                        </p:tav>
                                      </p:tavLst>
                                    </p:anim>
                                    <p:anim calcmode="lin" valueType="num">
                                      <p:cBhvr additive="base">
                                        <p:cTn id="27" dur="500" fill="hold"/>
                                        <p:tgtEl>
                                          <p:spTgt spid="61443">
                                            <p:txEl>
                                              <p:pRg st="4" end="4"/>
                                            </p:txEl>
                                          </p:spTgt>
                                        </p:tgtEl>
                                        <p:attrNameLst>
                                          <p:attrName>ppt_y</p:attrName>
                                        </p:attrNameLst>
                                      </p:cBhvr>
                                      <p:tavLst>
                                        <p:tav tm="0">
                                          <p:val>
                                            <p:strVal val="1+#ppt_h/2"/>
                                          </p:val>
                                        </p:tav>
                                        <p:tav tm="100000">
                                          <p:val>
                                            <p:strVal val="#ppt_y"/>
                                          </p:val>
                                        </p:tav>
                                      </p:tavLst>
                                    </p:anim>
                                  </p:childTnLst>
                                </p:cTn>
                              </p:par>
                            </p:childTnLst>
                          </p:cTn>
                        </p:par>
                        <p:par>
                          <p:cTn id="28" fill="hold">
                            <p:stCondLst>
                              <p:cond delay="2500"/>
                            </p:stCondLst>
                            <p:childTnLst>
                              <p:par>
                                <p:cTn id="29" presetID="2" presetClass="entr" presetSubtype="4" fill="hold" nodeType="afterEffect">
                                  <p:stCondLst>
                                    <p:cond delay="0"/>
                                  </p:stCondLst>
                                  <p:childTnLst>
                                    <p:set>
                                      <p:cBhvr>
                                        <p:cTn id="30" dur="1" fill="hold">
                                          <p:stCondLst>
                                            <p:cond delay="0"/>
                                          </p:stCondLst>
                                        </p:cTn>
                                        <p:tgtEl>
                                          <p:spTgt spid="61443">
                                            <p:txEl>
                                              <p:pRg st="5" end="5"/>
                                            </p:txEl>
                                          </p:spTgt>
                                        </p:tgtEl>
                                        <p:attrNameLst>
                                          <p:attrName>style.visibility</p:attrName>
                                        </p:attrNameLst>
                                      </p:cBhvr>
                                      <p:to>
                                        <p:strVal val="visible"/>
                                      </p:to>
                                    </p:set>
                                    <p:anim calcmode="lin" valueType="num">
                                      <p:cBhvr additive="base">
                                        <p:cTn id="31" dur="500" fill="hold"/>
                                        <p:tgtEl>
                                          <p:spTgt spid="61443">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6144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9634" name="Rectangle 2"/>
          <p:cNvSpPr>
            <a:spLocks noGrp="1" noChangeArrowheads="1"/>
          </p:cNvSpPr>
          <p:nvPr>
            <p:ph type="title"/>
          </p:nvPr>
        </p:nvSpPr>
        <p:spPr>
          <a:xfrm>
            <a:off x="323321" y="330200"/>
            <a:ext cx="7389812" cy="855663"/>
          </a:xfrm>
        </p:spPr>
        <p:txBody>
          <a:bodyPr/>
          <a:lstStyle/>
          <a:p>
            <a:pPr algn="l"/>
            <a:r>
              <a:rPr lang="en-US" altLang="zh-CN" sz="3200" dirty="0" err="1">
                <a:latin typeface="Times New Roman" panose="02020603050405020304" pitchFamily="18" charset="0"/>
              </a:rPr>
              <a:t>3. ZigBee</a:t>
            </a:r>
            <a:r>
              <a:rPr lang="zh-CN" altLang="en-US" sz="3200" dirty="0">
                <a:latin typeface="Times New Roman" panose="02020603050405020304" pitchFamily="18" charset="0"/>
              </a:rPr>
              <a:t>协议栈 </a:t>
            </a:r>
            <a:r>
              <a:rPr lang="en-US" altLang="zh-CN" sz="3200" dirty="0">
                <a:latin typeface="Times New Roman" panose="02020603050405020304" pitchFamily="18" charset="0"/>
              </a:rPr>
              <a:t>—— </a:t>
            </a:r>
            <a:r>
              <a:rPr lang="zh-CN" altLang="en-US" sz="3200" dirty="0">
                <a:latin typeface="Times New Roman" panose="02020603050405020304" pitchFamily="18" charset="0"/>
              </a:rPr>
              <a:t>应用层（</a:t>
            </a:r>
            <a:r>
              <a:rPr lang="en-US" altLang="zh-CN" sz="3200" dirty="0">
                <a:latin typeface="Times New Roman" panose="02020603050405020304" pitchFamily="18" charset="0"/>
              </a:rPr>
              <a:t>APL</a:t>
            </a:r>
            <a:r>
              <a:rPr lang="zh-CN" altLang="en-US" sz="3200" dirty="0">
                <a:latin typeface="Times New Roman" panose="02020603050405020304" pitchFamily="18" charset="0"/>
              </a:rPr>
              <a:t>）</a:t>
            </a:r>
          </a:p>
        </p:txBody>
      </p:sp>
      <p:sp>
        <p:nvSpPr>
          <p:cNvPr id="69635" name="Rectangle 3"/>
          <p:cNvSpPr>
            <a:spLocks noGrp="1" noChangeArrowheads="1"/>
          </p:cNvSpPr>
          <p:nvPr>
            <p:ph type="body" idx="1"/>
          </p:nvPr>
        </p:nvSpPr>
        <p:spPr>
          <a:xfrm>
            <a:off x="301625" y="1447800"/>
            <a:ext cx="8135620" cy="4651375"/>
          </a:xfrm>
        </p:spPr>
        <p:txBody>
          <a:bodyPr/>
          <a:lstStyle/>
          <a:p>
            <a:pPr>
              <a:lnSpc>
                <a:spcPct val="120000"/>
              </a:lnSpc>
            </a:pPr>
            <a:r>
              <a:rPr lang="en-US" altLang="zh-CN" sz="2800" dirty="0"/>
              <a:t>ZDO </a:t>
            </a:r>
            <a:r>
              <a:rPr lang="zh-CN" altLang="en-US" sz="2800" dirty="0"/>
              <a:t>通过应用对象，为设备控制和网络功能提供了应用构架层的应用对象的</a:t>
            </a:r>
            <a:r>
              <a:rPr lang="zh-CN" altLang="en-US" sz="2800" dirty="0">
                <a:solidFill>
                  <a:srgbClr val="FF0000"/>
                </a:solidFill>
              </a:rPr>
              <a:t>公共接口</a:t>
            </a:r>
            <a:r>
              <a:rPr lang="zh-CN" altLang="en-US" sz="2800" dirty="0"/>
              <a:t>。</a:t>
            </a:r>
          </a:p>
          <a:p>
            <a:pPr>
              <a:lnSpc>
                <a:spcPct val="120000"/>
              </a:lnSpc>
              <a:buFontTx/>
              <a:buNone/>
            </a:pPr>
            <a:r>
              <a:rPr lang="zh-CN" altLang="en-US" sz="2800" dirty="0"/>
              <a:t>       公共的接口在</a:t>
            </a:r>
            <a:r>
              <a:rPr lang="en-US" altLang="zh-CN" sz="2800" dirty="0" err="1"/>
              <a:t>ZigBee</a:t>
            </a:r>
            <a:r>
              <a:rPr lang="en-US" altLang="zh-CN" sz="2800" dirty="0"/>
              <a:t> </a:t>
            </a:r>
            <a:r>
              <a:rPr lang="zh-CN" altLang="en-US" sz="2800" dirty="0"/>
              <a:t>协议栈的应用构架层内部，提供了设备的</a:t>
            </a:r>
            <a:r>
              <a:rPr lang="zh-CN" altLang="en-US" sz="2800" dirty="0">
                <a:solidFill>
                  <a:srgbClr val="FF0000"/>
                </a:solidFill>
              </a:rPr>
              <a:t>地址管理</a:t>
            </a:r>
            <a:r>
              <a:rPr lang="zh-CN" altLang="en-US" sz="2800" dirty="0"/>
              <a:t>、</a:t>
            </a:r>
            <a:r>
              <a:rPr lang="zh-CN" altLang="en-US" sz="2800" dirty="0">
                <a:solidFill>
                  <a:srgbClr val="FF0000"/>
                </a:solidFill>
              </a:rPr>
              <a:t>发现</a:t>
            </a:r>
            <a:r>
              <a:rPr lang="zh-CN" altLang="en-US" sz="2800" dirty="0"/>
              <a:t>、</a:t>
            </a:r>
            <a:r>
              <a:rPr lang="zh-CN" altLang="en-US" sz="2800" dirty="0">
                <a:solidFill>
                  <a:srgbClr val="FF0000"/>
                </a:solidFill>
              </a:rPr>
              <a:t>绑定</a:t>
            </a:r>
            <a:r>
              <a:rPr lang="zh-CN" altLang="en-US" sz="2800" dirty="0"/>
              <a:t>以及</a:t>
            </a:r>
            <a:r>
              <a:rPr lang="zh-CN" altLang="en-US" sz="2800" dirty="0">
                <a:solidFill>
                  <a:srgbClr val="FF0000"/>
                </a:solidFill>
              </a:rPr>
              <a:t>安全</a:t>
            </a:r>
            <a:r>
              <a:rPr lang="zh-CN" altLang="en-US" sz="2800" dirty="0"/>
              <a:t>功能。</a:t>
            </a:r>
          </a:p>
        </p:txBody>
      </p:sp>
    </p:spTree>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a:xfrm>
            <a:off x="685800" y="152400"/>
            <a:ext cx="6870700" cy="855663"/>
          </a:xfrm>
        </p:spPr>
        <p:txBody>
          <a:bodyPr/>
          <a:lstStyle/>
          <a:p>
            <a:pPr algn="l"/>
            <a:r>
              <a:rPr lang="en-US" altLang="zh-CN" sz="3200" dirty="0" err="1">
                <a:latin typeface="Times New Roman" panose="02020603050405020304" pitchFamily="18" charset="0"/>
              </a:rPr>
              <a:t>4. ZigBee</a:t>
            </a:r>
            <a:r>
              <a:rPr lang="zh-CN" altLang="en-US" sz="3200" dirty="0">
                <a:latin typeface="Times New Roman" panose="02020603050405020304" pitchFamily="18" charset="0"/>
              </a:rPr>
              <a:t>的网络拓扑结构</a:t>
            </a:r>
          </a:p>
        </p:txBody>
      </p:sp>
      <p:sp>
        <p:nvSpPr>
          <p:cNvPr id="35843" name="Rectangle 3"/>
          <p:cNvSpPr>
            <a:spLocks noGrp="1" noChangeArrowheads="1"/>
          </p:cNvSpPr>
          <p:nvPr>
            <p:ph type="body" idx="1"/>
          </p:nvPr>
        </p:nvSpPr>
        <p:spPr>
          <a:xfrm>
            <a:off x="76200" y="1295400"/>
            <a:ext cx="8540750" cy="1600200"/>
          </a:xfrm>
        </p:spPr>
        <p:txBody>
          <a:bodyPr/>
          <a:lstStyle/>
          <a:p>
            <a:r>
              <a:rPr lang="en-US" altLang="zh-CN" sz="3000"/>
              <a:t>Zigbee</a:t>
            </a:r>
            <a:r>
              <a:rPr lang="zh-CN" altLang="en-US" sz="3000"/>
              <a:t>网络层</a:t>
            </a:r>
            <a:r>
              <a:rPr lang="en-US" altLang="zh-CN" sz="3000"/>
              <a:t>(NWK)</a:t>
            </a:r>
            <a:r>
              <a:rPr lang="zh-CN" altLang="en-US" sz="3000"/>
              <a:t>协议标准中定义了三种网络拓扑形式，分别为</a:t>
            </a:r>
            <a:r>
              <a:rPr lang="zh-CN" altLang="en-US" sz="3000">
                <a:solidFill>
                  <a:srgbClr val="FF0000"/>
                </a:solidFill>
              </a:rPr>
              <a:t>星形</a:t>
            </a:r>
            <a:r>
              <a:rPr lang="zh-CN" altLang="en-US" sz="3000"/>
              <a:t>拓扑、</a:t>
            </a:r>
            <a:r>
              <a:rPr lang="zh-CN" altLang="en-US" sz="3000">
                <a:solidFill>
                  <a:srgbClr val="FF0000"/>
                </a:solidFill>
              </a:rPr>
              <a:t>树形</a:t>
            </a:r>
            <a:r>
              <a:rPr lang="zh-CN" altLang="en-US" sz="3000"/>
              <a:t>拓扑和</a:t>
            </a:r>
            <a:r>
              <a:rPr lang="zh-CN" altLang="en-US" sz="3000">
                <a:solidFill>
                  <a:srgbClr val="FF0000"/>
                </a:solidFill>
              </a:rPr>
              <a:t>网状</a:t>
            </a:r>
            <a:r>
              <a:rPr lang="zh-CN" altLang="en-US" sz="3000"/>
              <a:t>拓扑</a:t>
            </a:r>
          </a:p>
        </p:txBody>
      </p:sp>
      <p:pic>
        <p:nvPicPr>
          <p:cNvPr id="3584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2819400"/>
            <a:ext cx="83820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5845" name="Text Box 5"/>
          <p:cNvSpPr txBox="1">
            <a:spLocks noChangeArrowheads="1"/>
          </p:cNvSpPr>
          <p:nvPr/>
        </p:nvSpPr>
        <p:spPr bwMode="auto">
          <a:xfrm>
            <a:off x="2362200" y="5638800"/>
            <a:ext cx="41148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dirty="0" err="1">
                <a:latin typeface="Arial" panose="020B0604020202020204" pitchFamily="34" charset="0"/>
              </a:rPr>
              <a:t>ZigBee</a:t>
            </a:r>
            <a:r>
              <a:rPr lang="zh-CN" altLang="en-US" dirty="0">
                <a:latin typeface="Arial" panose="020B0604020202020204" pitchFamily="34" charset="0"/>
              </a:rPr>
              <a:t>网络的三种拓扑形式</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35843">
                                            <p:txEl>
                                              <p:pRg st="0" end="0"/>
                                            </p:txEl>
                                          </p:spTgt>
                                        </p:tgtEl>
                                        <p:attrNameLst>
                                          <p:attrName>style.visibility</p:attrName>
                                        </p:attrNameLst>
                                      </p:cBhvr>
                                      <p:to>
                                        <p:strVal val="visible"/>
                                      </p:to>
                                    </p:set>
                                    <p:animEffect transition="in" filter="blinds(horizontal)">
                                      <p:cBhvr>
                                        <p:cTn id="7" dur="500"/>
                                        <p:tgtEl>
                                          <p:spTgt spid="3584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a:xfrm>
            <a:off x="643466" y="228600"/>
            <a:ext cx="6870700" cy="855663"/>
          </a:xfrm>
        </p:spPr>
        <p:txBody>
          <a:bodyPr/>
          <a:lstStyle/>
          <a:p>
            <a:pPr algn="l"/>
            <a:r>
              <a:rPr lang="en-US" altLang="zh-CN" sz="3200" dirty="0" err="1">
                <a:latin typeface="Times New Roman" panose="02020603050405020304" pitchFamily="18" charset="0"/>
              </a:rPr>
              <a:t>4.ZigBee</a:t>
            </a:r>
            <a:r>
              <a:rPr lang="zh-CN" altLang="en-US" sz="3200" dirty="0">
                <a:latin typeface="Times New Roman" panose="02020603050405020304" pitchFamily="18" charset="0"/>
              </a:rPr>
              <a:t>的网络拓扑结构</a:t>
            </a:r>
          </a:p>
        </p:txBody>
      </p:sp>
      <p:sp>
        <p:nvSpPr>
          <p:cNvPr id="70659" name="Rectangle 3"/>
          <p:cNvSpPr>
            <a:spLocks noGrp="1" noChangeArrowheads="1"/>
          </p:cNvSpPr>
          <p:nvPr>
            <p:ph type="body" idx="1"/>
          </p:nvPr>
        </p:nvSpPr>
        <p:spPr>
          <a:xfrm>
            <a:off x="601134" y="1512358"/>
            <a:ext cx="7239000" cy="4727575"/>
          </a:xfrm>
        </p:spPr>
        <p:txBody>
          <a:bodyPr/>
          <a:lstStyle/>
          <a:p>
            <a:pPr>
              <a:lnSpc>
                <a:spcPct val="80000"/>
              </a:lnSpc>
            </a:pPr>
            <a:r>
              <a:rPr lang="zh-CN" altLang="en-US" dirty="0"/>
              <a:t>两种物理设备</a:t>
            </a:r>
            <a:r>
              <a:rPr lang="zh-CN" altLang="en-US" sz="2400" dirty="0"/>
              <a:t>：</a:t>
            </a:r>
          </a:p>
          <a:p>
            <a:pPr>
              <a:lnSpc>
                <a:spcPct val="80000"/>
              </a:lnSpc>
              <a:buFontTx/>
              <a:buNone/>
            </a:pPr>
            <a:r>
              <a:rPr lang="zh-CN" altLang="en-US" sz="2400" dirty="0"/>
              <a:t>      </a:t>
            </a:r>
            <a:r>
              <a:rPr lang="zh-CN" altLang="en-US" sz="2400" dirty="0">
                <a:solidFill>
                  <a:srgbClr val="FF0000"/>
                </a:solidFill>
              </a:rPr>
              <a:t>全功能设备</a:t>
            </a:r>
            <a:r>
              <a:rPr lang="en-US" altLang="zh-CN" sz="2400" dirty="0"/>
              <a:t>(FFD</a:t>
            </a:r>
            <a:r>
              <a:rPr lang="zh-CN" altLang="en-US" sz="2400" dirty="0"/>
              <a:t>，</a:t>
            </a:r>
            <a:r>
              <a:rPr lang="en-US" altLang="zh-CN" sz="2400" dirty="0"/>
              <a:t>Full Function Device)</a:t>
            </a:r>
          </a:p>
          <a:p>
            <a:pPr>
              <a:lnSpc>
                <a:spcPct val="80000"/>
              </a:lnSpc>
              <a:buFontTx/>
              <a:buNone/>
            </a:pPr>
            <a:r>
              <a:rPr lang="en-US" altLang="zh-CN" sz="2400" dirty="0"/>
              <a:t>      </a:t>
            </a:r>
            <a:r>
              <a:rPr lang="zh-CN" altLang="en-US" sz="2400" dirty="0">
                <a:solidFill>
                  <a:srgbClr val="FF0000"/>
                </a:solidFill>
              </a:rPr>
              <a:t>精简功能设备</a:t>
            </a:r>
            <a:r>
              <a:rPr lang="en-US" altLang="zh-CN" sz="2400" dirty="0"/>
              <a:t>(RFD</a:t>
            </a:r>
            <a:r>
              <a:rPr lang="zh-CN" altLang="en-US" sz="2400" dirty="0"/>
              <a:t>，</a:t>
            </a:r>
            <a:r>
              <a:rPr lang="en-US" altLang="zh-CN" sz="2400" dirty="0"/>
              <a:t>Reduced Function Device)</a:t>
            </a:r>
          </a:p>
          <a:p>
            <a:pPr>
              <a:lnSpc>
                <a:spcPct val="80000"/>
              </a:lnSpc>
            </a:pPr>
            <a:r>
              <a:rPr lang="zh-CN" altLang="en-US" dirty="0"/>
              <a:t>三种节点：</a:t>
            </a:r>
          </a:p>
          <a:p>
            <a:pPr>
              <a:lnSpc>
                <a:spcPct val="80000"/>
              </a:lnSpc>
              <a:buFontTx/>
              <a:buNone/>
            </a:pPr>
            <a:r>
              <a:rPr lang="zh-CN" altLang="en-US" sz="2400" dirty="0"/>
              <a:t>       </a:t>
            </a:r>
            <a:r>
              <a:rPr lang="zh-CN" altLang="en-US" sz="2400" dirty="0">
                <a:solidFill>
                  <a:srgbClr val="FF0000"/>
                </a:solidFill>
              </a:rPr>
              <a:t>协调点</a:t>
            </a:r>
            <a:r>
              <a:rPr lang="en-US" altLang="zh-CN" sz="2400" dirty="0"/>
              <a:t>(Coordinator)</a:t>
            </a:r>
          </a:p>
          <a:p>
            <a:pPr>
              <a:lnSpc>
                <a:spcPct val="80000"/>
              </a:lnSpc>
              <a:buFontTx/>
              <a:buNone/>
            </a:pPr>
            <a:r>
              <a:rPr lang="en-US" altLang="zh-CN" sz="2400" dirty="0"/>
              <a:t>       </a:t>
            </a:r>
            <a:r>
              <a:rPr lang="zh-CN" altLang="en-US" sz="2400" dirty="0">
                <a:solidFill>
                  <a:srgbClr val="FF0000"/>
                </a:solidFill>
              </a:rPr>
              <a:t>路由节点</a:t>
            </a:r>
            <a:r>
              <a:rPr lang="en-US" altLang="zh-CN" sz="2400" dirty="0"/>
              <a:t>(Router)</a:t>
            </a:r>
          </a:p>
          <a:p>
            <a:pPr>
              <a:lnSpc>
                <a:spcPct val="80000"/>
              </a:lnSpc>
              <a:buFontTx/>
              <a:buNone/>
            </a:pPr>
            <a:r>
              <a:rPr lang="en-US" altLang="zh-CN" sz="2400" dirty="0"/>
              <a:t>      </a:t>
            </a:r>
            <a:r>
              <a:rPr lang="en-US" altLang="zh-CN" sz="2400" dirty="0">
                <a:solidFill>
                  <a:srgbClr val="FF0000"/>
                </a:solidFill>
              </a:rPr>
              <a:t> </a:t>
            </a:r>
            <a:r>
              <a:rPr lang="zh-CN" altLang="en-US" sz="2400" dirty="0">
                <a:solidFill>
                  <a:srgbClr val="FF0000"/>
                </a:solidFill>
              </a:rPr>
              <a:t>终端节点</a:t>
            </a:r>
            <a:r>
              <a:rPr lang="en-US" altLang="zh-CN" sz="2400" dirty="0"/>
              <a:t>(End Device)</a:t>
            </a:r>
          </a:p>
          <a:p>
            <a:pPr>
              <a:lnSpc>
                <a:spcPct val="80000"/>
              </a:lnSpc>
            </a:pPr>
            <a:endParaRPr lang="en-US" altLang="zh-CN" sz="2400"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70659">
                                            <p:txEl>
                                              <p:pRg st="0" end="0"/>
                                            </p:txEl>
                                          </p:spTgt>
                                        </p:tgtEl>
                                        <p:attrNameLst>
                                          <p:attrName>style.visibility</p:attrName>
                                        </p:attrNameLst>
                                      </p:cBhvr>
                                      <p:to>
                                        <p:strVal val="visible"/>
                                      </p:to>
                                    </p:set>
                                    <p:anim calcmode="lin" valueType="num">
                                      <p:cBhvr additive="base">
                                        <p:cTn id="7" dur="500" fill="hold"/>
                                        <p:tgtEl>
                                          <p:spTgt spid="7065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0659">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70659">
                                            <p:txEl>
                                              <p:pRg st="1" end="1"/>
                                            </p:txEl>
                                          </p:spTgt>
                                        </p:tgtEl>
                                        <p:attrNameLst>
                                          <p:attrName>style.visibility</p:attrName>
                                        </p:attrNameLst>
                                      </p:cBhvr>
                                      <p:to>
                                        <p:strVal val="visible"/>
                                      </p:to>
                                    </p:set>
                                    <p:anim calcmode="lin" valueType="num">
                                      <p:cBhvr additive="base">
                                        <p:cTn id="11" dur="500" fill="hold"/>
                                        <p:tgtEl>
                                          <p:spTgt spid="70659">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70659">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70659">
                                            <p:txEl>
                                              <p:pRg st="2" end="2"/>
                                            </p:txEl>
                                          </p:spTgt>
                                        </p:tgtEl>
                                        <p:attrNameLst>
                                          <p:attrName>style.visibility</p:attrName>
                                        </p:attrNameLst>
                                      </p:cBhvr>
                                      <p:to>
                                        <p:strVal val="visible"/>
                                      </p:to>
                                    </p:set>
                                    <p:anim calcmode="lin" valueType="num">
                                      <p:cBhvr additive="base">
                                        <p:cTn id="15" dur="500" fill="hold"/>
                                        <p:tgtEl>
                                          <p:spTgt spid="70659">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70659">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70659">
                                            <p:txEl>
                                              <p:pRg st="3" end="3"/>
                                            </p:txEl>
                                          </p:spTgt>
                                        </p:tgtEl>
                                        <p:attrNameLst>
                                          <p:attrName>style.visibility</p:attrName>
                                        </p:attrNameLst>
                                      </p:cBhvr>
                                      <p:to>
                                        <p:strVal val="visible"/>
                                      </p:to>
                                    </p:set>
                                    <p:anim calcmode="lin" valueType="num">
                                      <p:cBhvr additive="base">
                                        <p:cTn id="19" dur="500" fill="hold"/>
                                        <p:tgtEl>
                                          <p:spTgt spid="70659">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70659">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70659">
                                            <p:txEl>
                                              <p:pRg st="4" end="4"/>
                                            </p:txEl>
                                          </p:spTgt>
                                        </p:tgtEl>
                                        <p:attrNameLst>
                                          <p:attrName>style.visibility</p:attrName>
                                        </p:attrNameLst>
                                      </p:cBhvr>
                                      <p:to>
                                        <p:strVal val="visible"/>
                                      </p:to>
                                    </p:set>
                                    <p:anim calcmode="lin" valueType="num">
                                      <p:cBhvr additive="base">
                                        <p:cTn id="23" dur="500" fill="hold"/>
                                        <p:tgtEl>
                                          <p:spTgt spid="70659">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70659">
                                            <p:txEl>
                                              <p:pRg st="4" end="4"/>
                                            </p:txEl>
                                          </p:spTgt>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70659">
                                            <p:txEl>
                                              <p:pRg st="5" end="5"/>
                                            </p:txEl>
                                          </p:spTgt>
                                        </p:tgtEl>
                                        <p:attrNameLst>
                                          <p:attrName>style.visibility</p:attrName>
                                        </p:attrNameLst>
                                      </p:cBhvr>
                                      <p:to>
                                        <p:strVal val="visible"/>
                                      </p:to>
                                    </p:set>
                                    <p:anim calcmode="lin" valueType="num">
                                      <p:cBhvr additive="base">
                                        <p:cTn id="27" dur="500" fill="hold"/>
                                        <p:tgtEl>
                                          <p:spTgt spid="70659">
                                            <p:txEl>
                                              <p:pRg st="5" end="5"/>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70659">
                                            <p:txEl>
                                              <p:pRg st="5" end="5"/>
                                            </p:txEl>
                                          </p:spTgt>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70659">
                                            <p:txEl>
                                              <p:pRg st="6" end="6"/>
                                            </p:txEl>
                                          </p:spTgt>
                                        </p:tgtEl>
                                        <p:attrNameLst>
                                          <p:attrName>style.visibility</p:attrName>
                                        </p:attrNameLst>
                                      </p:cBhvr>
                                      <p:to>
                                        <p:strVal val="visible"/>
                                      </p:to>
                                    </p:set>
                                    <p:anim calcmode="lin" valueType="num">
                                      <p:cBhvr additive="base">
                                        <p:cTn id="31" dur="500" fill="hold"/>
                                        <p:tgtEl>
                                          <p:spTgt spid="70659">
                                            <p:txEl>
                                              <p:pRg st="6" end="6"/>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70659">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659" grpId="0" uiExpand="1" build="p"/>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xfrm>
            <a:off x="685800" y="152400"/>
            <a:ext cx="6870700" cy="855663"/>
          </a:xfrm>
        </p:spPr>
        <p:txBody>
          <a:bodyPr/>
          <a:lstStyle/>
          <a:p>
            <a:pPr algn="l"/>
            <a:r>
              <a:rPr lang="en-US" altLang="zh-CN" sz="3200" dirty="0" err="1">
                <a:latin typeface="Times New Roman" panose="02020603050405020304" pitchFamily="18" charset="0"/>
              </a:rPr>
              <a:t>ZigBee</a:t>
            </a:r>
            <a:r>
              <a:rPr lang="zh-CN" altLang="en-US" sz="3200" dirty="0">
                <a:latin typeface="Times New Roman" panose="02020603050405020304" pitchFamily="18" charset="0"/>
              </a:rPr>
              <a:t>网络中的两种物理设备</a:t>
            </a:r>
          </a:p>
        </p:txBody>
      </p:sp>
      <p:sp>
        <p:nvSpPr>
          <p:cNvPr id="71683" name="Rectangle 3"/>
          <p:cNvSpPr>
            <a:spLocks noGrp="1" noChangeArrowheads="1"/>
          </p:cNvSpPr>
          <p:nvPr>
            <p:ph type="body" idx="1"/>
          </p:nvPr>
        </p:nvSpPr>
        <p:spPr>
          <a:xfrm>
            <a:off x="603250" y="1447800"/>
            <a:ext cx="8540750" cy="4572000"/>
          </a:xfrm>
        </p:spPr>
        <p:txBody>
          <a:bodyPr/>
          <a:lstStyle/>
          <a:p>
            <a:pPr marL="381000" indent="-381000" fontAlgn="auto">
              <a:lnSpc>
                <a:spcPct val="120000"/>
              </a:lnSpc>
            </a:pPr>
            <a:r>
              <a:rPr lang="zh-CN" altLang="en-US" sz="2500" dirty="0">
                <a:solidFill>
                  <a:srgbClr val="FF0000"/>
                </a:solidFill>
                <a:cs typeface="微软雅黑" panose="020B0503020204020204" pitchFamily="34" charset="-122"/>
              </a:rPr>
              <a:t>全功能设备(FFD)：</a:t>
            </a:r>
            <a:endParaRPr lang="zh-CN" altLang="en-US" sz="2500" dirty="0">
              <a:solidFill>
                <a:srgbClr val="FF0000"/>
              </a:solidFill>
            </a:endParaRPr>
          </a:p>
          <a:p>
            <a:pPr marL="838200" lvl="1" indent="-381000" fontAlgn="auto">
              <a:lnSpc>
                <a:spcPct val="120000"/>
              </a:lnSpc>
              <a:buFont typeface="Wingdings" panose="05000000000000000000" pitchFamily="2" charset="2"/>
              <a:buChar char="ü"/>
            </a:pPr>
            <a:r>
              <a:rPr lang="zh-CN" altLang="en-US" sz="2080" dirty="0"/>
              <a:t>可以担任网络协调者，形成网络，让其它的</a:t>
            </a:r>
            <a:r>
              <a:rPr lang="en-US" altLang="zh-CN" sz="2080" dirty="0"/>
              <a:t>FFD</a:t>
            </a:r>
            <a:r>
              <a:rPr lang="zh-CN" altLang="en-US" sz="2080" dirty="0"/>
              <a:t>或是精简功能装置</a:t>
            </a:r>
            <a:r>
              <a:rPr lang="en-US" altLang="zh-CN" sz="2080" dirty="0"/>
              <a:t>(RFD)</a:t>
            </a:r>
            <a:r>
              <a:rPr lang="zh-CN" altLang="en-US" sz="2080" dirty="0"/>
              <a:t>连结，</a:t>
            </a:r>
            <a:r>
              <a:rPr lang="en-US" altLang="zh-CN" sz="2080" dirty="0"/>
              <a:t>FFD</a:t>
            </a:r>
            <a:r>
              <a:rPr lang="zh-CN" altLang="en-US" sz="2080" dirty="0"/>
              <a:t>具备 控制器的功能，可提供信息双向传输。</a:t>
            </a:r>
          </a:p>
          <a:p>
            <a:pPr marL="381000" indent="-381000" fontAlgn="auto">
              <a:lnSpc>
                <a:spcPct val="120000"/>
              </a:lnSpc>
              <a:buFont typeface="Wingdings" panose="05000000000000000000" pitchFamily="2" charset="2"/>
              <a:buChar char="ü"/>
            </a:pPr>
            <a:r>
              <a:rPr lang="zh-CN" altLang="en-US" sz="2500" dirty="0"/>
              <a:t>附带由标准指定的全部</a:t>
            </a:r>
            <a:r>
              <a:rPr lang="en-US" altLang="zh-CN" sz="2500" dirty="0"/>
              <a:t>802.15.4  </a:t>
            </a:r>
            <a:r>
              <a:rPr lang="zh-CN" altLang="en-US" sz="2500" dirty="0"/>
              <a:t>功能和所有特征</a:t>
            </a:r>
          </a:p>
          <a:p>
            <a:pPr marL="381000" indent="-381000" fontAlgn="auto">
              <a:lnSpc>
                <a:spcPct val="120000"/>
              </a:lnSpc>
              <a:buFont typeface="Wingdings" panose="05000000000000000000" pitchFamily="2" charset="2"/>
              <a:buChar char="ü"/>
            </a:pPr>
            <a:r>
              <a:rPr lang="zh-CN" altLang="en-US" sz="2500" dirty="0"/>
              <a:t>更多的存储器、计算能力使其在空闲时起网络路由器作用，也能用作终端设备</a:t>
            </a:r>
          </a:p>
        </p:txBody>
      </p:sp>
      <p:sp>
        <p:nvSpPr>
          <p:cNvPr id="71684" name="Rectangle 4"/>
          <p:cNvSpPr>
            <a:spLocks noChangeArrowheads="1"/>
          </p:cNvSpPr>
          <p:nvPr/>
        </p:nvSpPr>
        <p:spPr bwMode="auto">
          <a:xfrm>
            <a:off x="454152" y="4183380"/>
            <a:ext cx="8540750" cy="29611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81000" indent="-381000">
              <a:lnSpc>
                <a:spcPct val="80000"/>
              </a:lnSpc>
              <a:spcBef>
                <a:spcPct val="20000"/>
              </a:spcBef>
              <a:buClr>
                <a:schemeClr val="tx1"/>
              </a:buClr>
              <a:buFont typeface="Wingdings" panose="05000000000000000000" pitchFamily="2" charset="2"/>
              <a:buNone/>
            </a:pPr>
            <a:endParaRPr lang="en-US" altLang="zh-CN" sz="1600" dirty="0"/>
          </a:p>
          <a:p>
            <a:pPr marL="381000" indent="-381000">
              <a:lnSpc>
                <a:spcPct val="80000"/>
              </a:lnSpc>
              <a:spcBef>
                <a:spcPct val="20000"/>
              </a:spcBef>
              <a:buFontTx/>
              <a:buChar char="•"/>
            </a:pPr>
            <a:r>
              <a:rPr lang="zh-CN" altLang="en-US" sz="25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精简功能设备</a:t>
            </a:r>
            <a:r>
              <a:rPr lang="en-US" altLang="zh-CN" sz="25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(RFD)</a:t>
            </a:r>
            <a:r>
              <a:rPr lang="zh-CN" altLang="en-US" sz="2500" dirty="0"/>
              <a:t>：</a:t>
            </a:r>
          </a:p>
          <a:p>
            <a:pPr marL="381000" indent="-381000">
              <a:lnSpc>
                <a:spcPct val="80000"/>
              </a:lnSpc>
              <a:spcBef>
                <a:spcPct val="20000"/>
              </a:spcBef>
            </a:pPr>
            <a:r>
              <a:rPr lang="zh-CN" altLang="en-US" sz="2500" dirty="0"/>
              <a:t>    </a:t>
            </a:r>
            <a:r>
              <a:rPr lang="en-US" altLang="zh-CN" sz="2500" dirty="0"/>
              <a:t>RFD</a:t>
            </a:r>
            <a:r>
              <a:rPr lang="zh-CN" altLang="en-US" sz="2500" dirty="0"/>
              <a:t>只能传送信息给</a:t>
            </a:r>
            <a:r>
              <a:rPr lang="en-US" altLang="zh-CN" sz="2500" dirty="0"/>
              <a:t>FFD </a:t>
            </a:r>
            <a:r>
              <a:rPr lang="zh-CN" altLang="en-US" sz="2500" dirty="0"/>
              <a:t>或从</a:t>
            </a:r>
            <a:r>
              <a:rPr lang="en-US" altLang="zh-CN" sz="2500" dirty="0"/>
              <a:t>FFD </a:t>
            </a:r>
            <a:r>
              <a:rPr lang="zh-CN" altLang="en-US" sz="2500" dirty="0"/>
              <a:t>接收信息。</a:t>
            </a:r>
          </a:p>
          <a:p>
            <a:pPr marL="381000" indent="-381000">
              <a:lnSpc>
                <a:spcPct val="80000"/>
              </a:lnSpc>
              <a:spcBef>
                <a:spcPct val="20000"/>
              </a:spcBef>
              <a:buFont typeface="Wingdings" panose="05000000000000000000" pitchFamily="2" charset="2"/>
              <a:buChar char="ü"/>
            </a:pPr>
            <a:r>
              <a:rPr lang="zh-CN" altLang="en-US" sz="2500" dirty="0"/>
              <a:t>附带有限的功能来控制成本和复杂性</a:t>
            </a:r>
          </a:p>
          <a:p>
            <a:pPr marL="381000" indent="-381000">
              <a:lnSpc>
                <a:spcPct val="80000"/>
              </a:lnSpc>
              <a:spcBef>
                <a:spcPct val="20000"/>
              </a:spcBef>
              <a:buFont typeface="Wingdings" panose="05000000000000000000" pitchFamily="2" charset="2"/>
              <a:buChar char="ü"/>
            </a:pPr>
            <a:r>
              <a:rPr lang="zh-CN" altLang="en-US" sz="2500" dirty="0"/>
              <a:t>在网络中通常用作终端设备</a:t>
            </a:r>
          </a:p>
          <a:p>
            <a:pPr marL="381000" indent="-381000">
              <a:lnSpc>
                <a:spcPct val="80000"/>
              </a:lnSpc>
              <a:spcBef>
                <a:spcPct val="20000"/>
              </a:spcBef>
              <a:buFont typeface="Wingdings" panose="05000000000000000000" pitchFamily="2" charset="2"/>
              <a:buChar char="ü"/>
            </a:pPr>
            <a:r>
              <a:rPr lang="en-US" altLang="zh-CN" sz="2500" dirty="0"/>
              <a:t>ZigBee </a:t>
            </a:r>
            <a:r>
              <a:rPr lang="zh-CN" altLang="en-US" sz="2500" dirty="0"/>
              <a:t>相对简单的实现自然节省了费用，</a:t>
            </a:r>
            <a:r>
              <a:rPr lang="en-US" altLang="zh-CN" sz="2500" dirty="0"/>
              <a:t>RFD</a:t>
            </a:r>
            <a:r>
              <a:rPr lang="zh-CN" altLang="en-US" sz="2500" dirty="0"/>
              <a:t>由于省掉内存和其他电路，降低了</a:t>
            </a:r>
            <a:r>
              <a:rPr lang="en-US" altLang="zh-CN" sz="2500" dirty="0"/>
              <a:t>ZigBee</a:t>
            </a:r>
            <a:r>
              <a:rPr lang="zh-CN" altLang="en-US" sz="2500" dirty="0"/>
              <a:t>部件的成本，而简单的</a:t>
            </a:r>
            <a:r>
              <a:rPr lang="en-US" altLang="zh-CN" sz="2500" dirty="0"/>
              <a:t>8</a:t>
            </a:r>
            <a:r>
              <a:rPr lang="zh-CN" altLang="en-US" sz="2500" dirty="0"/>
              <a:t>位处理器和小协议栈也有助于降低成本</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71683">
                                            <p:txEl>
                                              <p:pRg st="0" end="0"/>
                                            </p:txEl>
                                          </p:spTgt>
                                        </p:tgtEl>
                                        <p:attrNameLst>
                                          <p:attrName>style.visibility</p:attrName>
                                        </p:attrNameLst>
                                      </p:cBhvr>
                                      <p:to>
                                        <p:strVal val="visible"/>
                                      </p:to>
                                    </p:set>
                                    <p:anim calcmode="lin" valueType="num">
                                      <p:cBhvr additive="base">
                                        <p:cTn id="7" dur="500" fill="hold"/>
                                        <p:tgtEl>
                                          <p:spTgt spid="7168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168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71683">
                                            <p:txEl>
                                              <p:pRg st="1" end="1"/>
                                            </p:txEl>
                                          </p:spTgt>
                                        </p:tgtEl>
                                        <p:attrNameLst>
                                          <p:attrName>style.visibility</p:attrName>
                                        </p:attrNameLst>
                                      </p:cBhvr>
                                      <p:to>
                                        <p:strVal val="visible"/>
                                      </p:to>
                                    </p:set>
                                    <p:anim calcmode="lin" valueType="num">
                                      <p:cBhvr additive="base">
                                        <p:cTn id="11" dur="500" fill="hold"/>
                                        <p:tgtEl>
                                          <p:spTgt spid="7168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7168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71683">
                                            <p:txEl>
                                              <p:pRg st="2" end="2"/>
                                            </p:txEl>
                                          </p:spTgt>
                                        </p:tgtEl>
                                        <p:attrNameLst>
                                          <p:attrName>style.visibility</p:attrName>
                                        </p:attrNameLst>
                                      </p:cBhvr>
                                      <p:to>
                                        <p:strVal val="visible"/>
                                      </p:to>
                                    </p:set>
                                    <p:anim calcmode="lin" valueType="num">
                                      <p:cBhvr additive="base">
                                        <p:cTn id="15" dur="500" fill="hold"/>
                                        <p:tgtEl>
                                          <p:spTgt spid="7168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71683">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71683">
                                            <p:txEl>
                                              <p:pRg st="3" end="3"/>
                                            </p:txEl>
                                          </p:spTgt>
                                        </p:tgtEl>
                                        <p:attrNameLst>
                                          <p:attrName>style.visibility</p:attrName>
                                        </p:attrNameLst>
                                      </p:cBhvr>
                                      <p:to>
                                        <p:strVal val="visible"/>
                                      </p:to>
                                    </p:set>
                                    <p:anim calcmode="lin" valueType="num">
                                      <p:cBhvr additive="base">
                                        <p:cTn id="19" dur="500" fill="hold"/>
                                        <p:tgtEl>
                                          <p:spTgt spid="7168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7168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xit" presetSubtype="4" fill="hold" nodeType="clickEffect">
                                  <p:stCondLst>
                                    <p:cond delay="0"/>
                                  </p:stCondLst>
                                  <p:childTnLst>
                                    <p:anim calcmode="lin" valueType="num">
                                      <p:cBhvr additive="base">
                                        <p:cTn id="24" dur="500"/>
                                        <p:tgtEl>
                                          <p:spTgt spid="71683">
                                            <p:txEl>
                                              <p:pRg st="0" end="0"/>
                                            </p:txEl>
                                          </p:spTgt>
                                        </p:tgtEl>
                                        <p:attrNameLst>
                                          <p:attrName>ppt_x</p:attrName>
                                        </p:attrNameLst>
                                      </p:cBhvr>
                                      <p:tavLst>
                                        <p:tav tm="0">
                                          <p:val>
                                            <p:strVal val="ppt_x"/>
                                          </p:val>
                                        </p:tav>
                                        <p:tav tm="100000">
                                          <p:val>
                                            <p:strVal val="ppt_x"/>
                                          </p:val>
                                        </p:tav>
                                      </p:tavLst>
                                    </p:anim>
                                    <p:anim calcmode="lin" valueType="num">
                                      <p:cBhvr additive="base">
                                        <p:cTn id="25" dur="500"/>
                                        <p:tgtEl>
                                          <p:spTgt spid="71683">
                                            <p:txEl>
                                              <p:pRg st="0" end="0"/>
                                            </p:txEl>
                                          </p:spTgt>
                                        </p:tgtEl>
                                        <p:attrNameLst>
                                          <p:attrName>ppt_y</p:attrName>
                                        </p:attrNameLst>
                                      </p:cBhvr>
                                      <p:tavLst>
                                        <p:tav tm="0">
                                          <p:val>
                                            <p:strVal val="ppt_y"/>
                                          </p:val>
                                        </p:tav>
                                        <p:tav tm="100000">
                                          <p:val>
                                            <p:strVal val="1+ppt_h/2"/>
                                          </p:val>
                                        </p:tav>
                                      </p:tavLst>
                                    </p:anim>
                                    <p:set>
                                      <p:cBhvr>
                                        <p:cTn id="26" dur="1" fill="hold">
                                          <p:stCondLst>
                                            <p:cond delay="499"/>
                                          </p:stCondLst>
                                        </p:cTn>
                                        <p:tgtEl>
                                          <p:spTgt spid="71683">
                                            <p:txEl>
                                              <p:pRg st="0" end="0"/>
                                            </p:txEl>
                                          </p:spTgt>
                                        </p:tgtEl>
                                        <p:attrNameLst>
                                          <p:attrName>style.visibility</p:attrName>
                                        </p:attrNameLst>
                                      </p:cBhvr>
                                      <p:to>
                                        <p:strVal val="hidden"/>
                                      </p:to>
                                    </p:set>
                                  </p:childTnLst>
                                </p:cTn>
                              </p:par>
                              <p:par>
                                <p:cTn id="27" presetID="2" presetClass="exit" presetSubtype="4" fill="hold" nodeType="withEffect">
                                  <p:stCondLst>
                                    <p:cond delay="0"/>
                                  </p:stCondLst>
                                  <p:childTnLst>
                                    <p:anim calcmode="lin" valueType="num">
                                      <p:cBhvr additive="base">
                                        <p:cTn id="28" dur="500"/>
                                        <p:tgtEl>
                                          <p:spTgt spid="71683">
                                            <p:txEl>
                                              <p:pRg st="1" end="1"/>
                                            </p:txEl>
                                          </p:spTgt>
                                        </p:tgtEl>
                                        <p:attrNameLst>
                                          <p:attrName>ppt_x</p:attrName>
                                        </p:attrNameLst>
                                      </p:cBhvr>
                                      <p:tavLst>
                                        <p:tav tm="0">
                                          <p:val>
                                            <p:strVal val="ppt_x"/>
                                          </p:val>
                                        </p:tav>
                                        <p:tav tm="100000">
                                          <p:val>
                                            <p:strVal val="ppt_x"/>
                                          </p:val>
                                        </p:tav>
                                      </p:tavLst>
                                    </p:anim>
                                    <p:anim calcmode="lin" valueType="num">
                                      <p:cBhvr additive="base">
                                        <p:cTn id="29" dur="500"/>
                                        <p:tgtEl>
                                          <p:spTgt spid="71683">
                                            <p:txEl>
                                              <p:pRg st="1" end="1"/>
                                            </p:txEl>
                                          </p:spTgt>
                                        </p:tgtEl>
                                        <p:attrNameLst>
                                          <p:attrName>ppt_y</p:attrName>
                                        </p:attrNameLst>
                                      </p:cBhvr>
                                      <p:tavLst>
                                        <p:tav tm="0">
                                          <p:val>
                                            <p:strVal val="ppt_y"/>
                                          </p:val>
                                        </p:tav>
                                        <p:tav tm="100000">
                                          <p:val>
                                            <p:strVal val="1+ppt_h/2"/>
                                          </p:val>
                                        </p:tav>
                                      </p:tavLst>
                                    </p:anim>
                                    <p:set>
                                      <p:cBhvr>
                                        <p:cTn id="30" dur="1" fill="hold">
                                          <p:stCondLst>
                                            <p:cond delay="499"/>
                                          </p:stCondLst>
                                        </p:cTn>
                                        <p:tgtEl>
                                          <p:spTgt spid="71683">
                                            <p:txEl>
                                              <p:pRg st="1" end="1"/>
                                            </p:txEl>
                                          </p:spTgt>
                                        </p:tgtEl>
                                        <p:attrNameLst>
                                          <p:attrName>style.visibility</p:attrName>
                                        </p:attrNameLst>
                                      </p:cBhvr>
                                      <p:to>
                                        <p:strVal val="hidden"/>
                                      </p:to>
                                    </p:set>
                                  </p:childTnLst>
                                </p:cTn>
                              </p:par>
                              <p:par>
                                <p:cTn id="31" presetID="2" presetClass="exit" presetSubtype="4" fill="hold" nodeType="withEffect">
                                  <p:stCondLst>
                                    <p:cond delay="0"/>
                                  </p:stCondLst>
                                  <p:childTnLst>
                                    <p:anim calcmode="lin" valueType="num">
                                      <p:cBhvr additive="base">
                                        <p:cTn id="32" dur="500"/>
                                        <p:tgtEl>
                                          <p:spTgt spid="71683">
                                            <p:txEl>
                                              <p:pRg st="2" end="2"/>
                                            </p:txEl>
                                          </p:spTgt>
                                        </p:tgtEl>
                                        <p:attrNameLst>
                                          <p:attrName>ppt_x</p:attrName>
                                        </p:attrNameLst>
                                      </p:cBhvr>
                                      <p:tavLst>
                                        <p:tav tm="0">
                                          <p:val>
                                            <p:strVal val="ppt_x"/>
                                          </p:val>
                                        </p:tav>
                                        <p:tav tm="100000">
                                          <p:val>
                                            <p:strVal val="ppt_x"/>
                                          </p:val>
                                        </p:tav>
                                      </p:tavLst>
                                    </p:anim>
                                    <p:anim calcmode="lin" valueType="num">
                                      <p:cBhvr additive="base">
                                        <p:cTn id="33" dur="500"/>
                                        <p:tgtEl>
                                          <p:spTgt spid="71683">
                                            <p:txEl>
                                              <p:pRg st="2" end="2"/>
                                            </p:txEl>
                                          </p:spTgt>
                                        </p:tgtEl>
                                        <p:attrNameLst>
                                          <p:attrName>ppt_y</p:attrName>
                                        </p:attrNameLst>
                                      </p:cBhvr>
                                      <p:tavLst>
                                        <p:tav tm="0">
                                          <p:val>
                                            <p:strVal val="ppt_y"/>
                                          </p:val>
                                        </p:tav>
                                        <p:tav tm="100000">
                                          <p:val>
                                            <p:strVal val="1+ppt_h/2"/>
                                          </p:val>
                                        </p:tav>
                                      </p:tavLst>
                                    </p:anim>
                                    <p:set>
                                      <p:cBhvr>
                                        <p:cTn id="34" dur="1" fill="hold">
                                          <p:stCondLst>
                                            <p:cond delay="499"/>
                                          </p:stCondLst>
                                        </p:cTn>
                                        <p:tgtEl>
                                          <p:spTgt spid="71683">
                                            <p:txEl>
                                              <p:pRg st="2" end="2"/>
                                            </p:txEl>
                                          </p:spTgt>
                                        </p:tgtEl>
                                        <p:attrNameLst>
                                          <p:attrName>style.visibility</p:attrName>
                                        </p:attrNameLst>
                                      </p:cBhvr>
                                      <p:to>
                                        <p:strVal val="hidden"/>
                                      </p:to>
                                    </p:set>
                                  </p:childTnLst>
                                </p:cTn>
                              </p:par>
                              <p:par>
                                <p:cTn id="35" presetID="2" presetClass="exit" presetSubtype="4" fill="hold" nodeType="withEffect">
                                  <p:stCondLst>
                                    <p:cond delay="0"/>
                                  </p:stCondLst>
                                  <p:childTnLst>
                                    <p:anim calcmode="lin" valueType="num">
                                      <p:cBhvr additive="base">
                                        <p:cTn id="36" dur="500"/>
                                        <p:tgtEl>
                                          <p:spTgt spid="71683">
                                            <p:txEl>
                                              <p:pRg st="3" end="3"/>
                                            </p:txEl>
                                          </p:spTgt>
                                        </p:tgtEl>
                                        <p:attrNameLst>
                                          <p:attrName>ppt_x</p:attrName>
                                        </p:attrNameLst>
                                      </p:cBhvr>
                                      <p:tavLst>
                                        <p:tav tm="0">
                                          <p:val>
                                            <p:strVal val="ppt_x"/>
                                          </p:val>
                                        </p:tav>
                                        <p:tav tm="100000">
                                          <p:val>
                                            <p:strVal val="ppt_x"/>
                                          </p:val>
                                        </p:tav>
                                      </p:tavLst>
                                    </p:anim>
                                    <p:anim calcmode="lin" valueType="num">
                                      <p:cBhvr additive="base">
                                        <p:cTn id="37" dur="500"/>
                                        <p:tgtEl>
                                          <p:spTgt spid="71683">
                                            <p:txEl>
                                              <p:pRg st="3" end="3"/>
                                            </p:txEl>
                                          </p:spTgt>
                                        </p:tgtEl>
                                        <p:attrNameLst>
                                          <p:attrName>ppt_y</p:attrName>
                                        </p:attrNameLst>
                                      </p:cBhvr>
                                      <p:tavLst>
                                        <p:tav tm="0">
                                          <p:val>
                                            <p:strVal val="ppt_y"/>
                                          </p:val>
                                        </p:tav>
                                        <p:tav tm="100000">
                                          <p:val>
                                            <p:strVal val="1+ppt_h/2"/>
                                          </p:val>
                                        </p:tav>
                                      </p:tavLst>
                                    </p:anim>
                                    <p:set>
                                      <p:cBhvr>
                                        <p:cTn id="38" dur="1" fill="hold">
                                          <p:stCondLst>
                                            <p:cond delay="499"/>
                                          </p:stCondLst>
                                        </p:cTn>
                                        <p:tgtEl>
                                          <p:spTgt spid="71683">
                                            <p:txEl>
                                              <p:pRg st="3" end="3"/>
                                            </p:txEl>
                                          </p:spTgt>
                                        </p:tgtEl>
                                        <p:attrNameLst>
                                          <p:attrName>style.visibility</p:attrName>
                                        </p:attrNameLst>
                                      </p:cBhvr>
                                      <p:to>
                                        <p:strVal val="hidden"/>
                                      </p:to>
                                    </p:set>
                                  </p:childTnLst>
                                </p:cTn>
                              </p:par>
                            </p:childTnLst>
                          </p:cTn>
                        </p:par>
                        <p:par>
                          <p:cTn id="39" fill="hold">
                            <p:stCondLst>
                              <p:cond delay="500"/>
                            </p:stCondLst>
                            <p:childTnLst>
                              <p:par>
                                <p:cTn id="40" presetID="2" presetClass="entr" presetSubtype="4" fill="hold" grpId="0" nodeType="afterEffect">
                                  <p:stCondLst>
                                    <p:cond delay="0"/>
                                  </p:stCondLst>
                                  <p:childTnLst>
                                    <p:set>
                                      <p:cBhvr>
                                        <p:cTn id="41" dur="1" fill="hold">
                                          <p:stCondLst>
                                            <p:cond delay="0"/>
                                          </p:stCondLst>
                                        </p:cTn>
                                        <p:tgtEl>
                                          <p:spTgt spid="71684"/>
                                        </p:tgtEl>
                                        <p:attrNameLst>
                                          <p:attrName>style.visibility</p:attrName>
                                        </p:attrNameLst>
                                      </p:cBhvr>
                                      <p:to>
                                        <p:strVal val="visible"/>
                                      </p:to>
                                    </p:set>
                                    <p:anim calcmode="lin" valueType="num">
                                      <p:cBhvr additive="base">
                                        <p:cTn id="42" dur="500" fill="hold"/>
                                        <p:tgtEl>
                                          <p:spTgt spid="71684"/>
                                        </p:tgtEl>
                                        <p:attrNameLst>
                                          <p:attrName>ppt_x</p:attrName>
                                        </p:attrNameLst>
                                      </p:cBhvr>
                                      <p:tavLst>
                                        <p:tav tm="0">
                                          <p:val>
                                            <p:strVal val="#ppt_x"/>
                                          </p:val>
                                        </p:tav>
                                        <p:tav tm="100000">
                                          <p:val>
                                            <p:strVal val="#ppt_x"/>
                                          </p:val>
                                        </p:tav>
                                      </p:tavLst>
                                    </p:anim>
                                    <p:anim calcmode="lin" valueType="num">
                                      <p:cBhvr additive="base">
                                        <p:cTn id="43" dur="500" fill="hold"/>
                                        <p:tgtEl>
                                          <p:spTgt spid="7168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68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a:bodyPr>
          <a:lstStyle/>
          <a:p>
            <a:r>
              <a:rPr lang="zh-CN" altLang="en-US" dirty="0">
                <a:latin typeface="微软雅黑" panose="020B0503020204020204" pitchFamily="34" charset="-122"/>
                <a:ea typeface="微软雅黑" panose="020B0503020204020204" pitchFamily="34" charset="-122"/>
                <a:cs typeface="微软雅黑" panose="020B0503020204020204" pitchFamily="34" charset="-122"/>
              </a:rPr>
              <a:t>无线连接的特点导致的有线信道中不存在的问题：</a:t>
            </a:r>
          </a:p>
          <a:p>
            <a:pPr marL="0" indent="0">
              <a:buNone/>
            </a:pPr>
            <a:r>
              <a:rPr lang="zh-CN" altLang="en-US"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隐藏终端</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Hidden Terminal</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）问题</a:t>
            </a:r>
            <a:endParaRPr lang="en-US" altLang="zh-CN" dirty="0">
              <a:latin typeface="微软雅黑" panose="020B0503020204020204" pitchFamily="34" charset="-122"/>
              <a:ea typeface="微软雅黑" panose="020B0503020204020204" pitchFamily="34" charset="-122"/>
              <a:cs typeface="微软雅黑" panose="020B0503020204020204" pitchFamily="34" charset="-122"/>
            </a:endParaRPr>
          </a:p>
          <a:p>
            <a:pPr lvl="1"/>
            <a:r>
              <a:rPr lang="en-US" altLang="zh-CN" dirty="0">
                <a:latin typeface="微软雅黑" panose="020B0503020204020204" pitchFamily="34" charset="-122"/>
                <a:ea typeface="微软雅黑" panose="020B0503020204020204" pitchFamily="34" charset="-122"/>
                <a:cs typeface="微软雅黑" panose="020B0503020204020204" pitchFamily="34" charset="-122"/>
              </a:rPr>
              <a:t>A</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B</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之间可通讯</a:t>
            </a:r>
            <a:endParaRPr lang="en-US" altLang="zh-CN" dirty="0">
              <a:latin typeface="微软雅黑" panose="020B0503020204020204" pitchFamily="34" charset="-122"/>
              <a:ea typeface="微软雅黑" panose="020B0503020204020204" pitchFamily="34" charset="-122"/>
              <a:cs typeface="微软雅黑" panose="020B0503020204020204" pitchFamily="34" charset="-122"/>
            </a:endParaRPr>
          </a:p>
          <a:p>
            <a:pPr lvl="1"/>
            <a:r>
              <a:rPr lang="en-US" altLang="zh-CN" dirty="0">
                <a:latin typeface="微软雅黑" panose="020B0503020204020204" pitchFamily="34" charset="-122"/>
                <a:ea typeface="微软雅黑" panose="020B0503020204020204" pitchFamily="34" charset="-122"/>
                <a:cs typeface="微软雅黑" panose="020B0503020204020204" pitchFamily="34" charset="-122"/>
              </a:rPr>
              <a:t>C</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B</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之间可通讯</a:t>
            </a:r>
            <a:endParaRPr lang="en-US" altLang="zh-CN" dirty="0">
              <a:latin typeface="微软雅黑" panose="020B0503020204020204" pitchFamily="34" charset="-122"/>
              <a:ea typeface="微软雅黑" panose="020B0503020204020204" pitchFamily="34" charset="-122"/>
              <a:cs typeface="微软雅黑" panose="020B0503020204020204" pitchFamily="34" charset="-122"/>
            </a:endParaRPr>
          </a:p>
          <a:p>
            <a:pPr lvl="1"/>
            <a:r>
              <a:rPr lang="en-US" altLang="zh-CN" dirty="0">
                <a:latin typeface="微软雅黑" panose="020B0503020204020204" pitchFamily="34" charset="-122"/>
                <a:ea typeface="微软雅黑" panose="020B0503020204020204" pitchFamily="34" charset="-122"/>
                <a:cs typeface="微软雅黑" panose="020B0503020204020204" pitchFamily="34" charset="-122"/>
              </a:rPr>
              <a:t>A</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C</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之间不可通讯</a:t>
            </a:r>
            <a:endParaRPr lang="en-US" altLang="zh-CN" dirty="0">
              <a:latin typeface="微软雅黑" panose="020B0503020204020204" pitchFamily="34" charset="-122"/>
              <a:ea typeface="微软雅黑" panose="020B0503020204020204" pitchFamily="34" charset="-122"/>
              <a:cs typeface="微软雅黑" panose="020B0503020204020204" pitchFamily="34" charset="-122"/>
            </a:endParaRPr>
          </a:p>
          <a:p>
            <a:pPr lvl="1"/>
            <a:r>
              <a:rPr lang="en-US" altLang="zh-CN" dirty="0">
                <a:latin typeface="微软雅黑" panose="020B0503020204020204" pitchFamily="34" charset="-122"/>
                <a:ea typeface="微软雅黑" panose="020B0503020204020204" pitchFamily="34" charset="-122"/>
                <a:cs typeface="微软雅黑" panose="020B0503020204020204" pitchFamily="34" charset="-122"/>
              </a:rPr>
              <a:t>A</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C</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可能同时向</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B</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传输且意识不到彼此之间的干扰</a:t>
            </a:r>
          </a:p>
          <a:p>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a:p>
            <a:endParaRPr kumimoji="1" lang="zh-CN" altLang="en-US"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 name="标题 3"/>
          <p:cNvSpPr>
            <a:spLocks noGrp="1"/>
          </p:cNvSpPr>
          <p:nvPr>
            <p:ph type="title"/>
          </p:nvPr>
        </p:nvSpPr>
        <p:spPr>
          <a:xfrm>
            <a:off x="628650" y="325277"/>
            <a:ext cx="6194425" cy="995680"/>
          </a:xfrm>
        </p:spPr>
        <p:txBody>
          <a:bodyPr/>
          <a:lstStyle/>
          <a:p>
            <a:r>
              <a:rPr kumimoji="1" lang="zh-CN" altLang="en-US" dirty="0"/>
              <a:t>无线网络接入技术的特点</a:t>
            </a:r>
          </a:p>
        </p:txBody>
      </p:sp>
      <p:grpSp>
        <p:nvGrpSpPr>
          <p:cNvPr id="5" name="Group 33"/>
          <p:cNvGrpSpPr/>
          <p:nvPr/>
        </p:nvGrpSpPr>
        <p:grpSpPr bwMode="auto">
          <a:xfrm>
            <a:off x="2984500" y="4650582"/>
            <a:ext cx="3175000" cy="1616075"/>
            <a:chOff x="759" y="2008"/>
            <a:chExt cx="2000" cy="1018"/>
          </a:xfrm>
        </p:grpSpPr>
        <p:grpSp>
          <p:nvGrpSpPr>
            <p:cNvPr id="6" name="Group 23"/>
            <p:cNvGrpSpPr/>
            <p:nvPr/>
          </p:nvGrpSpPr>
          <p:grpSpPr bwMode="auto">
            <a:xfrm>
              <a:off x="1529" y="2018"/>
              <a:ext cx="535" cy="466"/>
              <a:chOff x="2870" y="1518"/>
              <a:chExt cx="292" cy="320"/>
            </a:xfrm>
          </p:grpSpPr>
          <p:graphicFrame>
            <p:nvGraphicFramePr>
              <p:cNvPr id="19" name="Object 24"/>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name="Clip" r:id="rId2" imgW="826770" imgH="840105" progId="MS_ClipArt_Gallery.2">
                      <p:embed/>
                    </p:oleObj>
                  </mc:Choice>
                  <mc:Fallback>
                    <p:oleObj name="Clip" r:id="rId2" imgW="826770" imgH="840105" progId="MS_ClipArt_Gallery.2">
                      <p:embed/>
                      <p:pic>
                        <p:nvPicPr>
                          <p:cNvPr id="0" name="图片 808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ln>
                            <a:noFill/>
                          </a:ln>
                          <a:effectLst/>
                        </p:spPr>
                      </p:pic>
                    </p:oleObj>
                  </mc:Fallback>
                </mc:AlternateContent>
              </a:graphicData>
            </a:graphic>
          </p:graphicFrame>
          <p:graphicFrame>
            <p:nvGraphicFramePr>
              <p:cNvPr id="20" name="Object 25"/>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name="Clip" r:id="rId4" imgW="1268095" imgH="1199515" progId="MS_ClipArt_Gallery.2">
                      <p:embed/>
                    </p:oleObj>
                  </mc:Choice>
                  <mc:Fallback>
                    <p:oleObj name="Clip" r:id="rId4" imgW="1268095" imgH="1199515" progId="MS_ClipArt_Gallery.2">
                      <p:embed/>
                      <p:pic>
                        <p:nvPicPr>
                          <p:cNvPr id="0" name="图片 808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ln>
                            <a:noFill/>
                          </a:ln>
                          <a:effectLst/>
                        </p:spPr>
                      </p:pic>
                    </p:oleObj>
                  </mc:Fallback>
                </mc:AlternateContent>
              </a:graphicData>
            </a:graphic>
          </p:graphicFrame>
        </p:grpSp>
        <p:sp>
          <p:nvSpPr>
            <p:cNvPr id="7" name="Freeform 7"/>
            <p:cNvSpPr/>
            <p:nvPr/>
          </p:nvSpPr>
          <p:spPr bwMode="auto">
            <a:xfrm>
              <a:off x="759" y="2008"/>
              <a:ext cx="1273" cy="684"/>
            </a:xfrm>
            <a:custGeom>
              <a:avLst/>
              <a:gdLst>
                <a:gd name="T0" fmla="*/ 9 w 1273"/>
                <a:gd name="T1" fmla="*/ 675 h 684"/>
                <a:gd name="T2" fmla="*/ 316 w 1273"/>
                <a:gd name="T3" fmla="*/ 0 h 684"/>
                <a:gd name="T4" fmla="*/ 461 w 1273"/>
                <a:gd name="T5" fmla="*/ 228 h 684"/>
                <a:gd name="T6" fmla="*/ 510 w 1273"/>
                <a:gd name="T7" fmla="*/ 119 h 684"/>
                <a:gd name="T8" fmla="*/ 631 w 1273"/>
                <a:gd name="T9" fmla="*/ 467 h 684"/>
                <a:gd name="T10" fmla="*/ 667 w 1273"/>
                <a:gd name="T11" fmla="*/ 391 h 684"/>
                <a:gd name="T12" fmla="*/ 739 w 1273"/>
                <a:gd name="T13" fmla="*/ 464 h 684"/>
                <a:gd name="T14" fmla="*/ 1058 w 1273"/>
                <a:gd name="T15" fmla="*/ 57 h 684"/>
                <a:gd name="T16" fmla="*/ 1273 w 1273"/>
                <a:gd name="T17" fmla="*/ 684 h 684"/>
                <a:gd name="T18" fmla="*/ 0 w 1273"/>
                <a:gd name="T19" fmla="*/ 674 h 68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73"/>
                <a:gd name="T31" fmla="*/ 0 h 684"/>
                <a:gd name="T32" fmla="*/ 1273 w 1273"/>
                <a:gd name="T33" fmla="*/ 684 h 68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73" h="684">
                  <a:moveTo>
                    <a:pt x="9" y="675"/>
                  </a:moveTo>
                  <a:lnTo>
                    <a:pt x="316" y="0"/>
                  </a:lnTo>
                  <a:lnTo>
                    <a:pt x="461" y="228"/>
                  </a:lnTo>
                  <a:lnTo>
                    <a:pt x="510" y="119"/>
                  </a:lnTo>
                  <a:lnTo>
                    <a:pt x="631" y="467"/>
                  </a:lnTo>
                  <a:lnTo>
                    <a:pt x="667" y="391"/>
                  </a:lnTo>
                  <a:lnTo>
                    <a:pt x="739" y="464"/>
                  </a:lnTo>
                  <a:lnTo>
                    <a:pt x="1058" y="57"/>
                  </a:lnTo>
                  <a:lnTo>
                    <a:pt x="1273" y="684"/>
                  </a:lnTo>
                  <a:lnTo>
                    <a:pt x="0" y="674"/>
                  </a:lnTo>
                </a:path>
              </a:pathLst>
            </a:custGeom>
            <a:gradFill rotWithShape="1">
              <a:gsLst>
                <a:gs pos="0">
                  <a:srgbClr val="FFFFFF"/>
                </a:gs>
                <a:gs pos="100000">
                  <a:srgbClr val="00CC66"/>
                </a:gs>
              </a:gsLst>
              <a:lin ang="5400000" scaled="1"/>
            </a:gradFill>
            <a:ln w="9525" cap="flat" cmpd="sng">
              <a:solidFill>
                <a:schemeClr val="tx1"/>
              </a:solidFill>
              <a:prstDash val="solid"/>
              <a:round/>
            </a:ln>
          </p:spPr>
          <p:txBody>
            <a:bodyPr wrap="none"/>
            <a:lstStyle/>
            <a:p>
              <a:pPr>
                <a:defRPr/>
              </a:pPr>
              <a:endParaRPr lang="zh-CN" altLang="en-US">
                <a:latin typeface="+mn-lt"/>
                <a:ea typeface="宋体" panose="02010600030101010101" pitchFamily="2" charset="-122"/>
                <a:cs typeface="+mn-cs"/>
              </a:endParaRPr>
            </a:p>
          </p:txBody>
        </p:sp>
        <p:grpSp>
          <p:nvGrpSpPr>
            <p:cNvPr id="8" name="Group 17"/>
            <p:cNvGrpSpPr/>
            <p:nvPr/>
          </p:nvGrpSpPr>
          <p:grpSpPr bwMode="auto">
            <a:xfrm>
              <a:off x="1053" y="2587"/>
              <a:ext cx="482" cy="439"/>
              <a:chOff x="2870" y="1518"/>
              <a:chExt cx="292" cy="320"/>
            </a:xfrm>
          </p:grpSpPr>
          <p:graphicFrame>
            <p:nvGraphicFramePr>
              <p:cNvPr id="17" name="Object 18"/>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name="Clip" r:id="rId6" imgW="826770" imgH="840105" progId="MS_ClipArt_Gallery.2">
                      <p:embed/>
                    </p:oleObj>
                  </mc:Choice>
                  <mc:Fallback>
                    <p:oleObj name="Clip" r:id="rId6" imgW="826770" imgH="840105" progId="MS_ClipArt_Gallery.2">
                      <p:embed/>
                      <p:pic>
                        <p:nvPicPr>
                          <p:cNvPr id="0" name="图片 808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ln>
                            <a:noFill/>
                          </a:ln>
                          <a:effectLst/>
                        </p:spPr>
                      </p:pic>
                    </p:oleObj>
                  </mc:Fallback>
                </mc:AlternateContent>
              </a:graphicData>
            </a:graphic>
          </p:graphicFrame>
          <p:graphicFrame>
            <p:nvGraphicFramePr>
              <p:cNvPr id="18" name="Object 19"/>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name="Clip" r:id="rId7" imgW="1268095" imgH="1199515" progId="MS_ClipArt_Gallery.2">
                      <p:embed/>
                    </p:oleObj>
                  </mc:Choice>
                  <mc:Fallback>
                    <p:oleObj name="Clip" r:id="rId7" imgW="1268095" imgH="1199515" progId="MS_ClipArt_Gallery.2">
                      <p:embed/>
                      <p:pic>
                        <p:nvPicPr>
                          <p:cNvPr id="0" name="图片 808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ln>
                            <a:noFill/>
                          </a:ln>
                          <a:effectLst/>
                        </p:spPr>
                      </p:pic>
                    </p:oleObj>
                  </mc:Fallback>
                </mc:AlternateContent>
              </a:graphicData>
            </a:graphic>
          </p:graphicFrame>
        </p:grpSp>
        <p:grpSp>
          <p:nvGrpSpPr>
            <p:cNvPr id="9" name="Group 20"/>
            <p:cNvGrpSpPr/>
            <p:nvPr/>
          </p:nvGrpSpPr>
          <p:grpSpPr bwMode="auto">
            <a:xfrm>
              <a:off x="2124" y="2391"/>
              <a:ext cx="482" cy="439"/>
              <a:chOff x="2870" y="1518"/>
              <a:chExt cx="292" cy="320"/>
            </a:xfrm>
          </p:grpSpPr>
          <p:graphicFrame>
            <p:nvGraphicFramePr>
              <p:cNvPr id="15" name="Object 21"/>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name="Clip" r:id="rId8" imgW="826770" imgH="840105" progId="MS_ClipArt_Gallery.2">
                      <p:embed/>
                    </p:oleObj>
                  </mc:Choice>
                  <mc:Fallback>
                    <p:oleObj name="Clip" r:id="rId8" imgW="826770" imgH="840105" progId="MS_ClipArt_Gallery.2">
                      <p:embed/>
                      <p:pic>
                        <p:nvPicPr>
                          <p:cNvPr id="0" name="图片 808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ln>
                            <a:noFill/>
                          </a:ln>
                          <a:effectLst/>
                        </p:spPr>
                      </p:pic>
                    </p:oleObj>
                  </mc:Fallback>
                </mc:AlternateContent>
              </a:graphicData>
            </a:graphic>
          </p:graphicFrame>
          <p:graphicFrame>
            <p:nvGraphicFramePr>
              <p:cNvPr id="16" name="Object 22"/>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name="Clip" r:id="rId9" imgW="1268095" imgH="1199515" progId="MS_ClipArt_Gallery.2">
                      <p:embed/>
                    </p:oleObj>
                  </mc:Choice>
                  <mc:Fallback>
                    <p:oleObj name="Clip" r:id="rId9" imgW="1268095" imgH="1199515" progId="MS_ClipArt_Gallery.2">
                      <p:embed/>
                      <p:pic>
                        <p:nvPicPr>
                          <p:cNvPr id="0" name="图片 808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ln>
                            <a:noFill/>
                          </a:ln>
                          <a:effectLst/>
                        </p:spPr>
                      </p:pic>
                    </p:oleObj>
                  </mc:Fallback>
                </mc:AlternateContent>
              </a:graphicData>
            </a:graphic>
          </p:graphicFrame>
        </p:grpSp>
        <p:sp>
          <p:nvSpPr>
            <p:cNvPr id="10" name="Line 26"/>
            <p:cNvSpPr>
              <a:spLocks noChangeShapeType="1"/>
            </p:cNvSpPr>
            <p:nvPr/>
          </p:nvSpPr>
          <p:spPr bwMode="auto">
            <a:xfrm flipV="1">
              <a:off x="1561" y="2773"/>
              <a:ext cx="629" cy="107"/>
            </a:xfrm>
            <a:prstGeom prst="line">
              <a:avLst/>
            </a:prstGeom>
            <a:noFill/>
            <a:ln w="38100">
              <a:solidFill>
                <a:srgbClr val="FF0000"/>
              </a:solidFill>
              <a:round/>
              <a:headEnd type="triangle" w="med" len="med"/>
              <a:tailEnd type="triangle" w="med" len="med"/>
            </a:ln>
          </p:spPr>
          <p:txBody>
            <a:bodyPr wrap="none"/>
            <a:lstStyle/>
            <a:p>
              <a:pPr>
                <a:defRPr/>
              </a:pPr>
              <a:endParaRPr lang="zh-CN" altLang="en-US">
                <a:latin typeface="+mn-lt"/>
                <a:ea typeface="宋体" panose="02010600030101010101" pitchFamily="2" charset="-122"/>
                <a:cs typeface="+mn-cs"/>
              </a:endParaRPr>
            </a:p>
          </p:txBody>
        </p:sp>
        <p:sp>
          <p:nvSpPr>
            <p:cNvPr id="11" name="Line 27"/>
            <p:cNvSpPr>
              <a:spLocks noChangeShapeType="1"/>
            </p:cNvSpPr>
            <p:nvPr/>
          </p:nvSpPr>
          <p:spPr bwMode="auto">
            <a:xfrm>
              <a:off x="1985" y="2471"/>
              <a:ext cx="257" cy="203"/>
            </a:xfrm>
            <a:prstGeom prst="line">
              <a:avLst/>
            </a:prstGeom>
            <a:noFill/>
            <a:ln w="38100">
              <a:solidFill>
                <a:srgbClr val="FF0000"/>
              </a:solidFill>
              <a:round/>
              <a:headEnd type="triangle" w="med" len="med"/>
              <a:tailEnd type="triangle" w="med" len="med"/>
            </a:ln>
          </p:spPr>
          <p:txBody>
            <a:bodyPr wrap="none"/>
            <a:lstStyle/>
            <a:p>
              <a:pPr>
                <a:defRPr/>
              </a:pPr>
              <a:endParaRPr lang="zh-CN" altLang="en-US">
                <a:latin typeface="+mn-lt"/>
                <a:ea typeface="宋体" panose="02010600030101010101" pitchFamily="2" charset="-122"/>
                <a:cs typeface="+mn-cs"/>
              </a:endParaRPr>
            </a:p>
          </p:txBody>
        </p:sp>
        <p:sp>
          <p:nvSpPr>
            <p:cNvPr id="12" name="Text Box 28"/>
            <p:cNvSpPr txBox="1">
              <a:spLocks noChangeArrowheads="1"/>
            </p:cNvSpPr>
            <p:nvPr/>
          </p:nvSpPr>
          <p:spPr bwMode="auto">
            <a:xfrm>
              <a:off x="1006" y="2705"/>
              <a:ext cx="200" cy="233"/>
            </a:xfrm>
            <a:prstGeom prst="rect">
              <a:avLst/>
            </a:prstGeom>
            <a:noFill/>
            <a:ln w="9525">
              <a:noFill/>
              <a:miter lim="800000"/>
            </a:ln>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cs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TW">
                  <a:latin typeface="Calibri" panose="020F0502020204030204" charset="0"/>
                  <a:ea typeface="PMingLiU" panose="02020500000000000000" charset="-120"/>
                  <a:cs typeface="PMingLiU" panose="02020500000000000000" charset="-120"/>
                </a:rPr>
                <a:t>A</a:t>
              </a:r>
            </a:p>
          </p:txBody>
        </p:sp>
        <p:sp>
          <p:nvSpPr>
            <p:cNvPr id="13" name="Text Box 29"/>
            <p:cNvSpPr txBox="1">
              <a:spLocks noChangeArrowheads="1"/>
            </p:cNvSpPr>
            <p:nvPr/>
          </p:nvSpPr>
          <p:spPr bwMode="auto">
            <a:xfrm>
              <a:off x="2564" y="2562"/>
              <a:ext cx="195" cy="233"/>
            </a:xfrm>
            <a:prstGeom prst="rect">
              <a:avLst/>
            </a:prstGeom>
            <a:noFill/>
            <a:ln w="9525">
              <a:noFill/>
              <a:miter lim="800000"/>
            </a:ln>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cs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TW">
                  <a:latin typeface="Calibri" panose="020F0502020204030204" charset="0"/>
                  <a:ea typeface="PMingLiU" panose="02020500000000000000" charset="-120"/>
                  <a:cs typeface="PMingLiU" panose="02020500000000000000" charset="-120"/>
                </a:rPr>
                <a:t>B</a:t>
              </a:r>
            </a:p>
          </p:txBody>
        </p:sp>
        <p:sp>
          <p:nvSpPr>
            <p:cNvPr id="14" name="Text Box 30"/>
            <p:cNvSpPr txBox="1">
              <a:spLocks noChangeArrowheads="1"/>
            </p:cNvSpPr>
            <p:nvPr/>
          </p:nvSpPr>
          <p:spPr bwMode="auto">
            <a:xfrm>
              <a:off x="2014" y="2118"/>
              <a:ext cx="194" cy="233"/>
            </a:xfrm>
            <a:prstGeom prst="rect">
              <a:avLst/>
            </a:prstGeom>
            <a:noFill/>
            <a:ln w="9525">
              <a:noFill/>
              <a:miter lim="800000"/>
            </a:ln>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cs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TW">
                  <a:latin typeface="Calibri" panose="020F0502020204030204" charset="0"/>
                  <a:ea typeface="PMingLiU" panose="02020500000000000000" charset="-120"/>
                  <a:cs typeface="PMingLiU" panose="02020500000000000000" charset="-120"/>
                </a:rPr>
                <a:t>C</a:t>
              </a:r>
            </a:p>
          </p:txBody>
        </p:sp>
      </p:grpSp>
      <p:sp>
        <p:nvSpPr>
          <p:cNvPr id="22" name="动作按钮: 前进或下一项 21">
            <a:hlinkClick r:id="" action="ppaction://hlinkshowjump?jump=nextslide" highlightClick="1"/>
            <a:extLst>
              <a:ext uri="{FF2B5EF4-FFF2-40B4-BE49-F238E27FC236}">
                <a16:creationId xmlns:a16="http://schemas.microsoft.com/office/drawing/2014/main" id="{09FAE3FC-1C5C-456C-A049-8E5B72962FC4}"/>
              </a:ext>
            </a:extLst>
          </p:cNvPr>
          <p:cNvSpPr/>
          <p:nvPr/>
        </p:nvSpPr>
        <p:spPr>
          <a:xfrm>
            <a:off x="8644467" y="6485467"/>
            <a:ext cx="364066" cy="296333"/>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title"/>
          </p:nvPr>
        </p:nvSpPr>
        <p:spPr>
          <a:xfrm>
            <a:off x="677333" y="406400"/>
            <a:ext cx="6870700" cy="855663"/>
          </a:xfrm>
        </p:spPr>
        <p:txBody>
          <a:bodyPr/>
          <a:lstStyle/>
          <a:p>
            <a:pPr algn="l"/>
            <a:r>
              <a:rPr lang="en-US" altLang="zh-CN" sz="3200" dirty="0" err="1">
                <a:latin typeface="Times New Roman" panose="02020603050405020304" pitchFamily="18" charset="0"/>
              </a:rPr>
              <a:t>ZigBee</a:t>
            </a:r>
            <a:r>
              <a:rPr lang="zh-CN" altLang="en-US" sz="3200" dirty="0">
                <a:latin typeface="Times New Roman" panose="02020603050405020304" pitchFamily="18" charset="0"/>
              </a:rPr>
              <a:t>网络中的三种节点</a:t>
            </a:r>
          </a:p>
        </p:txBody>
      </p:sp>
      <p:sp>
        <p:nvSpPr>
          <p:cNvPr id="72707" name="Rectangle 3"/>
          <p:cNvSpPr>
            <a:spLocks noGrp="1" noChangeArrowheads="1"/>
          </p:cNvSpPr>
          <p:nvPr>
            <p:ph type="body" idx="1"/>
          </p:nvPr>
        </p:nvSpPr>
        <p:spPr>
          <a:xfrm>
            <a:off x="301625" y="1286933"/>
            <a:ext cx="8540750" cy="4727575"/>
          </a:xfrm>
        </p:spPr>
        <p:txBody>
          <a:bodyPr>
            <a:noAutofit/>
          </a:bodyPr>
          <a:lstStyle/>
          <a:p>
            <a:pPr>
              <a:lnSpc>
                <a:spcPct val="120000"/>
              </a:lnSpc>
            </a:pPr>
            <a:r>
              <a:rPr lang="zh-CN" altLang="en-US" dirty="0">
                <a:solidFill>
                  <a:srgbClr val="FF0000"/>
                </a:solidFill>
              </a:rPr>
              <a:t>网络协调器</a:t>
            </a:r>
            <a:r>
              <a:rPr lang="en-US" altLang="zh-CN" dirty="0">
                <a:solidFill>
                  <a:srgbClr val="FF0000"/>
                </a:solidFill>
              </a:rPr>
              <a:t>(ZC)</a:t>
            </a:r>
            <a:r>
              <a:rPr lang="zh-CN" altLang="en-US" dirty="0"/>
              <a:t>：</a:t>
            </a:r>
          </a:p>
          <a:p>
            <a:pPr>
              <a:lnSpc>
                <a:spcPct val="120000"/>
              </a:lnSpc>
              <a:buFontTx/>
              <a:buNone/>
            </a:pPr>
            <a:r>
              <a:rPr lang="zh-CN" altLang="en-US" dirty="0"/>
              <a:t>    包含所有的网络消息，是三种设备类型中最复杂的一种，存储容量最大、计算能力最强。发送网络信标、建立一个网络、管理网络节点、存储网络节点信息、寻找一对节点间的路由消息、不断地接收信息</a:t>
            </a:r>
          </a:p>
          <a:p>
            <a:pPr>
              <a:lnSpc>
                <a:spcPct val="120000"/>
              </a:lnSpc>
            </a:pPr>
            <a:r>
              <a:rPr lang="en-US" altLang="zh-CN" dirty="0" err="1">
                <a:solidFill>
                  <a:srgbClr val="FF0000"/>
                </a:solidFill>
              </a:rPr>
              <a:t>ZigBee</a:t>
            </a:r>
            <a:r>
              <a:rPr lang="zh-CN" altLang="en-US" dirty="0">
                <a:solidFill>
                  <a:srgbClr val="FF0000"/>
                </a:solidFill>
              </a:rPr>
              <a:t>路由器</a:t>
            </a:r>
            <a:r>
              <a:rPr lang="en-US" altLang="zh-CN" dirty="0">
                <a:solidFill>
                  <a:srgbClr val="FF0000"/>
                </a:solidFill>
              </a:rPr>
              <a:t>(ZR)</a:t>
            </a:r>
            <a:r>
              <a:rPr lang="zh-CN" altLang="en-US" dirty="0"/>
              <a:t>：</a:t>
            </a:r>
          </a:p>
          <a:p>
            <a:pPr>
              <a:lnSpc>
                <a:spcPct val="120000"/>
              </a:lnSpc>
              <a:buFontTx/>
              <a:buNone/>
            </a:pPr>
            <a:r>
              <a:rPr lang="zh-CN" altLang="en-US" dirty="0"/>
              <a:t>    起监视或控制作用，但它也用跳频方式传递信息的路由器或中继器</a:t>
            </a:r>
          </a:p>
          <a:p>
            <a:pPr>
              <a:lnSpc>
                <a:spcPct val="120000"/>
              </a:lnSpc>
            </a:pPr>
            <a:r>
              <a:rPr lang="en-US" altLang="zh-CN" dirty="0" err="1">
                <a:solidFill>
                  <a:srgbClr val="FF0000"/>
                </a:solidFill>
              </a:rPr>
              <a:t>ZigBee</a:t>
            </a:r>
            <a:r>
              <a:rPr lang="zh-CN" altLang="en-US" dirty="0">
                <a:solidFill>
                  <a:srgbClr val="FF0000"/>
                </a:solidFill>
              </a:rPr>
              <a:t>终端设备</a:t>
            </a:r>
            <a:r>
              <a:rPr lang="en-US" altLang="zh-CN" dirty="0">
                <a:solidFill>
                  <a:srgbClr val="FF0000"/>
                </a:solidFill>
              </a:rPr>
              <a:t>(ZED)</a:t>
            </a:r>
            <a:r>
              <a:rPr lang="zh-CN" altLang="en-US" dirty="0"/>
              <a:t>：</a:t>
            </a:r>
          </a:p>
          <a:p>
            <a:pPr>
              <a:lnSpc>
                <a:spcPct val="120000"/>
              </a:lnSpc>
              <a:buFontTx/>
              <a:buNone/>
            </a:pPr>
            <a:r>
              <a:rPr lang="zh-CN" altLang="en-US" dirty="0"/>
              <a:t>    只有监视或控制功能，不能做路由或中继之用</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72707">
                                            <p:txEl>
                                              <p:pRg st="0" end="0"/>
                                            </p:txEl>
                                          </p:spTgt>
                                        </p:tgtEl>
                                        <p:attrNameLst>
                                          <p:attrName>style.visibility</p:attrName>
                                        </p:attrNameLst>
                                      </p:cBhvr>
                                      <p:to>
                                        <p:strVal val="visible"/>
                                      </p:to>
                                    </p:set>
                                    <p:anim calcmode="lin" valueType="num">
                                      <p:cBhvr additive="base">
                                        <p:cTn id="7" dur="500" fill="hold"/>
                                        <p:tgtEl>
                                          <p:spTgt spid="7270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2707">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72707">
                                            <p:txEl>
                                              <p:pRg st="1" end="1"/>
                                            </p:txEl>
                                          </p:spTgt>
                                        </p:tgtEl>
                                        <p:attrNameLst>
                                          <p:attrName>style.visibility</p:attrName>
                                        </p:attrNameLst>
                                      </p:cBhvr>
                                      <p:to>
                                        <p:strVal val="visible"/>
                                      </p:to>
                                    </p:set>
                                    <p:anim calcmode="lin" valueType="num">
                                      <p:cBhvr additive="base">
                                        <p:cTn id="11" dur="500" fill="hold"/>
                                        <p:tgtEl>
                                          <p:spTgt spid="72707">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72707">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72707">
                                            <p:txEl>
                                              <p:pRg st="2" end="2"/>
                                            </p:txEl>
                                          </p:spTgt>
                                        </p:tgtEl>
                                        <p:attrNameLst>
                                          <p:attrName>style.visibility</p:attrName>
                                        </p:attrNameLst>
                                      </p:cBhvr>
                                      <p:to>
                                        <p:strVal val="visible"/>
                                      </p:to>
                                    </p:set>
                                    <p:anim calcmode="lin" valueType="num">
                                      <p:cBhvr additive="base">
                                        <p:cTn id="15" dur="500" fill="hold"/>
                                        <p:tgtEl>
                                          <p:spTgt spid="72707">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72707">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72707">
                                            <p:txEl>
                                              <p:pRg st="3" end="3"/>
                                            </p:txEl>
                                          </p:spTgt>
                                        </p:tgtEl>
                                        <p:attrNameLst>
                                          <p:attrName>style.visibility</p:attrName>
                                        </p:attrNameLst>
                                      </p:cBhvr>
                                      <p:to>
                                        <p:strVal val="visible"/>
                                      </p:to>
                                    </p:set>
                                    <p:anim calcmode="lin" valueType="num">
                                      <p:cBhvr additive="base">
                                        <p:cTn id="19" dur="500" fill="hold"/>
                                        <p:tgtEl>
                                          <p:spTgt spid="72707">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72707">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72707">
                                            <p:txEl>
                                              <p:pRg st="4" end="4"/>
                                            </p:txEl>
                                          </p:spTgt>
                                        </p:tgtEl>
                                        <p:attrNameLst>
                                          <p:attrName>style.visibility</p:attrName>
                                        </p:attrNameLst>
                                      </p:cBhvr>
                                      <p:to>
                                        <p:strVal val="visible"/>
                                      </p:to>
                                    </p:set>
                                    <p:anim calcmode="lin" valueType="num">
                                      <p:cBhvr additive="base">
                                        <p:cTn id="23" dur="500" fill="hold"/>
                                        <p:tgtEl>
                                          <p:spTgt spid="72707">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72707">
                                            <p:txEl>
                                              <p:pRg st="4" end="4"/>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72707">
                                            <p:txEl>
                                              <p:pRg st="5" end="5"/>
                                            </p:txEl>
                                          </p:spTgt>
                                        </p:tgtEl>
                                        <p:attrNameLst>
                                          <p:attrName>style.visibility</p:attrName>
                                        </p:attrNameLst>
                                      </p:cBhvr>
                                      <p:to>
                                        <p:strVal val="visible"/>
                                      </p:to>
                                    </p:set>
                                    <p:anim calcmode="lin" valueType="num">
                                      <p:cBhvr additive="base">
                                        <p:cTn id="27" dur="500" fill="hold"/>
                                        <p:tgtEl>
                                          <p:spTgt spid="72707">
                                            <p:txEl>
                                              <p:pRg st="5" end="5"/>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72707">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ChangeArrowheads="1"/>
          </p:cNvSpPr>
          <p:nvPr>
            <p:ph type="title"/>
          </p:nvPr>
        </p:nvSpPr>
        <p:spPr>
          <a:xfrm>
            <a:off x="635000" y="279400"/>
            <a:ext cx="6870700" cy="855663"/>
          </a:xfrm>
        </p:spPr>
        <p:txBody>
          <a:bodyPr/>
          <a:lstStyle/>
          <a:p>
            <a:pPr algn="l"/>
            <a:r>
              <a:rPr lang="en-US" altLang="zh-CN" sz="3200" dirty="0" err="1">
                <a:latin typeface="Times New Roman" panose="02020603050405020304" pitchFamily="18" charset="0"/>
              </a:rPr>
              <a:t>ZigBee</a:t>
            </a:r>
            <a:r>
              <a:rPr lang="zh-CN" altLang="en-US" sz="3200" dirty="0">
                <a:latin typeface="Times New Roman" panose="02020603050405020304" pitchFamily="18" charset="0"/>
              </a:rPr>
              <a:t>网路拓扑结构</a:t>
            </a:r>
            <a:r>
              <a:rPr lang="en-US" altLang="zh-CN" sz="3200" dirty="0">
                <a:latin typeface="Times New Roman" panose="02020603050405020304" pitchFamily="18" charset="0"/>
              </a:rPr>
              <a:t>——</a:t>
            </a:r>
            <a:r>
              <a:rPr lang="zh-CN" altLang="en-US" sz="3200" dirty="0">
                <a:latin typeface="Times New Roman" panose="02020603050405020304" pitchFamily="18" charset="0"/>
              </a:rPr>
              <a:t>星状</a:t>
            </a:r>
          </a:p>
        </p:txBody>
      </p:sp>
      <p:sp>
        <p:nvSpPr>
          <p:cNvPr id="73731" name="Rectangle 3"/>
          <p:cNvSpPr>
            <a:spLocks noGrp="1" noChangeArrowheads="1"/>
          </p:cNvSpPr>
          <p:nvPr>
            <p:ph type="body" idx="1"/>
          </p:nvPr>
        </p:nvSpPr>
        <p:spPr>
          <a:xfrm>
            <a:off x="3505200" y="1905000"/>
            <a:ext cx="4953000" cy="2819400"/>
          </a:xfrm>
        </p:spPr>
        <p:txBody>
          <a:bodyPr>
            <a:normAutofit fontScale="97500" lnSpcReduction="10000"/>
          </a:bodyPr>
          <a:lstStyle/>
          <a:p>
            <a:pPr fontAlgn="auto">
              <a:lnSpc>
                <a:spcPct val="120000"/>
              </a:lnSpc>
            </a:pPr>
            <a:r>
              <a:rPr lang="zh-CN" altLang="en-US" sz="2600" dirty="0"/>
              <a:t>星形拓扑包含一个协调器节点和一系列的终端设备节点。每一个终端设备节点只能和协调器节点进行通讯。如果需要在两个终端设备节点之间进行通讯必须通过协调器节点进行信息的转发。</a:t>
            </a:r>
          </a:p>
          <a:p>
            <a:pPr>
              <a:lnSpc>
                <a:spcPct val="90000"/>
              </a:lnSpc>
            </a:pPr>
            <a:endParaRPr lang="en-US" altLang="zh-CN" sz="1600" dirty="0"/>
          </a:p>
        </p:txBody>
      </p:sp>
      <p:sp>
        <p:nvSpPr>
          <p:cNvPr id="73733" name="Text Box 5"/>
          <p:cNvSpPr txBox="1">
            <a:spLocks noChangeArrowheads="1"/>
          </p:cNvSpPr>
          <p:nvPr/>
        </p:nvSpPr>
        <p:spPr bwMode="auto">
          <a:xfrm>
            <a:off x="228600" y="4114800"/>
            <a:ext cx="25146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dirty="0">
                <a:latin typeface="Arial" panose="020B0604020202020204" pitchFamily="34" charset="0"/>
              </a:rPr>
              <a:t>星状网络结构</a:t>
            </a:r>
          </a:p>
        </p:txBody>
      </p:sp>
      <p:pic>
        <p:nvPicPr>
          <p:cNvPr id="73734"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219200"/>
            <a:ext cx="3581400" cy="292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3735" name="Rectangle 7"/>
          <p:cNvSpPr>
            <a:spLocks noChangeArrowheads="1"/>
          </p:cNvSpPr>
          <p:nvPr/>
        </p:nvSpPr>
        <p:spPr bwMode="auto">
          <a:xfrm>
            <a:off x="304800" y="4114800"/>
            <a:ext cx="4267200" cy="426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lnSpc>
                <a:spcPct val="90000"/>
              </a:lnSpc>
              <a:spcBef>
                <a:spcPct val="20000"/>
              </a:spcBef>
              <a:buFontTx/>
              <a:buChar char="•"/>
            </a:pPr>
            <a:endParaRPr lang="en-US" altLang="zh-CN" sz="2600" dirty="0"/>
          </a:p>
          <a:p>
            <a:pPr marL="342900" indent="-342900">
              <a:lnSpc>
                <a:spcPct val="90000"/>
              </a:lnSpc>
              <a:spcBef>
                <a:spcPct val="20000"/>
              </a:spcBef>
              <a:buFontTx/>
              <a:buChar char="•"/>
            </a:pPr>
            <a:r>
              <a:rPr lang="zh-CN" altLang="en-US" sz="2600" dirty="0"/>
              <a:t>星形网络拓扑不需要使用</a:t>
            </a:r>
            <a:r>
              <a:rPr lang="en-US" altLang="zh-CN" sz="2600" dirty="0"/>
              <a:t>ZigBee </a:t>
            </a:r>
            <a:r>
              <a:rPr lang="zh-CN" altLang="en-US" sz="2600" dirty="0"/>
              <a:t>的网络层协议，因为本身</a:t>
            </a:r>
            <a:r>
              <a:rPr lang="en-US" altLang="zh-CN" sz="2600" dirty="0"/>
              <a:t>IEEE 802.15.4</a:t>
            </a:r>
            <a:r>
              <a:rPr lang="zh-CN" altLang="en-US" sz="2600" dirty="0"/>
              <a:t>的协议层就已经实现了星形拓扑形式</a:t>
            </a:r>
          </a:p>
          <a:p>
            <a:pPr marL="342900" indent="-342900">
              <a:lnSpc>
                <a:spcPct val="90000"/>
              </a:lnSpc>
              <a:spcBef>
                <a:spcPct val="20000"/>
              </a:spcBef>
              <a:buFontTx/>
              <a:buChar char="•"/>
            </a:pPr>
            <a:endParaRPr lang="zh-CN" altLang="en-US" sz="1400" dirty="0"/>
          </a:p>
          <a:p>
            <a:pPr marL="342900" indent="-342900">
              <a:lnSpc>
                <a:spcPct val="90000"/>
              </a:lnSpc>
              <a:spcBef>
                <a:spcPct val="20000"/>
              </a:spcBef>
              <a:buFontTx/>
              <a:buChar char="•"/>
            </a:pPr>
            <a:r>
              <a:rPr lang="zh-CN" altLang="en-US" sz="2600" dirty="0"/>
              <a:t>适用于家庭自动化、个人计算机外设以及个人健康护理等小范围的室内应用</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73731">
                                            <p:txEl>
                                              <p:pRg st="0" end="0"/>
                                            </p:txEl>
                                          </p:spTgt>
                                        </p:tgtEl>
                                        <p:attrNameLst>
                                          <p:attrName>style.visibility</p:attrName>
                                        </p:attrNameLst>
                                      </p:cBhvr>
                                      <p:to>
                                        <p:strVal val="visible"/>
                                      </p:to>
                                    </p:set>
                                    <p:anim calcmode="lin" valueType="num">
                                      <p:cBhvr additive="base">
                                        <p:cTn id="7" dur="500" fill="hold"/>
                                        <p:tgtEl>
                                          <p:spTgt spid="7373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373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xit" presetSubtype="4" fill="hold" grpId="1" nodeType="clickEffect">
                                  <p:stCondLst>
                                    <p:cond delay="0"/>
                                  </p:stCondLst>
                                  <p:childTnLst>
                                    <p:anim calcmode="lin" valueType="num">
                                      <p:cBhvr additive="base">
                                        <p:cTn id="12" dur="500"/>
                                        <p:tgtEl>
                                          <p:spTgt spid="73731">
                                            <p:txEl>
                                              <p:pRg st="0" end="0"/>
                                            </p:txEl>
                                          </p:spTgt>
                                        </p:tgtEl>
                                        <p:attrNameLst>
                                          <p:attrName>ppt_x</p:attrName>
                                        </p:attrNameLst>
                                      </p:cBhvr>
                                      <p:tavLst>
                                        <p:tav tm="0">
                                          <p:val>
                                            <p:strVal val="ppt_x"/>
                                          </p:val>
                                        </p:tav>
                                        <p:tav tm="100000">
                                          <p:val>
                                            <p:strVal val="ppt_x"/>
                                          </p:val>
                                        </p:tav>
                                      </p:tavLst>
                                    </p:anim>
                                    <p:anim calcmode="lin" valueType="num">
                                      <p:cBhvr additive="base">
                                        <p:cTn id="13" dur="500"/>
                                        <p:tgtEl>
                                          <p:spTgt spid="73731">
                                            <p:txEl>
                                              <p:pRg st="0" end="0"/>
                                            </p:txEl>
                                          </p:spTgt>
                                        </p:tgtEl>
                                        <p:attrNameLst>
                                          <p:attrName>ppt_y</p:attrName>
                                        </p:attrNameLst>
                                      </p:cBhvr>
                                      <p:tavLst>
                                        <p:tav tm="0">
                                          <p:val>
                                            <p:strVal val="ppt_y"/>
                                          </p:val>
                                        </p:tav>
                                        <p:tav tm="100000">
                                          <p:val>
                                            <p:strVal val="1+ppt_h/2"/>
                                          </p:val>
                                        </p:tav>
                                      </p:tavLst>
                                    </p:anim>
                                    <p:set>
                                      <p:cBhvr>
                                        <p:cTn id="14" dur="1" fill="hold">
                                          <p:stCondLst>
                                            <p:cond delay="499"/>
                                          </p:stCondLst>
                                        </p:cTn>
                                        <p:tgtEl>
                                          <p:spTgt spid="73731">
                                            <p:txEl>
                                              <p:pRg st="0" end="0"/>
                                            </p:txEl>
                                          </p:spTgt>
                                        </p:tgtEl>
                                        <p:attrNameLst>
                                          <p:attrName>style.visibility</p:attrName>
                                        </p:attrNameLst>
                                      </p:cBhvr>
                                      <p:to>
                                        <p:strVal val="hidden"/>
                                      </p:to>
                                    </p:set>
                                  </p:childTnLst>
                                </p:cTn>
                              </p:par>
                            </p:childTnLst>
                          </p:cTn>
                        </p:par>
                        <p:par>
                          <p:cTn id="15" fill="hold">
                            <p:stCondLst>
                              <p:cond delay="500"/>
                            </p:stCondLst>
                            <p:childTnLst>
                              <p:par>
                                <p:cTn id="16" presetID="2" presetClass="entr" presetSubtype="4" fill="hold" grpId="0" nodeType="afterEffect">
                                  <p:stCondLst>
                                    <p:cond delay="0"/>
                                  </p:stCondLst>
                                  <p:childTnLst>
                                    <p:set>
                                      <p:cBhvr>
                                        <p:cTn id="17" dur="1" fill="hold">
                                          <p:stCondLst>
                                            <p:cond delay="0"/>
                                          </p:stCondLst>
                                        </p:cTn>
                                        <p:tgtEl>
                                          <p:spTgt spid="73735"/>
                                        </p:tgtEl>
                                        <p:attrNameLst>
                                          <p:attrName>style.visibility</p:attrName>
                                        </p:attrNameLst>
                                      </p:cBhvr>
                                      <p:to>
                                        <p:strVal val="visible"/>
                                      </p:to>
                                    </p:set>
                                    <p:anim calcmode="lin" valueType="num">
                                      <p:cBhvr additive="base">
                                        <p:cTn id="18" dur="500" fill="hold"/>
                                        <p:tgtEl>
                                          <p:spTgt spid="73735"/>
                                        </p:tgtEl>
                                        <p:attrNameLst>
                                          <p:attrName>ppt_x</p:attrName>
                                        </p:attrNameLst>
                                      </p:cBhvr>
                                      <p:tavLst>
                                        <p:tav tm="0">
                                          <p:val>
                                            <p:strVal val="#ppt_x"/>
                                          </p:val>
                                        </p:tav>
                                        <p:tav tm="100000">
                                          <p:val>
                                            <p:strVal val="#ppt_x"/>
                                          </p:val>
                                        </p:tav>
                                      </p:tavLst>
                                    </p:anim>
                                    <p:anim calcmode="lin" valueType="num">
                                      <p:cBhvr additive="base">
                                        <p:cTn id="19" dur="500" fill="hold"/>
                                        <p:tgtEl>
                                          <p:spTgt spid="7373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731" grpId="0" build="p"/>
      <p:bldP spid="73731" grpId="1" build="p"/>
      <p:bldP spid="73735" grpId="0"/>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ChangeArrowheads="1"/>
          </p:cNvSpPr>
          <p:nvPr>
            <p:ph type="title"/>
          </p:nvPr>
        </p:nvSpPr>
        <p:spPr>
          <a:xfrm>
            <a:off x="381000" y="381000"/>
            <a:ext cx="6870700" cy="855663"/>
          </a:xfrm>
        </p:spPr>
        <p:txBody>
          <a:bodyPr/>
          <a:lstStyle/>
          <a:p>
            <a:pPr algn="l"/>
            <a:r>
              <a:rPr lang="en-US" altLang="zh-CN" sz="3200" dirty="0" err="1">
                <a:latin typeface="Times New Roman" panose="02020603050405020304" pitchFamily="18" charset="0"/>
              </a:rPr>
              <a:t>ZigBee</a:t>
            </a:r>
            <a:r>
              <a:rPr lang="zh-CN" altLang="en-US" sz="3200" dirty="0">
                <a:latin typeface="Times New Roman" panose="02020603050405020304" pitchFamily="18" charset="0"/>
              </a:rPr>
              <a:t>网路拓扑结构</a:t>
            </a:r>
            <a:r>
              <a:rPr lang="en-US" altLang="zh-CN" sz="3200" dirty="0">
                <a:latin typeface="Times New Roman" panose="02020603050405020304" pitchFamily="18" charset="0"/>
              </a:rPr>
              <a:t>——</a:t>
            </a:r>
            <a:r>
              <a:rPr lang="zh-CN" altLang="en-US" sz="3200" dirty="0">
                <a:latin typeface="Times New Roman" panose="02020603050405020304" pitchFamily="18" charset="0"/>
              </a:rPr>
              <a:t>树状</a:t>
            </a:r>
          </a:p>
        </p:txBody>
      </p:sp>
      <p:sp>
        <p:nvSpPr>
          <p:cNvPr id="76803" name="Rectangle 3"/>
          <p:cNvSpPr>
            <a:spLocks noGrp="1" noChangeArrowheads="1"/>
          </p:cNvSpPr>
          <p:nvPr>
            <p:ph type="body" idx="1"/>
          </p:nvPr>
        </p:nvSpPr>
        <p:spPr>
          <a:xfrm>
            <a:off x="0" y="1295400"/>
            <a:ext cx="8534400" cy="1447800"/>
          </a:xfrm>
        </p:spPr>
        <p:txBody>
          <a:bodyPr>
            <a:normAutofit fontScale="92500" lnSpcReduction="20000"/>
          </a:bodyPr>
          <a:lstStyle/>
          <a:p>
            <a:pPr>
              <a:lnSpc>
                <a:spcPct val="120000"/>
              </a:lnSpc>
            </a:pPr>
            <a:r>
              <a:rPr lang="zh-CN" altLang="en-US" dirty="0"/>
              <a:t>树形拓扑包括一个协调器以及一系列的路由和终端设备节点。 </a:t>
            </a:r>
            <a:r>
              <a:rPr lang="en-US" altLang="zh-CN" dirty="0"/>
              <a:t>Coordinator</a:t>
            </a:r>
            <a:r>
              <a:rPr lang="zh-CN" altLang="en-US" dirty="0"/>
              <a:t>连接一系列的</a:t>
            </a:r>
            <a:r>
              <a:rPr lang="en-US" altLang="zh-CN" dirty="0"/>
              <a:t>Router </a:t>
            </a:r>
            <a:r>
              <a:rPr lang="zh-CN" altLang="en-US" dirty="0"/>
              <a:t>和</a:t>
            </a:r>
            <a:r>
              <a:rPr lang="en-US" altLang="zh-CN" dirty="0"/>
              <a:t>End Device, </a:t>
            </a:r>
            <a:r>
              <a:rPr lang="zh-CN" altLang="en-US" dirty="0"/>
              <a:t>他的子节点的</a:t>
            </a:r>
            <a:r>
              <a:rPr lang="en-US" altLang="zh-CN" dirty="0"/>
              <a:t>Router</a:t>
            </a:r>
            <a:r>
              <a:rPr lang="zh-CN" altLang="en-US" dirty="0"/>
              <a:t>也可以连接一系列的</a:t>
            </a:r>
            <a:r>
              <a:rPr lang="en-US" altLang="zh-CN" dirty="0"/>
              <a:t>Router </a:t>
            </a:r>
            <a:r>
              <a:rPr lang="zh-CN" altLang="en-US" dirty="0"/>
              <a:t>和</a:t>
            </a:r>
            <a:r>
              <a:rPr lang="en-US" altLang="zh-CN" dirty="0"/>
              <a:t>End Device. </a:t>
            </a:r>
            <a:r>
              <a:rPr lang="zh-CN" altLang="en-US" dirty="0"/>
              <a:t>这样可以重复多个层级。</a:t>
            </a:r>
          </a:p>
        </p:txBody>
      </p:sp>
      <p:sp>
        <p:nvSpPr>
          <p:cNvPr id="76806" name="Text Box 6"/>
          <p:cNvSpPr txBox="1">
            <a:spLocks noChangeArrowheads="1"/>
          </p:cNvSpPr>
          <p:nvPr/>
        </p:nvSpPr>
        <p:spPr bwMode="auto">
          <a:xfrm>
            <a:off x="1066800" y="5881688"/>
            <a:ext cx="3200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zh-CN" altLang="en-US" dirty="0">
                <a:latin typeface="Arial" panose="020B0604020202020204" pitchFamily="34" charset="0"/>
              </a:rPr>
              <a:t>树状网络拓扑结构</a:t>
            </a:r>
          </a:p>
        </p:txBody>
      </p:sp>
      <p:pic>
        <p:nvPicPr>
          <p:cNvPr id="76807"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2971800"/>
            <a:ext cx="3857625" cy="281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6808" name="Text Box 8"/>
          <p:cNvSpPr txBox="1">
            <a:spLocks noChangeArrowheads="1"/>
          </p:cNvSpPr>
          <p:nvPr/>
        </p:nvSpPr>
        <p:spPr bwMode="auto">
          <a:xfrm>
            <a:off x="4114800" y="2882900"/>
            <a:ext cx="4495800" cy="2933700"/>
          </a:xfrm>
          <a:prstGeom prst="rect">
            <a:avLst/>
          </a:prstGeom>
          <a:noFill/>
          <a:ln w="9525">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2800" dirty="0">
                <a:latin typeface="Arial" panose="020B0604020202020204" pitchFamily="34" charset="0"/>
              </a:rPr>
              <a:t>树形拓扑中的通讯规则：</a:t>
            </a:r>
          </a:p>
          <a:p>
            <a:pPr>
              <a:buFont typeface="Wingdings" panose="05000000000000000000" pitchFamily="2" charset="2"/>
              <a:buChar char="ü"/>
            </a:pPr>
            <a:r>
              <a:rPr lang="zh-CN" altLang="en-US" sz="2400" dirty="0">
                <a:latin typeface="Arial" panose="020B0604020202020204" pitchFamily="34" charset="0"/>
              </a:rPr>
              <a:t>每一个节点都只能和他的父节点和子节点之间通讯。 </a:t>
            </a:r>
          </a:p>
          <a:p>
            <a:pPr>
              <a:buFont typeface="Wingdings" panose="05000000000000000000" pitchFamily="2" charset="2"/>
              <a:buChar char="ü"/>
            </a:pPr>
            <a:endParaRPr lang="zh-CN" altLang="en-US" sz="1000" dirty="0">
              <a:latin typeface="Arial" panose="020B0604020202020204" pitchFamily="34" charset="0"/>
            </a:endParaRPr>
          </a:p>
          <a:p>
            <a:pPr>
              <a:buFont typeface="Wingdings" panose="05000000000000000000" pitchFamily="2" charset="2"/>
              <a:buChar char="ü"/>
            </a:pPr>
            <a:r>
              <a:rPr lang="zh-CN" altLang="en-US" sz="2400" dirty="0">
                <a:latin typeface="Arial" panose="020B0604020202020204" pitchFamily="34" charset="0"/>
              </a:rPr>
              <a:t>如果需要从一个节点向另一个节点发送数据，那么信息将沿着树的路径向上传递到最近的祖先节点然后再向下传递到目标节点。</a:t>
            </a:r>
            <a:r>
              <a:rPr lang="zh-CN" altLang="en-US" sz="2800" dirty="0">
                <a:latin typeface="Arial" panose="020B0604020202020204" pitchFamily="34" charset="0"/>
              </a:rPr>
              <a:t> </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76803">
                                            <p:txEl>
                                              <p:pRg st="0" end="0"/>
                                            </p:txEl>
                                          </p:spTgt>
                                        </p:tgtEl>
                                        <p:attrNameLst>
                                          <p:attrName>style.visibility</p:attrName>
                                        </p:attrNameLst>
                                      </p:cBhvr>
                                      <p:to>
                                        <p:strVal val="visible"/>
                                      </p:to>
                                    </p:set>
                                    <p:animEffect transition="in" filter="blinds(horizontal)">
                                      <p:cBhvr>
                                        <p:cTn id="7" dur="500"/>
                                        <p:tgtEl>
                                          <p:spTgt spid="76803">
                                            <p:txEl>
                                              <p:pRg st="0" end="0"/>
                                            </p:txEl>
                                          </p:spTgt>
                                        </p:tgtEl>
                                      </p:cBhvr>
                                    </p:animEffect>
                                  </p:childTnLst>
                                </p:cTn>
                              </p:par>
                            </p:childTnLst>
                          </p:cTn>
                        </p:par>
                        <p:par>
                          <p:cTn id="8" fill="hold">
                            <p:stCondLst>
                              <p:cond delay="500"/>
                            </p:stCondLst>
                            <p:childTnLst>
                              <p:par>
                                <p:cTn id="9" presetID="2" presetClass="entr" presetSubtype="4" fill="hold" grpId="0" nodeType="afterEffect">
                                  <p:stCondLst>
                                    <p:cond delay="0"/>
                                  </p:stCondLst>
                                  <p:childTnLst>
                                    <p:set>
                                      <p:cBhvr>
                                        <p:cTn id="10" dur="1" fill="hold">
                                          <p:stCondLst>
                                            <p:cond delay="0"/>
                                          </p:stCondLst>
                                        </p:cTn>
                                        <p:tgtEl>
                                          <p:spTgt spid="76808"/>
                                        </p:tgtEl>
                                        <p:attrNameLst>
                                          <p:attrName>style.visibility</p:attrName>
                                        </p:attrNameLst>
                                      </p:cBhvr>
                                      <p:to>
                                        <p:strVal val="visible"/>
                                      </p:to>
                                    </p:set>
                                    <p:anim calcmode="lin" valueType="num">
                                      <p:cBhvr additive="base">
                                        <p:cTn id="11" dur="500" fill="hold"/>
                                        <p:tgtEl>
                                          <p:spTgt spid="76808"/>
                                        </p:tgtEl>
                                        <p:attrNameLst>
                                          <p:attrName>ppt_x</p:attrName>
                                        </p:attrNameLst>
                                      </p:cBhvr>
                                      <p:tavLst>
                                        <p:tav tm="0">
                                          <p:val>
                                            <p:strVal val="#ppt_x"/>
                                          </p:val>
                                        </p:tav>
                                        <p:tav tm="100000">
                                          <p:val>
                                            <p:strVal val="#ppt_x"/>
                                          </p:val>
                                        </p:tav>
                                      </p:tavLst>
                                    </p:anim>
                                    <p:anim calcmode="lin" valueType="num">
                                      <p:cBhvr additive="base">
                                        <p:cTn id="12" dur="500" fill="hold"/>
                                        <p:tgtEl>
                                          <p:spTgt spid="7680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803" grpId="0" build="p"/>
      <p:bldP spid="76808" grpId="0" bldLvl="0" animBg="1"/>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a:xfrm>
            <a:off x="730250" y="211137"/>
            <a:ext cx="6870700" cy="855663"/>
          </a:xfrm>
        </p:spPr>
        <p:txBody>
          <a:bodyPr/>
          <a:lstStyle/>
          <a:p>
            <a:pPr algn="l"/>
            <a:r>
              <a:rPr lang="en-US" altLang="zh-CN" sz="3200" dirty="0" err="1">
                <a:latin typeface="Times New Roman" panose="02020603050405020304" pitchFamily="18" charset="0"/>
              </a:rPr>
              <a:t>ZigBee</a:t>
            </a:r>
            <a:r>
              <a:rPr lang="zh-CN" altLang="en-US" sz="3200" dirty="0">
                <a:latin typeface="Times New Roman" panose="02020603050405020304" pitchFamily="18" charset="0"/>
              </a:rPr>
              <a:t>网路拓扑结构</a:t>
            </a:r>
            <a:r>
              <a:rPr lang="en-US" altLang="zh-CN" sz="3200" dirty="0">
                <a:latin typeface="Times New Roman" panose="02020603050405020304" pitchFamily="18" charset="0"/>
              </a:rPr>
              <a:t>——</a:t>
            </a:r>
            <a:r>
              <a:rPr lang="zh-CN" altLang="en-US" sz="3200" dirty="0">
                <a:latin typeface="Times New Roman" panose="02020603050405020304" pitchFamily="18" charset="0"/>
              </a:rPr>
              <a:t>网状</a:t>
            </a:r>
          </a:p>
        </p:txBody>
      </p:sp>
      <p:sp>
        <p:nvSpPr>
          <p:cNvPr id="77827" name="Rectangle 3"/>
          <p:cNvSpPr>
            <a:spLocks noGrp="1" noChangeArrowheads="1"/>
          </p:cNvSpPr>
          <p:nvPr>
            <p:ph type="body" idx="1"/>
          </p:nvPr>
        </p:nvSpPr>
        <p:spPr>
          <a:xfrm>
            <a:off x="762000" y="4786313"/>
            <a:ext cx="8077200" cy="1447800"/>
          </a:xfrm>
        </p:spPr>
        <p:txBody>
          <a:bodyPr/>
          <a:lstStyle/>
          <a:p>
            <a:pPr>
              <a:lnSpc>
                <a:spcPct val="80000"/>
              </a:lnSpc>
            </a:pPr>
            <a:r>
              <a:rPr lang="en-US" altLang="zh-CN" sz="2400" dirty="0"/>
              <a:t>Mesh</a:t>
            </a:r>
            <a:r>
              <a:rPr lang="zh-CN" altLang="en-US" sz="2400" dirty="0"/>
              <a:t>是一种特殊的、按接力方式传输的点对点的网络结构，其路由可自动建立和维护。</a:t>
            </a:r>
          </a:p>
        </p:txBody>
      </p:sp>
      <p:sp>
        <p:nvSpPr>
          <p:cNvPr id="77829" name="Text Box 5"/>
          <p:cNvSpPr txBox="1">
            <a:spLocks noChangeArrowheads="1"/>
          </p:cNvSpPr>
          <p:nvPr/>
        </p:nvSpPr>
        <p:spPr bwMode="auto">
          <a:xfrm>
            <a:off x="2819400" y="4419600"/>
            <a:ext cx="3200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zh-CN" altLang="en-US" dirty="0">
                <a:latin typeface="Arial" panose="020B0604020202020204" pitchFamily="34" charset="0"/>
              </a:rPr>
              <a:t>网状网络拓扑结构</a:t>
            </a:r>
          </a:p>
        </p:txBody>
      </p:sp>
      <p:pic>
        <p:nvPicPr>
          <p:cNvPr id="77830"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000" y="1066800"/>
            <a:ext cx="6457950" cy="3349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7831" name="Rectangle 7"/>
          <p:cNvSpPr>
            <a:spLocks noChangeArrowheads="1"/>
          </p:cNvSpPr>
          <p:nvPr/>
        </p:nvSpPr>
        <p:spPr bwMode="auto">
          <a:xfrm>
            <a:off x="762000" y="4724400"/>
            <a:ext cx="8077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lnSpc>
                <a:spcPct val="80000"/>
              </a:lnSpc>
              <a:spcBef>
                <a:spcPct val="20000"/>
              </a:spcBef>
              <a:buFontTx/>
              <a:buChar char="•"/>
            </a:pPr>
            <a:r>
              <a:rPr lang="en-US" altLang="zh-CN" sz="2400" dirty="0"/>
              <a:t>Mesh</a:t>
            </a:r>
            <a:r>
              <a:rPr lang="zh-CN" altLang="en-US" sz="2400" dirty="0"/>
              <a:t>网状网络拓扑结构的网络具有强大的功能，网络可以通过</a:t>
            </a:r>
            <a:r>
              <a:rPr lang="zh-CN" altLang="en-US" sz="2400" dirty="0">
                <a:latin typeface="Arial" panose="020B0604020202020204"/>
              </a:rPr>
              <a:t>“</a:t>
            </a:r>
            <a:r>
              <a:rPr lang="zh-CN" altLang="en-US" sz="2400" dirty="0"/>
              <a:t> 多级跳</a:t>
            </a:r>
            <a:r>
              <a:rPr lang="zh-CN" altLang="en-US" sz="2400" dirty="0">
                <a:latin typeface="Arial" panose="020B0604020202020204"/>
              </a:rPr>
              <a:t>”</a:t>
            </a:r>
            <a:r>
              <a:rPr lang="zh-CN" altLang="en-US" sz="2400" dirty="0"/>
              <a:t> 的方式来通信；该拓扑结构还可以组成极为复杂的网络；网络还具备自组织、自愈功能。</a:t>
            </a:r>
          </a:p>
          <a:p>
            <a:pPr marL="342900" indent="-342900">
              <a:lnSpc>
                <a:spcPct val="80000"/>
              </a:lnSpc>
              <a:spcBef>
                <a:spcPct val="20000"/>
              </a:spcBef>
            </a:pPr>
            <a:endParaRPr lang="en-US" altLang="zh-CN" sz="2400" dirty="0"/>
          </a:p>
        </p:txBody>
      </p:sp>
      <p:sp>
        <p:nvSpPr>
          <p:cNvPr id="2" name="动作按钮: 前进或下一项 1">
            <a:hlinkClick r:id="" action="ppaction://hlinkshowjump?jump=nextslide"/>
          </p:cNvPr>
          <p:cNvSpPr/>
          <p:nvPr/>
        </p:nvSpPr>
        <p:spPr>
          <a:xfrm>
            <a:off x="7717155" y="6147435"/>
            <a:ext cx="349885" cy="275590"/>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77827">
                                            <p:txEl>
                                              <p:pRg st="0" end="0"/>
                                            </p:txEl>
                                          </p:spTgt>
                                        </p:tgtEl>
                                        <p:attrNameLst>
                                          <p:attrName>style.visibility</p:attrName>
                                        </p:attrNameLst>
                                      </p:cBhvr>
                                      <p:to>
                                        <p:strVal val="visible"/>
                                      </p:to>
                                    </p:set>
                                    <p:anim calcmode="lin" valueType="num">
                                      <p:cBhvr additive="base">
                                        <p:cTn id="7" dur="500" fill="hold"/>
                                        <p:tgtEl>
                                          <p:spTgt spid="7782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782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xit" presetSubtype="4" fill="hold" grpId="1" nodeType="clickEffect">
                                  <p:stCondLst>
                                    <p:cond delay="0"/>
                                  </p:stCondLst>
                                  <p:childTnLst>
                                    <p:anim calcmode="lin" valueType="num">
                                      <p:cBhvr additive="base">
                                        <p:cTn id="12" dur="500"/>
                                        <p:tgtEl>
                                          <p:spTgt spid="77827">
                                            <p:txEl>
                                              <p:pRg st="0" end="0"/>
                                            </p:txEl>
                                          </p:spTgt>
                                        </p:tgtEl>
                                        <p:attrNameLst>
                                          <p:attrName>ppt_x</p:attrName>
                                        </p:attrNameLst>
                                      </p:cBhvr>
                                      <p:tavLst>
                                        <p:tav tm="0">
                                          <p:val>
                                            <p:strVal val="ppt_x"/>
                                          </p:val>
                                        </p:tav>
                                        <p:tav tm="100000">
                                          <p:val>
                                            <p:strVal val="ppt_x"/>
                                          </p:val>
                                        </p:tav>
                                      </p:tavLst>
                                    </p:anim>
                                    <p:anim calcmode="lin" valueType="num">
                                      <p:cBhvr additive="base">
                                        <p:cTn id="13" dur="500"/>
                                        <p:tgtEl>
                                          <p:spTgt spid="77827">
                                            <p:txEl>
                                              <p:pRg st="0" end="0"/>
                                            </p:txEl>
                                          </p:spTgt>
                                        </p:tgtEl>
                                        <p:attrNameLst>
                                          <p:attrName>ppt_y</p:attrName>
                                        </p:attrNameLst>
                                      </p:cBhvr>
                                      <p:tavLst>
                                        <p:tav tm="0">
                                          <p:val>
                                            <p:strVal val="ppt_y"/>
                                          </p:val>
                                        </p:tav>
                                        <p:tav tm="100000">
                                          <p:val>
                                            <p:strVal val="1+ppt_h/2"/>
                                          </p:val>
                                        </p:tav>
                                      </p:tavLst>
                                    </p:anim>
                                    <p:set>
                                      <p:cBhvr>
                                        <p:cTn id="14" dur="1" fill="hold">
                                          <p:stCondLst>
                                            <p:cond delay="499"/>
                                          </p:stCondLst>
                                        </p:cTn>
                                        <p:tgtEl>
                                          <p:spTgt spid="77827">
                                            <p:txEl>
                                              <p:pRg st="0" end="0"/>
                                            </p:txEl>
                                          </p:spTgt>
                                        </p:tgtEl>
                                        <p:attrNameLst>
                                          <p:attrName>style.visibility</p:attrName>
                                        </p:attrNameLst>
                                      </p:cBhvr>
                                      <p:to>
                                        <p:strVal val="hidden"/>
                                      </p:to>
                                    </p:set>
                                  </p:childTnLst>
                                </p:cTn>
                              </p:par>
                            </p:childTnLst>
                          </p:cTn>
                        </p:par>
                        <p:par>
                          <p:cTn id="15" fill="hold">
                            <p:stCondLst>
                              <p:cond delay="500"/>
                            </p:stCondLst>
                            <p:childTnLst>
                              <p:par>
                                <p:cTn id="16" presetID="2" presetClass="entr" presetSubtype="4" fill="hold" grpId="0" nodeType="afterEffect">
                                  <p:stCondLst>
                                    <p:cond delay="0"/>
                                  </p:stCondLst>
                                  <p:childTnLst>
                                    <p:set>
                                      <p:cBhvr>
                                        <p:cTn id="17" dur="1" fill="hold">
                                          <p:stCondLst>
                                            <p:cond delay="0"/>
                                          </p:stCondLst>
                                        </p:cTn>
                                        <p:tgtEl>
                                          <p:spTgt spid="77831"/>
                                        </p:tgtEl>
                                        <p:attrNameLst>
                                          <p:attrName>style.visibility</p:attrName>
                                        </p:attrNameLst>
                                      </p:cBhvr>
                                      <p:to>
                                        <p:strVal val="visible"/>
                                      </p:to>
                                    </p:set>
                                    <p:anim calcmode="lin" valueType="num">
                                      <p:cBhvr additive="base">
                                        <p:cTn id="18" dur="500" fill="hold"/>
                                        <p:tgtEl>
                                          <p:spTgt spid="77831"/>
                                        </p:tgtEl>
                                        <p:attrNameLst>
                                          <p:attrName>ppt_x</p:attrName>
                                        </p:attrNameLst>
                                      </p:cBhvr>
                                      <p:tavLst>
                                        <p:tav tm="0">
                                          <p:val>
                                            <p:strVal val="#ppt_x"/>
                                          </p:val>
                                        </p:tav>
                                        <p:tav tm="100000">
                                          <p:val>
                                            <p:strVal val="#ppt_x"/>
                                          </p:val>
                                        </p:tav>
                                      </p:tavLst>
                                    </p:anim>
                                    <p:anim calcmode="lin" valueType="num">
                                      <p:cBhvr additive="base">
                                        <p:cTn id="19" dur="500" fill="hold"/>
                                        <p:tgtEl>
                                          <p:spTgt spid="77831"/>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xit" presetSubtype="4" fill="hold" grpId="0" nodeType="clickEffect">
                                  <p:stCondLst>
                                    <p:cond delay="0"/>
                                  </p:stCondLst>
                                  <p:childTnLst>
                                    <p:anim calcmode="lin" valueType="num">
                                      <p:cBhvr additive="base">
                                        <p:cTn id="23" dur="500"/>
                                        <p:tgtEl>
                                          <p:spTgt spid="77829"/>
                                        </p:tgtEl>
                                        <p:attrNameLst>
                                          <p:attrName>ppt_x</p:attrName>
                                        </p:attrNameLst>
                                      </p:cBhvr>
                                      <p:tavLst>
                                        <p:tav tm="0">
                                          <p:val>
                                            <p:strVal val="ppt_x"/>
                                          </p:val>
                                        </p:tav>
                                        <p:tav tm="100000">
                                          <p:val>
                                            <p:strVal val="ppt_x"/>
                                          </p:val>
                                        </p:tav>
                                      </p:tavLst>
                                    </p:anim>
                                    <p:anim calcmode="lin" valueType="num">
                                      <p:cBhvr additive="base">
                                        <p:cTn id="24" dur="500"/>
                                        <p:tgtEl>
                                          <p:spTgt spid="77829"/>
                                        </p:tgtEl>
                                        <p:attrNameLst>
                                          <p:attrName>ppt_y</p:attrName>
                                        </p:attrNameLst>
                                      </p:cBhvr>
                                      <p:tavLst>
                                        <p:tav tm="0">
                                          <p:val>
                                            <p:strVal val="ppt_y"/>
                                          </p:val>
                                        </p:tav>
                                        <p:tav tm="100000">
                                          <p:val>
                                            <p:strVal val="1+ppt_h/2"/>
                                          </p:val>
                                        </p:tav>
                                      </p:tavLst>
                                    </p:anim>
                                    <p:set>
                                      <p:cBhvr>
                                        <p:cTn id="25" dur="1" fill="hold">
                                          <p:stCondLst>
                                            <p:cond delay="499"/>
                                          </p:stCondLst>
                                        </p:cTn>
                                        <p:tgtEl>
                                          <p:spTgt spid="77829"/>
                                        </p:tgtEl>
                                        <p:attrNameLst>
                                          <p:attrName>style.visibility</p:attrName>
                                        </p:attrNameLst>
                                      </p:cBhvr>
                                      <p:to>
                                        <p:strVal val="hidden"/>
                                      </p:to>
                                    </p:set>
                                  </p:childTnLst>
                                </p:cTn>
                              </p:par>
                              <p:par>
                                <p:cTn id="26" presetID="2" presetClass="exit" presetSubtype="4" fill="hold" nodeType="withEffect">
                                  <p:stCondLst>
                                    <p:cond delay="0"/>
                                  </p:stCondLst>
                                  <p:childTnLst>
                                    <p:anim calcmode="lin" valueType="num">
                                      <p:cBhvr additive="base">
                                        <p:cTn id="27" dur="500"/>
                                        <p:tgtEl>
                                          <p:spTgt spid="77830"/>
                                        </p:tgtEl>
                                        <p:attrNameLst>
                                          <p:attrName>ppt_x</p:attrName>
                                        </p:attrNameLst>
                                      </p:cBhvr>
                                      <p:tavLst>
                                        <p:tav tm="0">
                                          <p:val>
                                            <p:strVal val="ppt_x"/>
                                          </p:val>
                                        </p:tav>
                                        <p:tav tm="100000">
                                          <p:val>
                                            <p:strVal val="ppt_x"/>
                                          </p:val>
                                        </p:tav>
                                      </p:tavLst>
                                    </p:anim>
                                    <p:anim calcmode="lin" valueType="num">
                                      <p:cBhvr additive="base">
                                        <p:cTn id="28" dur="500"/>
                                        <p:tgtEl>
                                          <p:spTgt spid="77830"/>
                                        </p:tgtEl>
                                        <p:attrNameLst>
                                          <p:attrName>ppt_y</p:attrName>
                                        </p:attrNameLst>
                                      </p:cBhvr>
                                      <p:tavLst>
                                        <p:tav tm="0">
                                          <p:val>
                                            <p:strVal val="ppt_y"/>
                                          </p:val>
                                        </p:tav>
                                        <p:tav tm="100000">
                                          <p:val>
                                            <p:strVal val="1+ppt_h/2"/>
                                          </p:val>
                                        </p:tav>
                                      </p:tavLst>
                                    </p:anim>
                                    <p:set>
                                      <p:cBhvr>
                                        <p:cTn id="29" dur="1" fill="hold">
                                          <p:stCondLst>
                                            <p:cond delay="499"/>
                                          </p:stCondLst>
                                        </p:cTn>
                                        <p:tgtEl>
                                          <p:spTgt spid="7783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827" grpId="0" build="p"/>
      <p:bldP spid="77827" grpId="1" build="p"/>
      <p:bldP spid="77829" grpId="0" bldLvl="0" animBg="1"/>
      <p:bldP spid="77831" grpId="0"/>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a:xfrm>
            <a:off x="685800" y="152400"/>
            <a:ext cx="6870700" cy="855663"/>
          </a:xfrm>
        </p:spPr>
        <p:txBody>
          <a:bodyPr/>
          <a:lstStyle/>
          <a:p>
            <a:pPr algn="l"/>
            <a:r>
              <a:rPr lang="en-US" altLang="zh-CN" sz="3200" dirty="0" err="1">
                <a:latin typeface="Times New Roman" panose="02020603050405020304" pitchFamily="18" charset="0"/>
              </a:rPr>
              <a:t>5. ZigBee</a:t>
            </a:r>
            <a:r>
              <a:rPr lang="zh-CN" altLang="en-US" sz="3200" dirty="0">
                <a:latin typeface="Times New Roman" panose="02020603050405020304" pitchFamily="18" charset="0"/>
              </a:rPr>
              <a:t>的自组网</a:t>
            </a:r>
          </a:p>
        </p:txBody>
      </p:sp>
      <p:sp>
        <p:nvSpPr>
          <p:cNvPr id="36867" name="Rectangle 3"/>
          <p:cNvSpPr>
            <a:spLocks noGrp="1" noChangeArrowheads="1"/>
          </p:cNvSpPr>
          <p:nvPr>
            <p:ph type="body" idx="1"/>
          </p:nvPr>
        </p:nvSpPr>
        <p:spPr>
          <a:xfrm>
            <a:off x="377825" y="1778000"/>
            <a:ext cx="8540750" cy="4803775"/>
          </a:xfrm>
        </p:spPr>
        <p:txBody>
          <a:bodyPr/>
          <a:lstStyle/>
          <a:p>
            <a:r>
              <a:rPr lang="zh-CN" altLang="en-US" dirty="0"/>
              <a:t>组建一个完整的</a:t>
            </a:r>
            <a:r>
              <a:rPr lang="en-US" altLang="zh-CN" dirty="0" err="1"/>
              <a:t>Zigbee</a:t>
            </a:r>
            <a:r>
              <a:rPr lang="zh-CN" altLang="en-US" dirty="0"/>
              <a:t>网状网络包括两个步骤：</a:t>
            </a:r>
            <a:r>
              <a:rPr lang="zh-CN" altLang="en-US" dirty="0">
                <a:solidFill>
                  <a:srgbClr val="FF0000"/>
                </a:solidFill>
              </a:rPr>
              <a:t>网络初始化</a:t>
            </a:r>
            <a:r>
              <a:rPr lang="zh-CN" altLang="en-US" dirty="0"/>
              <a:t>和</a:t>
            </a:r>
            <a:r>
              <a:rPr lang="zh-CN" altLang="en-US" dirty="0">
                <a:solidFill>
                  <a:srgbClr val="FF0000"/>
                </a:solidFill>
              </a:rPr>
              <a:t>节点加入网络</a:t>
            </a:r>
          </a:p>
          <a:p>
            <a:r>
              <a:rPr lang="zh-CN" altLang="en-US" dirty="0"/>
              <a:t>节点加入网络又包括两个步骤</a:t>
            </a:r>
          </a:p>
          <a:p>
            <a:pPr>
              <a:buFontTx/>
              <a:buNone/>
            </a:pPr>
            <a:r>
              <a:rPr lang="zh-CN" altLang="en-US" dirty="0"/>
              <a:t>       通过与</a:t>
            </a:r>
            <a:r>
              <a:rPr lang="zh-CN" altLang="en-US" dirty="0">
                <a:solidFill>
                  <a:srgbClr val="FF0000"/>
                </a:solidFill>
              </a:rPr>
              <a:t>协调器</a:t>
            </a:r>
            <a:r>
              <a:rPr lang="zh-CN" altLang="en-US" dirty="0"/>
              <a:t>连接入网</a:t>
            </a:r>
          </a:p>
          <a:p>
            <a:pPr>
              <a:buFontTx/>
              <a:buNone/>
            </a:pPr>
            <a:r>
              <a:rPr lang="zh-CN" altLang="en-US" dirty="0"/>
              <a:t>       通过已有</a:t>
            </a:r>
            <a:r>
              <a:rPr lang="zh-CN" altLang="en-US" dirty="0">
                <a:solidFill>
                  <a:srgbClr val="FF0000"/>
                </a:solidFill>
              </a:rPr>
              <a:t>父节点</a:t>
            </a:r>
            <a:r>
              <a:rPr lang="zh-CN" altLang="en-US" dirty="0"/>
              <a:t>入网</a:t>
            </a:r>
          </a:p>
          <a:p>
            <a:endParaRPr lang="zh-CN" altLang="en-US" dirty="0"/>
          </a:p>
          <a:p>
            <a:endParaRPr lang="en-US" altLang="zh-CN" dirty="0"/>
          </a:p>
        </p:txBody>
      </p:sp>
    </p:spTree>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a:xfrm>
            <a:off x="688975" y="457200"/>
            <a:ext cx="6867525" cy="731838"/>
          </a:xfrm>
        </p:spPr>
        <p:txBody>
          <a:bodyPr/>
          <a:lstStyle/>
          <a:p>
            <a:pPr algn="l"/>
            <a:r>
              <a:rPr lang="zh-CN" altLang="en-US" sz="3200" dirty="0">
                <a:latin typeface="Times New Roman" panose="02020603050405020304" pitchFamily="18" charset="0"/>
              </a:rPr>
              <a:t>网络初始化</a:t>
            </a:r>
          </a:p>
        </p:txBody>
      </p:sp>
      <p:sp>
        <p:nvSpPr>
          <p:cNvPr id="37891" name="Rectangle 3"/>
          <p:cNvSpPr>
            <a:spLocks noGrp="1" noChangeArrowheads="1"/>
          </p:cNvSpPr>
          <p:nvPr>
            <p:ph type="body" idx="1"/>
          </p:nvPr>
        </p:nvSpPr>
        <p:spPr>
          <a:xfrm>
            <a:off x="304800" y="1524000"/>
            <a:ext cx="8540750" cy="4809067"/>
          </a:xfrm>
        </p:spPr>
        <p:txBody>
          <a:bodyPr>
            <a:normAutofit/>
          </a:bodyPr>
          <a:lstStyle/>
          <a:p>
            <a:pPr fontAlgn="auto">
              <a:lnSpc>
                <a:spcPct val="120000"/>
              </a:lnSpc>
            </a:pPr>
            <a:r>
              <a:rPr lang="en-US" altLang="zh-CN" dirty="0" err="1"/>
              <a:t>Zigbee</a:t>
            </a:r>
            <a:r>
              <a:rPr lang="zh-CN" altLang="en-US" dirty="0"/>
              <a:t>网络的建立是由网络协调器发起的，任何一个</a:t>
            </a:r>
            <a:r>
              <a:rPr lang="en-US" altLang="zh-CN" dirty="0" err="1"/>
              <a:t>Zigbee</a:t>
            </a:r>
            <a:r>
              <a:rPr lang="zh-CN" altLang="en-US" dirty="0"/>
              <a:t>节点要组建一个网络必须要满足以下两点要求：</a:t>
            </a:r>
          </a:p>
          <a:p>
            <a:pPr fontAlgn="auto">
              <a:lnSpc>
                <a:spcPct val="120000"/>
              </a:lnSpc>
              <a:buFontTx/>
              <a:buNone/>
            </a:pPr>
            <a:r>
              <a:rPr lang="en-US" altLang="zh-CN" dirty="0"/>
              <a:t>1</a:t>
            </a:r>
            <a:r>
              <a:rPr lang="zh-CN" altLang="en-US" dirty="0"/>
              <a:t>．节点是</a:t>
            </a:r>
            <a:r>
              <a:rPr lang="en-US" altLang="zh-CN" dirty="0"/>
              <a:t>FFD</a:t>
            </a:r>
            <a:r>
              <a:rPr lang="zh-CN" altLang="en-US" dirty="0"/>
              <a:t>节点，具备</a:t>
            </a:r>
            <a:r>
              <a:rPr lang="en-US" altLang="zh-CN" dirty="0" err="1"/>
              <a:t>Zigbee</a:t>
            </a:r>
            <a:r>
              <a:rPr lang="zh-CN" altLang="en-US" dirty="0"/>
              <a:t>协调器的能力</a:t>
            </a:r>
          </a:p>
          <a:p>
            <a:pPr fontAlgn="auto">
              <a:lnSpc>
                <a:spcPct val="120000"/>
              </a:lnSpc>
              <a:buFontTx/>
              <a:buNone/>
            </a:pPr>
            <a:r>
              <a:rPr lang="en-US" altLang="zh-CN" dirty="0"/>
              <a:t>2</a:t>
            </a:r>
            <a:r>
              <a:rPr lang="zh-CN" altLang="en-US" dirty="0"/>
              <a:t>．节点还没有与其它网络连接，当节点已经与其它网络连接时，此节点只能作为该网络的子节点，因为一个</a:t>
            </a:r>
            <a:r>
              <a:rPr lang="en-US" altLang="zh-CN" dirty="0" err="1"/>
              <a:t>Zigbee</a:t>
            </a:r>
            <a:r>
              <a:rPr lang="zh-CN" altLang="en-US" dirty="0"/>
              <a:t>网络中有且只有一个网络协调器。</a:t>
            </a:r>
          </a:p>
        </p:txBody>
      </p:sp>
    </p:spTree>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ChangeArrowheads="1"/>
          </p:cNvSpPr>
          <p:nvPr>
            <p:ph type="title"/>
          </p:nvPr>
        </p:nvSpPr>
        <p:spPr>
          <a:xfrm>
            <a:off x="688975" y="304800"/>
            <a:ext cx="6867525" cy="884238"/>
          </a:xfrm>
        </p:spPr>
        <p:txBody>
          <a:bodyPr/>
          <a:lstStyle/>
          <a:p>
            <a:pPr algn="l"/>
            <a:r>
              <a:rPr lang="zh-CN" altLang="en-US" sz="3200" dirty="0">
                <a:latin typeface="Times New Roman" panose="02020603050405020304" pitchFamily="18" charset="0"/>
              </a:rPr>
              <a:t>节点加入网络</a:t>
            </a:r>
          </a:p>
        </p:txBody>
      </p:sp>
      <p:sp>
        <p:nvSpPr>
          <p:cNvPr id="79875" name="Rectangle 3"/>
          <p:cNvSpPr>
            <a:spLocks noGrp="1" noChangeArrowheads="1"/>
          </p:cNvSpPr>
          <p:nvPr>
            <p:ph type="body" idx="1"/>
          </p:nvPr>
        </p:nvSpPr>
        <p:spPr>
          <a:xfrm>
            <a:off x="304800" y="1524000"/>
            <a:ext cx="8540750" cy="4953000"/>
          </a:xfrm>
        </p:spPr>
        <p:txBody>
          <a:bodyPr/>
          <a:lstStyle/>
          <a:p>
            <a:pPr>
              <a:lnSpc>
                <a:spcPct val="120000"/>
              </a:lnSpc>
            </a:pPr>
            <a:r>
              <a:rPr lang="zh-CN" altLang="en-US" dirty="0">
                <a:latin typeface="Times New Roman" panose="02020603050405020304" pitchFamily="18" charset="0"/>
              </a:rPr>
              <a:t>节点通过协调器加入网络</a:t>
            </a:r>
          </a:p>
          <a:p>
            <a:pPr>
              <a:lnSpc>
                <a:spcPct val="120000"/>
              </a:lnSpc>
              <a:buFontTx/>
              <a:buNone/>
            </a:pPr>
            <a:r>
              <a:rPr lang="zh-CN" altLang="en-US" dirty="0">
                <a:latin typeface="Times New Roman" panose="02020603050405020304" pitchFamily="18" charset="0"/>
              </a:rPr>
              <a:t>   </a:t>
            </a:r>
            <a:r>
              <a:rPr lang="en-US" altLang="en-US" dirty="0" err="1">
                <a:latin typeface="Times New Roman" panose="02020603050405020304" pitchFamily="18" charset="0"/>
              </a:rPr>
              <a:t>当Zigbee协调器确定之后节点首先需要和协调器建立连接加入网络</a:t>
            </a:r>
            <a:r>
              <a:rPr lang="zh-CN" altLang="en-US" dirty="0">
                <a:latin typeface="Times New Roman" panose="02020603050405020304" pitchFamily="18" charset="0"/>
              </a:rPr>
              <a:t>，</a:t>
            </a:r>
            <a:r>
              <a:rPr lang="en-US" altLang="zh-CN" dirty="0">
                <a:latin typeface="Times New Roman" panose="02020603050405020304" pitchFamily="18" charset="0"/>
              </a:rPr>
              <a:t>FFD</a:t>
            </a:r>
            <a:r>
              <a:rPr lang="zh-CN" altLang="en-US" dirty="0">
                <a:latin typeface="Times New Roman" panose="02020603050405020304" pitchFamily="18" charset="0"/>
              </a:rPr>
              <a:t>节点向协调器提出连接请求，协调器接收到节点请求，根据情况决定是否允许其连接，然后对请求连接的节点做出响应，节点与协调器建立连接后，才能实现数据的收发</a:t>
            </a:r>
          </a:p>
          <a:p>
            <a:pPr>
              <a:buFontTx/>
              <a:buNone/>
            </a:pPr>
            <a:endParaRPr lang="zh-CN" altLang="en-US" dirty="0">
              <a:latin typeface="Times New Roman" panose="02020603050405020304" pitchFamily="18" charset="0"/>
            </a:endParaRPr>
          </a:p>
          <a:p>
            <a:pPr>
              <a:buFontTx/>
              <a:buNone/>
            </a:pPr>
            <a:endParaRPr lang="en-US" altLang="zh-CN" dirty="0">
              <a:latin typeface="Times New Roman" panose="02020603050405020304" pitchFamily="18" charset="0"/>
            </a:endParaRPr>
          </a:p>
        </p:txBody>
      </p:sp>
    </p:spTree>
  </p:cSld>
  <p:clrMapOvr>
    <a:masterClrMapping/>
  </p:clrMapOvr>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a:xfrm>
            <a:off x="685800" y="152400"/>
            <a:ext cx="6870700" cy="960438"/>
          </a:xfrm>
        </p:spPr>
        <p:txBody>
          <a:bodyPr/>
          <a:lstStyle/>
          <a:p>
            <a:pPr algn="l"/>
            <a:r>
              <a:rPr lang="zh-CN" altLang="en-US" sz="3200" dirty="0">
                <a:latin typeface="Times New Roman" panose="02020603050405020304" pitchFamily="18" charset="0"/>
              </a:rPr>
              <a:t>节点加入网络</a:t>
            </a:r>
          </a:p>
        </p:txBody>
      </p:sp>
      <p:sp>
        <p:nvSpPr>
          <p:cNvPr id="38915" name="Rectangle 3"/>
          <p:cNvSpPr>
            <a:spLocks noGrp="1" noChangeArrowheads="1"/>
          </p:cNvSpPr>
          <p:nvPr>
            <p:ph type="body" idx="1"/>
          </p:nvPr>
        </p:nvSpPr>
        <p:spPr>
          <a:xfrm>
            <a:off x="284692" y="1464733"/>
            <a:ext cx="8540750" cy="4879975"/>
          </a:xfrm>
        </p:spPr>
        <p:txBody>
          <a:bodyPr/>
          <a:lstStyle/>
          <a:p>
            <a:pPr>
              <a:lnSpc>
                <a:spcPct val="120000"/>
              </a:lnSpc>
            </a:pPr>
            <a:r>
              <a:rPr lang="zh-CN" altLang="en-US" dirty="0"/>
              <a:t>节点通过已有节点加入网络</a:t>
            </a:r>
          </a:p>
          <a:p>
            <a:pPr>
              <a:lnSpc>
                <a:spcPct val="120000"/>
              </a:lnSpc>
              <a:buFontTx/>
              <a:buNone/>
            </a:pPr>
            <a:r>
              <a:rPr lang="zh-CN" altLang="en-US" dirty="0"/>
              <a:t>   靠近协调器的</a:t>
            </a:r>
            <a:r>
              <a:rPr lang="en-US" altLang="zh-CN" dirty="0"/>
              <a:t>FFD</a:t>
            </a:r>
            <a:r>
              <a:rPr lang="zh-CN" altLang="en-US" dirty="0"/>
              <a:t>节点和协调器关联成功后，处于这个网络范围内的其它节点就以这些</a:t>
            </a:r>
            <a:r>
              <a:rPr lang="en-US" altLang="zh-CN" dirty="0"/>
              <a:t>FFD</a:t>
            </a:r>
            <a:r>
              <a:rPr lang="zh-CN" altLang="en-US" dirty="0"/>
              <a:t>节点作为父节点加入网络了，具体加入网络有两种方式：</a:t>
            </a:r>
          </a:p>
          <a:p>
            <a:pPr>
              <a:lnSpc>
                <a:spcPct val="120000"/>
              </a:lnSpc>
              <a:buFontTx/>
              <a:buNone/>
            </a:pPr>
            <a:r>
              <a:rPr lang="zh-CN" altLang="en-US" dirty="0"/>
              <a:t>       一种是通过</a:t>
            </a:r>
            <a:r>
              <a:rPr lang="zh-CN" altLang="en-US" dirty="0">
                <a:solidFill>
                  <a:srgbClr val="FF0000"/>
                </a:solidFill>
              </a:rPr>
              <a:t>关联</a:t>
            </a:r>
            <a:r>
              <a:rPr lang="en-US" altLang="zh-CN" dirty="0"/>
              <a:t>(association)</a:t>
            </a:r>
            <a:r>
              <a:rPr lang="zh-CN" altLang="en-US" dirty="0"/>
              <a:t>方式，就是</a:t>
            </a:r>
            <a:r>
              <a:rPr lang="zh-CN" altLang="en-US" dirty="0">
                <a:solidFill>
                  <a:srgbClr val="FF0000"/>
                </a:solidFill>
              </a:rPr>
              <a:t>待加入的节点发起</a:t>
            </a:r>
            <a:r>
              <a:rPr lang="zh-CN" altLang="en-US" dirty="0"/>
              <a:t>加入网络</a:t>
            </a:r>
          </a:p>
          <a:p>
            <a:pPr>
              <a:lnSpc>
                <a:spcPct val="120000"/>
              </a:lnSpc>
              <a:buFontTx/>
              <a:buNone/>
            </a:pPr>
            <a:r>
              <a:rPr lang="zh-CN" altLang="en-US" dirty="0"/>
              <a:t>      另一种是</a:t>
            </a:r>
            <a:r>
              <a:rPr lang="zh-CN" altLang="en-US" dirty="0">
                <a:solidFill>
                  <a:srgbClr val="FF0000"/>
                </a:solidFill>
              </a:rPr>
              <a:t>直接</a:t>
            </a:r>
            <a:r>
              <a:rPr lang="en-US" altLang="zh-CN" dirty="0"/>
              <a:t>(direct)</a:t>
            </a:r>
            <a:r>
              <a:rPr lang="zh-CN" altLang="en-US" dirty="0"/>
              <a:t>方式，就是待加入的节点具体加入到那个节点下，作为该节点的子节点</a:t>
            </a:r>
          </a:p>
        </p:txBody>
      </p:sp>
      <p:sp>
        <p:nvSpPr>
          <p:cNvPr id="2" name="动作按钮: 前进或下一项 1">
            <a:hlinkClick r:id="" action="ppaction://hlinkshowjump?jump=nextslide"/>
          </p:cNvPr>
          <p:cNvSpPr/>
          <p:nvPr/>
        </p:nvSpPr>
        <p:spPr>
          <a:xfrm>
            <a:off x="7717155" y="6147435"/>
            <a:ext cx="349885" cy="275590"/>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p14="http://schemas.microsoft.com/office/powerpoint/2010/main">
        <mc:Choice Requires="p14">
          <p:contentPart p14:bwMode="auto" r:id="rId3">
            <p14:nvContentPartPr>
              <p14:cNvPr id="3" name="墨迹 2"/>
              <p14:cNvContentPartPr/>
              <p14:nvPr/>
            </p14:nvContentPartPr>
            <p14:xfrm>
              <a:off x="8680450" y="5784850"/>
              <a:ext cx="12700" cy="360"/>
            </p14:xfrm>
          </p:contentPart>
        </mc:Choice>
        <mc:Fallback xmlns="">
          <p:pic>
            <p:nvPicPr>
              <p:cNvPr id="3" name="墨迹 2"/>
            </p:nvPicPr>
            <p:blipFill>
              <a:blip r:embed="rId4"/>
            </p:blipFill>
            <p:spPr>
              <a:xfrm>
                <a:off x="8680450" y="5784850"/>
                <a:ext cx="12700" cy="360"/>
              </a:xfrm>
              <a:prstGeom prst="rect"/>
            </p:spPr>
          </p:pic>
        </mc:Fallback>
      </mc:AlternateContent>
    </p:spTree>
  </p:cSld>
  <p:clrMapOvr>
    <a:masterClrMapping/>
  </p:clrMapOvr>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fontAlgn="auto">
              <a:lnSpc>
                <a:spcPct val="120000"/>
              </a:lnSpc>
            </a:pPr>
            <a:r>
              <a:rPr lang="zh-CN" altLang="en-US" dirty="0"/>
              <a:t>小型化、低成本设备（如温度调节装置、照明控制器、环境检测传感器等）的无线联网要求</a:t>
            </a:r>
          </a:p>
          <a:p>
            <a:pPr fontAlgn="auto">
              <a:lnSpc>
                <a:spcPct val="120000"/>
              </a:lnSpc>
            </a:pPr>
            <a:r>
              <a:rPr lang="zh-CN" altLang="en-US" dirty="0"/>
              <a:t>能广泛地应用于工业、农业和日常生活中 </a:t>
            </a:r>
          </a:p>
          <a:p>
            <a:endParaRPr lang="zh-CN" altLang="en-US" dirty="0"/>
          </a:p>
        </p:txBody>
      </p:sp>
      <p:sp>
        <p:nvSpPr>
          <p:cNvPr id="4" name="标题 3"/>
          <p:cNvSpPr>
            <a:spLocks noGrp="1"/>
          </p:cNvSpPr>
          <p:nvPr>
            <p:ph type="title"/>
          </p:nvPr>
        </p:nvSpPr>
        <p:spPr/>
        <p:txBody>
          <a:bodyPr/>
          <a:lstStyle/>
          <a:p>
            <a:r>
              <a:rPr lang="en-US" altLang="zh-CN" dirty="0" err="1">
                <a:latin typeface="Times New Roman" panose="02020603050405020304" pitchFamily="18" charset="0"/>
              </a:rPr>
              <a:t>6. ZigBee</a:t>
            </a:r>
            <a:r>
              <a:rPr lang="zh-CN" altLang="en-US" dirty="0" err="1">
                <a:latin typeface="Times New Roman" panose="02020603050405020304" pitchFamily="18" charset="0"/>
              </a:rPr>
              <a:t>技术</a:t>
            </a:r>
            <a:r>
              <a:rPr lang="zh-CN" altLang="en-US" dirty="0">
                <a:latin typeface="Times New Roman" panose="02020603050405020304" pitchFamily="18" charset="0"/>
              </a:rPr>
              <a:t>的应用</a:t>
            </a:r>
            <a:endParaRPr lang="zh-CN" altLang="en-US" dirty="0"/>
          </a:p>
        </p:txBody>
      </p:sp>
      <mc:AlternateContent xmlns:mc="http://schemas.openxmlformats.org/markup-compatibility/2006" xmlns:p14="http://schemas.microsoft.com/office/powerpoint/2010/main">
        <mc:Choice Requires="p14">
          <p:contentPart p14:bwMode="auto" r:id="rId3">
            <p14:nvContentPartPr>
              <p14:cNvPr id="5" name="墨迹 4"/>
              <p14:cNvContentPartPr/>
              <p14:nvPr/>
            </p14:nvContentPartPr>
            <p14:xfrm>
              <a:off x="6553200" y="5213350"/>
              <a:ext cx="12700" cy="360"/>
            </p14:xfrm>
          </p:contentPart>
        </mc:Choice>
        <mc:Fallback xmlns="">
          <p:pic>
            <p:nvPicPr>
              <p:cNvPr id="5" name="墨迹 4"/>
            </p:nvPicPr>
            <p:blipFill>
              <a:blip r:embed="rId4"/>
            </p:blipFill>
            <p:spPr>
              <a:xfrm>
                <a:off x="6553200" y="5213350"/>
                <a:ext cx="12700" cy="360"/>
              </a:xfrm>
              <a:prstGeom prst="rect"/>
            </p:spPr>
          </p:pic>
        </mc:Fallback>
      </mc:AlternateContent>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a:xfrm>
            <a:off x="685800" y="152400"/>
            <a:ext cx="6870700" cy="914400"/>
          </a:xfrm>
        </p:spPr>
        <p:txBody>
          <a:bodyPr/>
          <a:lstStyle/>
          <a:p>
            <a:r>
              <a:rPr lang="en-US" altLang="zh-CN" dirty="0" err="1"/>
              <a:t>6. ZigBee</a:t>
            </a:r>
            <a:r>
              <a:rPr lang="zh-CN" altLang="en-US" dirty="0"/>
              <a:t>技术的应用</a:t>
            </a:r>
          </a:p>
        </p:txBody>
      </p:sp>
      <p:sp>
        <p:nvSpPr>
          <p:cNvPr id="40963" name="Rectangle 3"/>
          <p:cNvSpPr>
            <a:spLocks noGrp="1" noChangeArrowheads="1"/>
          </p:cNvSpPr>
          <p:nvPr>
            <p:ph type="body" idx="1"/>
          </p:nvPr>
        </p:nvSpPr>
        <p:spPr>
          <a:xfrm>
            <a:off x="301625" y="2438400"/>
            <a:ext cx="8540750" cy="3352800"/>
          </a:xfrm>
        </p:spPr>
        <p:txBody>
          <a:bodyPr>
            <a:normAutofit lnSpcReduction="10000"/>
          </a:bodyPr>
          <a:lstStyle/>
          <a:p>
            <a:pPr>
              <a:lnSpc>
                <a:spcPct val="80000"/>
              </a:lnSpc>
              <a:buFontTx/>
              <a:buNone/>
            </a:pPr>
            <a:r>
              <a:rPr lang="zh-CN" altLang="en-US" sz="2700"/>
              <a:t>目前已建立的应用规范有：</a:t>
            </a:r>
          </a:p>
          <a:p>
            <a:pPr>
              <a:lnSpc>
                <a:spcPct val="80000"/>
              </a:lnSpc>
              <a:buFont typeface="Wingdings" panose="05000000000000000000" pitchFamily="2" charset="2"/>
              <a:buChar char="ü"/>
            </a:pPr>
            <a:r>
              <a:rPr lang="en-US" altLang="zh-CN" sz="2700"/>
              <a:t>ZigBee Smart Energy(</a:t>
            </a:r>
            <a:r>
              <a:rPr lang="zh-CN" altLang="en-US" sz="2700"/>
              <a:t>智能能源</a:t>
            </a:r>
            <a:r>
              <a:rPr lang="en-US" altLang="zh-CN" sz="2700"/>
              <a:t>)</a:t>
            </a:r>
          </a:p>
          <a:p>
            <a:pPr>
              <a:lnSpc>
                <a:spcPct val="80000"/>
              </a:lnSpc>
              <a:buFont typeface="Wingdings" panose="05000000000000000000" pitchFamily="2" charset="2"/>
              <a:buChar char="ü"/>
            </a:pPr>
            <a:r>
              <a:rPr lang="en-US" altLang="zh-CN" sz="2700"/>
              <a:t>ZigBee Home Automation(</a:t>
            </a:r>
            <a:r>
              <a:rPr lang="zh-CN" altLang="en-US" sz="2700"/>
              <a:t>住宅自动化</a:t>
            </a:r>
            <a:r>
              <a:rPr lang="en-US" altLang="zh-CN" sz="2700"/>
              <a:t>)</a:t>
            </a:r>
          </a:p>
          <a:p>
            <a:pPr>
              <a:lnSpc>
                <a:spcPct val="80000"/>
              </a:lnSpc>
              <a:buFont typeface="Wingdings" panose="05000000000000000000" pitchFamily="2" charset="2"/>
              <a:buChar char="ü"/>
            </a:pPr>
            <a:r>
              <a:rPr lang="en-US" altLang="zh-CN" sz="2700"/>
              <a:t>ZigBee Health Care(</a:t>
            </a:r>
            <a:r>
              <a:rPr lang="zh-CN" altLang="en-US" sz="2700"/>
              <a:t>医疗保健</a:t>
            </a:r>
            <a:r>
              <a:rPr lang="en-US" altLang="zh-CN" sz="2700"/>
              <a:t>)</a:t>
            </a:r>
          </a:p>
          <a:p>
            <a:pPr>
              <a:lnSpc>
                <a:spcPct val="80000"/>
              </a:lnSpc>
              <a:buFont typeface="Wingdings" panose="05000000000000000000" pitchFamily="2" charset="2"/>
              <a:buChar char="ü"/>
            </a:pPr>
            <a:r>
              <a:rPr lang="en-US" altLang="zh-CN" sz="2700"/>
              <a:t>ZigBee building automation(</a:t>
            </a:r>
            <a:r>
              <a:rPr lang="zh-CN" altLang="en-US" sz="2700"/>
              <a:t>楼宇自动化</a:t>
            </a:r>
            <a:r>
              <a:rPr lang="en-US" altLang="zh-CN" sz="2700"/>
              <a:t>)</a:t>
            </a:r>
          </a:p>
          <a:p>
            <a:pPr>
              <a:lnSpc>
                <a:spcPct val="80000"/>
              </a:lnSpc>
              <a:buFont typeface="Wingdings" panose="05000000000000000000" pitchFamily="2" charset="2"/>
              <a:buChar char="ü"/>
            </a:pPr>
            <a:r>
              <a:rPr lang="en-US" altLang="zh-CN" sz="2700"/>
              <a:t>ZigBee Telecommunication Services(</a:t>
            </a:r>
            <a:r>
              <a:rPr lang="zh-CN" altLang="en-US" sz="2700"/>
              <a:t>电信服务</a:t>
            </a:r>
            <a:r>
              <a:rPr lang="en-US" altLang="zh-CN" sz="2700"/>
              <a:t>)</a:t>
            </a:r>
          </a:p>
          <a:p>
            <a:pPr>
              <a:lnSpc>
                <a:spcPct val="80000"/>
              </a:lnSpc>
              <a:buFont typeface="Wingdings" panose="05000000000000000000" pitchFamily="2" charset="2"/>
              <a:buChar char="ü"/>
            </a:pPr>
            <a:r>
              <a:rPr lang="en-US" altLang="zh-CN" sz="2700"/>
              <a:t>ZigBee Retail Services(</a:t>
            </a:r>
            <a:r>
              <a:rPr lang="zh-CN" altLang="en-US" sz="2700"/>
              <a:t>零售服务</a:t>
            </a:r>
            <a:r>
              <a:rPr lang="en-US" altLang="zh-CN" sz="2700"/>
              <a:t>)</a:t>
            </a:r>
          </a:p>
          <a:p>
            <a:pPr>
              <a:lnSpc>
                <a:spcPct val="80000"/>
              </a:lnSpc>
              <a:buFont typeface="Wingdings" panose="05000000000000000000" pitchFamily="2" charset="2"/>
              <a:buChar char="ü"/>
            </a:pPr>
            <a:r>
              <a:rPr lang="en-US" altLang="zh-CN" sz="2700"/>
              <a:t>ZigBee Remote Control(</a:t>
            </a:r>
            <a:r>
              <a:rPr lang="zh-CN" altLang="en-US" sz="2700"/>
              <a:t>遥控</a:t>
            </a:r>
            <a:r>
              <a:rPr lang="en-US" altLang="zh-CN" sz="2700"/>
              <a:t>)</a:t>
            </a:r>
          </a:p>
        </p:txBody>
      </p:sp>
      <p:pic>
        <p:nvPicPr>
          <p:cNvPr id="4096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1017588"/>
            <a:ext cx="8077200" cy="1039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0965" name="Text Box 5"/>
          <p:cNvSpPr txBox="1">
            <a:spLocks noChangeArrowheads="1"/>
          </p:cNvSpPr>
          <p:nvPr/>
        </p:nvSpPr>
        <p:spPr bwMode="auto">
          <a:xfrm>
            <a:off x="2743200" y="2057400"/>
            <a:ext cx="36576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dirty="0" err="1">
                <a:latin typeface="Arial" panose="020B0604020202020204" pitchFamily="34" charset="0"/>
              </a:rPr>
              <a:t>ZigBee</a:t>
            </a:r>
            <a:r>
              <a:rPr lang="zh-CN" altLang="en-US" dirty="0">
                <a:latin typeface="Arial" panose="020B0604020202020204" pitchFamily="34" charset="0"/>
              </a:rPr>
              <a:t>的应用范围</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0963">
                                            <p:txEl>
                                              <p:pRg st="1" end="1"/>
                                            </p:txEl>
                                          </p:spTgt>
                                        </p:tgtEl>
                                        <p:attrNameLst>
                                          <p:attrName>style.visibility</p:attrName>
                                        </p:attrNameLst>
                                      </p:cBhvr>
                                      <p:to>
                                        <p:strVal val="visible"/>
                                      </p:to>
                                    </p:set>
                                    <p:anim calcmode="lin" valueType="num">
                                      <p:cBhvr additive="base">
                                        <p:cTn id="7" dur="500" fill="hold"/>
                                        <p:tgtEl>
                                          <p:spTgt spid="4096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096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0963">
                                            <p:txEl>
                                              <p:pRg st="2" end="2"/>
                                            </p:txEl>
                                          </p:spTgt>
                                        </p:tgtEl>
                                        <p:attrNameLst>
                                          <p:attrName>style.visibility</p:attrName>
                                        </p:attrNameLst>
                                      </p:cBhvr>
                                      <p:to>
                                        <p:strVal val="visible"/>
                                      </p:to>
                                    </p:set>
                                    <p:anim calcmode="lin" valueType="num">
                                      <p:cBhvr additive="base">
                                        <p:cTn id="13" dur="500" fill="hold"/>
                                        <p:tgtEl>
                                          <p:spTgt spid="4096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096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0963">
                                            <p:txEl>
                                              <p:pRg st="3" end="3"/>
                                            </p:txEl>
                                          </p:spTgt>
                                        </p:tgtEl>
                                        <p:attrNameLst>
                                          <p:attrName>style.visibility</p:attrName>
                                        </p:attrNameLst>
                                      </p:cBhvr>
                                      <p:to>
                                        <p:strVal val="visible"/>
                                      </p:to>
                                    </p:set>
                                    <p:anim calcmode="lin" valueType="num">
                                      <p:cBhvr additive="base">
                                        <p:cTn id="19" dur="500" fill="hold"/>
                                        <p:tgtEl>
                                          <p:spTgt spid="4096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096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40963">
                                            <p:txEl>
                                              <p:pRg st="4" end="4"/>
                                            </p:txEl>
                                          </p:spTgt>
                                        </p:tgtEl>
                                        <p:attrNameLst>
                                          <p:attrName>style.visibility</p:attrName>
                                        </p:attrNameLst>
                                      </p:cBhvr>
                                      <p:to>
                                        <p:strVal val="visible"/>
                                      </p:to>
                                    </p:set>
                                    <p:anim calcmode="lin" valueType="num">
                                      <p:cBhvr additive="base">
                                        <p:cTn id="25" dur="500" fill="hold"/>
                                        <p:tgtEl>
                                          <p:spTgt spid="4096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096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40963">
                                            <p:txEl>
                                              <p:pRg st="5" end="5"/>
                                            </p:txEl>
                                          </p:spTgt>
                                        </p:tgtEl>
                                        <p:attrNameLst>
                                          <p:attrName>style.visibility</p:attrName>
                                        </p:attrNameLst>
                                      </p:cBhvr>
                                      <p:to>
                                        <p:strVal val="visible"/>
                                      </p:to>
                                    </p:set>
                                    <p:anim calcmode="lin" valueType="num">
                                      <p:cBhvr additive="base">
                                        <p:cTn id="31" dur="500" fill="hold"/>
                                        <p:tgtEl>
                                          <p:spTgt spid="40963">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4096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40963">
                                            <p:txEl>
                                              <p:pRg st="6" end="6"/>
                                            </p:txEl>
                                          </p:spTgt>
                                        </p:tgtEl>
                                        <p:attrNameLst>
                                          <p:attrName>style.visibility</p:attrName>
                                        </p:attrNameLst>
                                      </p:cBhvr>
                                      <p:to>
                                        <p:strVal val="visible"/>
                                      </p:to>
                                    </p:set>
                                    <p:anim calcmode="lin" valueType="num">
                                      <p:cBhvr additive="base">
                                        <p:cTn id="37" dur="500" fill="hold"/>
                                        <p:tgtEl>
                                          <p:spTgt spid="40963">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4096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40963">
                                            <p:txEl>
                                              <p:pRg st="7" end="7"/>
                                            </p:txEl>
                                          </p:spTgt>
                                        </p:tgtEl>
                                        <p:attrNameLst>
                                          <p:attrName>style.visibility</p:attrName>
                                        </p:attrNameLst>
                                      </p:cBhvr>
                                      <p:to>
                                        <p:strVal val="visible"/>
                                      </p:to>
                                    </p:set>
                                    <p:anim calcmode="lin" valueType="num">
                                      <p:cBhvr additive="base">
                                        <p:cTn id="43" dur="500" fill="hold"/>
                                        <p:tgtEl>
                                          <p:spTgt spid="40963">
                                            <p:txEl>
                                              <p:pRg st="7" end="7"/>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4096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D995EF5B-C2FA-438B-916F-51DE88B122C1}"/>
              </a:ext>
            </a:extLst>
          </p:cNvPr>
          <p:cNvSpPr>
            <a:spLocks noGrp="1"/>
          </p:cNvSpPr>
          <p:nvPr>
            <p:ph type="title"/>
          </p:nvPr>
        </p:nvSpPr>
        <p:spPr/>
        <p:txBody>
          <a:bodyPr/>
          <a:lstStyle/>
          <a:p>
            <a:endParaRPr lang="zh-CN" altLang="en-US"/>
          </a:p>
        </p:txBody>
      </p:sp>
      <p:sp>
        <p:nvSpPr>
          <p:cNvPr id="7" name="内容占位符 6">
            <a:extLst>
              <a:ext uri="{FF2B5EF4-FFF2-40B4-BE49-F238E27FC236}">
                <a16:creationId xmlns:a16="http://schemas.microsoft.com/office/drawing/2014/main" id="{F84AD9A9-3EA9-4F4D-AB83-186A1AD6ED46}"/>
              </a:ext>
            </a:extLst>
          </p:cNvPr>
          <p:cNvSpPr>
            <a:spLocks noGrp="1"/>
          </p:cNvSpPr>
          <p:nvPr>
            <p:ph sz="quarter" idx="13"/>
          </p:nvPr>
        </p:nvSpPr>
        <p:spPr>
          <a:xfrm>
            <a:off x="1445784" y="3561637"/>
            <a:ext cx="6643687" cy="2052637"/>
          </a:xfrm>
        </p:spPr>
        <p:txBody>
          <a:bodyPr>
            <a:normAutofit/>
          </a:bodyPr>
          <a:lstStyle/>
          <a:p>
            <a:pPr marL="0" indent="0">
              <a:buNone/>
            </a:pPr>
            <a:r>
              <a:rPr kumimoji="1" lang="en-US" altLang="zh-CN" sz="3600" dirty="0" err="1">
                <a:solidFill>
                  <a:schemeClr val="tx1"/>
                </a:solidFill>
              </a:rPr>
              <a:t>WiFi</a:t>
            </a:r>
            <a:r>
              <a:rPr kumimoji="1" lang="zh-CN" altLang="en-US" sz="3600" dirty="0">
                <a:solidFill>
                  <a:schemeClr val="tx1"/>
                </a:solidFill>
              </a:rPr>
              <a:t>技术</a:t>
            </a:r>
          </a:p>
        </p:txBody>
      </p:sp>
    </p:spTree>
    <p:extLst>
      <p:ext uri="{BB962C8B-B14F-4D97-AF65-F5344CB8AC3E}">
        <p14:creationId xmlns:p14="http://schemas.microsoft.com/office/powerpoint/2010/main" val="2281534266"/>
      </p:ext>
    </p:extLst>
  </p:cSld>
  <p:clrMapOvr>
    <a:masterClrMapping/>
  </p:clrMapOvr>
  <p:transition>
    <p:fade/>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a:xfrm>
            <a:off x="685800" y="152400"/>
            <a:ext cx="6870700" cy="960438"/>
          </a:xfrm>
        </p:spPr>
        <p:txBody>
          <a:bodyPr/>
          <a:lstStyle/>
          <a:p>
            <a:pPr algn="l"/>
            <a:r>
              <a:rPr lang="en-US" altLang="zh-CN" sz="3200" dirty="0">
                <a:latin typeface="Times New Roman" panose="02020603050405020304" pitchFamily="18" charset="0"/>
              </a:rPr>
              <a:t>Smart Energy(</a:t>
            </a:r>
            <a:r>
              <a:rPr lang="zh-CN" altLang="en-US" sz="3200" dirty="0">
                <a:latin typeface="Times New Roman" panose="02020603050405020304" pitchFamily="18" charset="0"/>
              </a:rPr>
              <a:t>智能能源</a:t>
            </a:r>
            <a:r>
              <a:rPr lang="en-US" altLang="zh-CN" sz="3200" dirty="0">
                <a:latin typeface="Times New Roman" panose="02020603050405020304" pitchFamily="18" charset="0"/>
              </a:rPr>
              <a:t>)</a:t>
            </a:r>
            <a:r>
              <a:rPr lang="en-US" altLang="zh-CN" sz="3200" dirty="0"/>
              <a:t> </a:t>
            </a:r>
          </a:p>
        </p:txBody>
      </p:sp>
      <p:pic>
        <p:nvPicPr>
          <p:cNvPr id="4198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4600" y="1447800"/>
            <a:ext cx="3429000" cy="1546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98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43388" y="3751263"/>
            <a:ext cx="4900612" cy="3106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990"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15200" y="838200"/>
            <a:ext cx="981075" cy="2114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1991" name="Text Box 7"/>
          <p:cNvSpPr txBox="1">
            <a:spLocks noChangeArrowheads="1"/>
          </p:cNvSpPr>
          <p:nvPr/>
        </p:nvSpPr>
        <p:spPr bwMode="auto">
          <a:xfrm>
            <a:off x="8258175" y="990600"/>
            <a:ext cx="733425"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spAutoFit/>
          </a:bodyPr>
          <a:lstStyle/>
          <a:p>
            <a:pPr>
              <a:spcBef>
                <a:spcPct val="50000"/>
              </a:spcBef>
            </a:pPr>
            <a:r>
              <a:rPr lang="zh-CN" altLang="en-US">
                <a:latin typeface="Arial" panose="020B0604020202020204" pitchFamily="34" charset="0"/>
              </a:rPr>
              <a:t>液化天然气追踪</a:t>
            </a:r>
          </a:p>
        </p:txBody>
      </p:sp>
      <p:sp>
        <p:nvSpPr>
          <p:cNvPr id="41992" name="Text Box 8"/>
          <p:cNvSpPr txBox="1">
            <a:spLocks noChangeArrowheads="1"/>
          </p:cNvSpPr>
          <p:nvPr/>
        </p:nvSpPr>
        <p:spPr bwMode="auto">
          <a:xfrm>
            <a:off x="2895600" y="2971800"/>
            <a:ext cx="17526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a:latin typeface="Arial" panose="020B0604020202020204" pitchFamily="34" charset="0"/>
              </a:rPr>
              <a:t>润滑油生产链</a:t>
            </a:r>
          </a:p>
        </p:txBody>
      </p:sp>
      <p:pic>
        <p:nvPicPr>
          <p:cNvPr id="41993" name="Picture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3352800"/>
            <a:ext cx="4114800" cy="2220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1994" name="Text Box 10"/>
          <p:cNvSpPr txBox="1">
            <a:spLocks noChangeArrowheads="1"/>
          </p:cNvSpPr>
          <p:nvPr/>
        </p:nvSpPr>
        <p:spPr bwMode="auto">
          <a:xfrm>
            <a:off x="5638800" y="3429000"/>
            <a:ext cx="2743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a:latin typeface="Arial" panose="020B0604020202020204" pitchFamily="34" charset="0"/>
              </a:rPr>
              <a:t>石油开采</a:t>
            </a:r>
          </a:p>
        </p:txBody>
      </p:sp>
      <p:sp>
        <p:nvSpPr>
          <p:cNvPr id="41995" name="Text Box 11"/>
          <p:cNvSpPr txBox="1">
            <a:spLocks noChangeArrowheads="1"/>
          </p:cNvSpPr>
          <p:nvPr/>
        </p:nvSpPr>
        <p:spPr bwMode="auto">
          <a:xfrm>
            <a:off x="762000" y="5715000"/>
            <a:ext cx="2819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a:latin typeface="Arial" panose="020B0604020202020204" pitchFamily="34" charset="0"/>
              </a:rPr>
              <a:t>能源物资追踪</a:t>
            </a:r>
          </a:p>
        </p:txBody>
      </p:sp>
    </p:spTree>
  </p:cSld>
  <p:clrMapOvr>
    <a:masterClrMapping/>
  </p:clrMapOvr>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title"/>
          </p:nvPr>
        </p:nvSpPr>
        <p:spPr>
          <a:xfrm>
            <a:off x="685800" y="152400"/>
            <a:ext cx="6870700" cy="960438"/>
          </a:xfrm>
        </p:spPr>
        <p:txBody>
          <a:bodyPr/>
          <a:lstStyle/>
          <a:p>
            <a:pPr algn="l"/>
            <a:r>
              <a:rPr lang="en-US" altLang="zh-CN" sz="3200" dirty="0" err="1">
                <a:latin typeface="Times New Roman" panose="02020603050405020304" pitchFamily="18" charset="0"/>
              </a:rPr>
              <a:t>ZigBee</a:t>
            </a:r>
            <a:r>
              <a:rPr lang="zh-CN" altLang="en-US" sz="3200" dirty="0">
                <a:latin typeface="Times New Roman" panose="02020603050405020304" pitchFamily="18" charset="0"/>
              </a:rPr>
              <a:t>智能抄表</a:t>
            </a:r>
            <a:r>
              <a:rPr lang="zh-CN" altLang="en-US" sz="3200" dirty="0"/>
              <a:t> </a:t>
            </a:r>
          </a:p>
        </p:txBody>
      </p:sp>
      <p:sp>
        <p:nvSpPr>
          <p:cNvPr id="81923" name="Rectangle 3"/>
          <p:cNvSpPr>
            <a:spLocks noGrp="1" noChangeArrowheads="1"/>
          </p:cNvSpPr>
          <p:nvPr>
            <p:ph type="body" idx="1"/>
          </p:nvPr>
        </p:nvSpPr>
        <p:spPr>
          <a:xfrm>
            <a:off x="533400" y="5334000"/>
            <a:ext cx="8385175" cy="1295400"/>
          </a:xfrm>
        </p:spPr>
        <p:txBody>
          <a:bodyPr>
            <a:normAutofit fontScale="85000" lnSpcReduction="10000"/>
          </a:bodyPr>
          <a:lstStyle/>
          <a:p>
            <a:pPr>
              <a:lnSpc>
                <a:spcPct val="130000"/>
              </a:lnSpc>
            </a:pPr>
            <a:r>
              <a:rPr lang="zh-CN" altLang="en-US" sz="2000" dirty="0"/>
              <a:t>每楼层的水电煤三表通过</a:t>
            </a:r>
            <a:r>
              <a:rPr lang="en-US" altLang="zh-CN" sz="2000" dirty="0"/>
              <a:t>RS485</a:t>
            </a:r>
            <a:r>
              <a:rPr lang="zh-CN" altLang="en-US" sz="2000" dirty="0"/>
              <a:t>总线连接数据采集器，再连接到</a:t>
            </a:r>
            <a:r>
              <a:rPr lang="en-US" altLang="zh-CN" sz="2000" dirty="0"/>
              <a:t>ZIGBEE</a:t>
            </a:r>
            <a:r>
              <a:rPr lang="zh-CN" altLang="en-US" sz="2000" dirty="0"/>
              <a:t>远端节点</a:t>
            </a:r>
          </a:p>
          <a:p>
            <a:pPr>
              <a:lnSpc>
                <a:spcPct val="130000"/>
              </a:lnSpc>
            </a:pPr>
            <a:r>
              <a:rPr lang="zh-CN" altLang="en-US" sz="2000" dirty="0"/>
              <a:t>每幢单元楼设置一个</a:t>
            </a:r>
            <a:r>
              <a:rPr lang="en-US" altLang="zh-CN" sz="2000" dirty="0"/>
              <a:t>ZIGBEE</a:t>
            </a:r>
            <a:r>
              <a:rPr lang="zh-CN" altLang="en-US" sz="2000" dirty="0"/>
              <a:t>远端节点，负责数据收发或作路由器</a:t>
            </a:r>
          </a:p>
          <a:p>
            <a:pPr>
              <a:lnSpc>
                <a:spcPct val="130000"/>
              </a:lnSpc>
            </a:pPr>
            <a:r>
              <a:rPr lang="en-US" altLang="zh-CN" sz="2000" dirty="0"/>
              <a:t>ZIGBEE</a:t>
            </a:r>
            <a:r>
              <a:rPr lang="zh-CN" altLang="en-US" sz="2000" dirty="0"/>
              <a:t>远端节点上传到</a:t>
            </a:r>
            <a:r>
              <a:rPr lang="en-US" altLang="zh-CN" sz="2000" dirty="0"/>
              <a:t>ZIGBEE</a:t>
            </a:r>
            <a:r>
              <a:rPr lang="zh-CN" altLang="en-US" sz="2000" dirty="0"/>
              <a:t>中心节点</a:t>
            </a:r>
          </a:p>
        </p:txBody>
      </p:sp>
      <p:pic>
        <p:nvPicPr>
          <p:cNvPr id="8192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219200"/>
            <a:ext cx="8382000"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ChangeArrowheads="1"/>
          </p:cNvSpPr>
          <p:nvPr>
            <p:ph type="title"/>
          </p:nvPr>
        </p:nvSpPr>
        <p:spPr>
          <a:xfrm>
            <a:off x="685800" y="304800"/>
            <a:ext cx="6870700" cy="503238"/>
          </a:xfrm>
        </p:spPr>
        <p:txBody>
          <a:bodyPr/>
          <a:lstStyle/>
          <a:p>
            <a:pPr algn="l"/>
            <a:r>
              <a:rPr lang="en-US" altLang="zh-CN" sz="3200" dirty="0" err="1">
                <a:latin typeface="Times New Roman" panose="02020603050405020304" pitchFamily="18" charset="0"/>
              </a:rPr>
              <a:t>ZigBee</a:t>
            </a:r>
            <a:r>
              <a:rPr lang="zh-CN" altLang="en-US" sz="3200" dirty="0">
                <a:latin typeface="Times New Roman" panose="02020603050405020304" pitchFamily="18" charset="0"/>
              </a:rPr>
              <a:t>智能抄表</a:t>
            </a:r>
            <a:r>
              <a:rPr lang="zh-CN" altLang="en-US" sz="3200" dirty="0"/>
              <a:t> </a:t>
            </a:r>
          </a:p>
        </p:txBody>
      </p:sp>
      <p:sp>
        <p:nvSpPr>
          <p:cNvPr id="82947" name="Rectangle 3"/>
          <p:cNvSpPr>
            <a:spLocks noGrp="1" noChangeArrowheads="1"/>
          </p:cNvSpPr>
          <p:nvPr>
            <p:ph type="body" idx="1"/>
          </p:nvPr>
        </p:nvSpPr>
        <p:spPr>
          <a:xfrm>
            <a:off x="1447800" y="4800600"/>
            <a:ext cx="7315200" cy="1600200"/>
          </a:xfrm>
        </p:spPr>
        <p:txBody>
          <a:bodyPr>
            <a:normAutofit lnSpcReduction="10000"/>
          </a:bodyPr>
          <a:lstStyle/>
          <a:p>
            <a:pPr>
              <a:lnSpc>
                <a:spcPct val="80000"/>
              </a:lnSpc>
            </a:pPr>
            <a:r>
              <a:rPr lang="zh-CN" altLang="en-US" sz="2000"/>
              <a:t>采用</a:t>
            </a:r>
            <a:r>
              <a:rPr lang="en-US" altLang="zh-CN" sz="2000"/>
              <a:t>MESH</a:t>
            </a:r>
            <a:r>
              <a:rPr lang="zh-CN" altLang="en-US" sz="2000"/>
              <a:t>网状网络结构，保证数据传输的可靠性</a:t>
            </a:r>
          </a:p>
          <a:p>
            <a:pPr>
              <a:lnSpc>
                <a:spcPct val="80000"/>
              </a:lnSpc>
            </a:pPr>
            <a:r>
              <a:rPr lang="zh-CN" altLang="en-US" sz="2000"/>
              <a:t>每幢单元楼设置一个</a:t>
            </a:r>
            <a:r>
              <a:rPr lang="en-US" altLang="zh-CN" sz="2000"/>
              <a:t>ZIGBEE</a:t>
            </a:r>
            <a:r>
              <a:rPr lang="zh-CN" altLang="en-US" sz="2000"/>
              <a:t>远端节点</a:t>
            </a:r>
          </a:p>
          <a:p>
            <a:pPr>
              <a:lnSpc>
                <a:spcPct val="80000"/>
              </a:lnSpc>
            </a:pPr>
            <a:r>
              <a:rPr lang="zh-CN" altLang="en-US" sz="2000"/>
              <a:t>一个小区设置一个</a:t>
            </a:r>
            <a:r>
              <a:rPr lang="en-US" altLang="zh-CN" sz="2000"/>
              <a:t>ZIGBEE</a:t>
            </a:r>
            <a:r>
              <a:rPr lang="zh-CN" altLang="en-US" sz="2000"/>
              <a:t>中心节点</a:t>
            </a:r>
          </a:p>
          <a:p>
            <a:pPr>
              <a:lnSpc>
                <a:spcPct val="80000"/>
              </a:lnSpc>
            </a:pPr>
            <a:r>
              <a:rPr lang="en-US" altLang="zh-CN" sz="2000"/>
              <a:t>ZIGBEE</a:t>
            </a:r>
            <a:r>
              <a:rPr lang="zh-CN" altLang="en-US" sz="2000"/>
              <a:t>中心节点数据通过</a:t>
            </a:r>
            <a:r>
              <a:rPr lang="en-US" altLang="zh-CN" sz="2000"/>
              <a:t>GPRS/CDMA</a:t>
            </a:r>
            <a:r>
              <a:rPr lang="zh-CN" altLang="en-US" sz="2000"/>
              <a:t>或</a:t>
            </a:r>
            <a:r>
              <a:rPr lang="en-US" altLang="zh-CN" sz="2000"/>
              <a:t>ADSL</a:t>
            </a:r>
            <a:r>
              <a:rPr lang="zh-CN" altLang="en-US" sz="2000"/>
              <a:t>上传到集抄中心</a:t>
            </a:r>
          </a:p>
        </p:txBody>
      </p:sp>
      <p:pic>
        <p:nvPicPr>
          <p:cNvPr id="8294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762000"/>
            <a:ext cx="8382000" cy="3848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ChangeArrowheads="1"/>
          </p:cNvSpPr>
          <p:nvPr>
            <p:ph type="title"/>
          </p:nvPr>
        </p:nvSpPr>
        <p:spPr>
          <a:xfrm>
            <a:off x="685800" y="152400"/>
            <a:ext cx="6870700" cy="960438"/>
          </a:xfrm>
        </p:spPr>
        <p:txBody>
          <a:bodyPr/>
          <a:lstStyle/>
          <a:p>
            <a:pPr algn="l"/>
            <a:r>
              <a:rPr lang="zh-CN" altLang="en-US" sz="2800"/>
              <a:t>家庭自动化</a:t>
            </a:r>
          </a:p>
        </p:txBody>
      </p:sp>
      <p:sp>
        <p:nvSpPr>
          <p:cNvPr id="94211" name="Rectangle 3"/>
          <p:cNvSpPr>
            <a:spLocks noGrp="1" noChangeArrowheads="1"/>
          </p:cNvSpPr>
          <p:nvPr>
            <p:ph type="body" idx="1"/>
          </p:nvPr>
        </p:nvSpPr>
        <p:spPr>
          <a:xfrm>
            <a:off x="381000" y="5486400"/>
            <a:ext cx="8458200" cy="1066800"/>
          </a:xfrm>
        </p:spPr>
        <p:txBody>
          <a:bodyPr/>
          <a:lstStyle/>
          <a:p>
            <a:pPr>
              <a:lnSpc>
                <a:spcPct val="80000"/>
              </a:lnSpc>
            </a:pPr>
            <a:endParaRPr lang="zh-CN" altLang="zh-CN" sz="2400"/>
          </a:p>
        </p:txBody>
      </p:sp>
      <p:pic>
        <p:nvPicPr>
          <p:cNvPr id="9421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1295400"/>
            <a:ext cx="7543800" cy="4175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ChangeArrowheads="1"/>
          </p:cNvSpPr>
          <p:nvPr>
            <p:ph type="title"/>
          </p:nvPr>
        </p:nvSpPr>
        <p:spPr>
          <a:xfrm>
            <a:off x="381000" y="228600"/>
            <a:ext cx="7175500" cy="427038"/>
          </a:xfrm>
        </p:spPr>
        <p:txBody>
          <a:bodyPr/>
          <a:lstStyle/>
          <a:p>
            <a:pPr algn="l"/>
            <a:r>
              <a:rPr lang="zh-CN" altLang="en-US" sz="2400"/>
              <a:t>医院对病患、监护设备及设施进行医疗和健康监控</a:t>
            </a:r>
          </a:p>
        </p:txBody>
      </p:sp>
      <p:sp>
        <p:nvSpPr>
          <p:cNvPr id="84995" name="Rectangle 3"/>
          <p:cNvSpPr>
            <a:spLocks noGrp="1" noChangeArrowheads="1"/>
          </p:cNvSpPr>
          <p:nvPr>
            <p:ph type="body" idx="1"/>
          </p:nvPr>
        </p:nvSpPr>
        <p:spPr>
          <a:xfrm>
            <a:off x="1109133" y="4724400"/>
            <a:ext cx="7239000" cy="1600200"/>
          </a:xfrm>
        </p:spPr>
        <p:txBody>
          <a:bodyPr>
            <a:normAutofit fontScale="92500" lnSpcReduction="10000"/>
          </a:bodyPr>
          <a:lstStyle/>
          <a:p>
            <a:pPr>
              <a:lnSpc>
                <a:spcPct val="120000"/>
              </a:lnSpc>
            </a:pPr>
            <a:r>
              <a:rPr lang="zh-CN" altLang="en-US" sz="2400" dirty="0"/>
              <a:t>借助于各种传感器和</a:t>
            </a:r>
            <a:r>
              <a:rPr lang="en-US" altLang="zh-CN" sz="2400" dirty="0" err="1"/>
              <a:t>ZigBee</a:t>
            </a:r>
            <a:r>
              <a:rPr lang="zh-CN" altLang="en-US" sz="2400" dirty="0"/>
              <a:t>网络，准确而且实时地监测病人的血压、体温和心跳速度等信息，从而减少医生查房的工作负担，有助于医生作出快速的反应，特别是对重病和病危患者的监护和治疗。</a:t>
            </a:r>
          </a:p>
        </p:txBody>
      </p:sp>
      <p:pic>
        <p:nvPicPr>
          <p:cNvPr id="8499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854075"/>
            <a:ext cx="7239000" cy="3870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动作按钮: 前进或下一项 1">
            <a:hlinkClick r:id="" action="ppaction://hlinkshowjump?jump=nextslide"/>
          </p:cNvPr>
          <p:cNvSpPr/>
          <p:nvPr/>
        </p:nvSpPr>
        <p:spPr>
          <a:xfrm>
            <a:off x="7717155" y="6147435"/>
            <a:ext cx="349885" cy="275590"/>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endParaRPr lang="zh-CN" altLang="en-US"/>
          </a:p>
        </p:txBody>
      </p:sp>
      <p:sp>
        <p:nvSpPr>
          <p:cNvPr id="3" name="标题 2"/>
          <p:cNvSpPr>
            <a:spLocks noGrp="1"/>
          </p:cNvSpPr>
          <p:nvPr>
            <p:ph type="title"/>
          </p:nvPr>
        </p:nvSpPr>
        <p:spPr/>
        <p:txBody>
          <a:bodyPr/>
          <a:lstStyle/>
          <a:p>
            <a:endParaRPr lang="zh-CN" altLang="en-US"/>
          </a:p>
        </p:txBody>
      </p:sp>
      <p:sp>
        <p:nvSpPr>
          <p:cNvPr id="4" name="标题 3"/>
          <p:cNvSpPr>
            <a:spLocks noGrp="1"/>
          </p:cNvSpPr>
          <p:nvPr>
            <p:ph type="title"/>
          </p:nvPr>
        </p:nvSpPr>
        <p:spPr/>
        <p:txBody>
          <a:bodyPr/>
          <a:lstStyle/>
          <a:p>
            <a:endParaRPr lang="zh-CN" altLang="en-US"/>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marL="0" indent="0" algn="ctr">
              <a:buNone/>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典型无线传感网节点各个模块能量消耗</a:t>
            </a:r>
          </a:p>
          <a:p>
            <a:pPr algn="ctr"/>
            <a:endParaRPr kumimoji="1" lang="zh-CN" altLang="en-US"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7" name="标题 6"/>
          <p:cNvSpPr>
            <a:spLocks noGrp="1"/>
          </p:cNvSpPr>
          <p:nvPr>
            <p:ph type="title"/>
          </p:nvPr>
        </p:nvSpPr>
        <p:spPr/>
        <p:txBody>
          <a:bodyPr/>
          <a:lstStyle/>
          <a:p>
            <a:endParaRPr lang="zh-CN" altLang="en-US"/>
          </a:p>
        </p:txBody>
      </p:sp>
      <p:sp>
        <p:nvSpPr>
          <p:cNvPr id="4" name="标题 3"/>
          <p:cNvSpPr>
            <a:spLocks noGrp="1"/>
          </p:cNvSpPr>
          <p:nvPr>
            <p:ph type="title"/>
          </p:nvPr>
        </p:nvSpPr>
        <p:spPr/>
        <p:txBody>
          <a:bodyPr/>
          <a:lstStyle/>
          <a:p>
            <a:r>
              <a:rPr kumimoji="1" lang="en-US" altLang="zh-CN" dirty="0"/>
              <a:t>MAC</a:t>
            </a:r>
            <a:r>
              <a:rPr kumimoji="1" lang="zh-CN" altLang="en-US" dirty="0"/>
              <a:t>层设计：</a:t>
            </a:r>
            <a:br>
              <a:rPr kumimoji="1" lang="en-US" altLang="zh-CN" dirty="0"/>
            </a:br>
            <a:r>
              <a:rPr kumimoji="1" lang="en-US" altLang="zh-CN" dirty="0"/>
              <a:t>		</a:t>
            </a:r>
            <a:r>
              <a:rPr kumimoji="1" lang="zh-CN" altLang="en-US" dirty="0"/>
              <a:t>如何降低能量消耗？</a:t>
            </a:r>
          </a:p>
        </p:txBody>
      </p:sp>
      <p:graphicFrame>
        <p:nvGraphicFramePr>
          <p:cNvPr id="5" name="表格 4"/>
          <p:cNvGraphicFramePr>
            <a:graphicFrameLocks noGrp="1"/>
          </p:cNvGraphicFramePr>
          <p:nvPr/>
        </p:nvGraphicFramePr>
        <p:xfrm>
          <a:off x="564173" y="2452320"/>
          <a:ext cx="8001000" cy="3597275"/>
        </p:xfrm>
        <a:graphic>
          <a:graphicData uri="http://schemas.openxmlformats.org/drawingml/2006/table">
            <a:tbl>
              <a:tblPr/>
              <a:tblGrid>
                <a:gridCol w="2667000">
                  <a:extLst>
                    <a:ext uri="{9D8B030D-6E8A-4147-A177-3AD203B41FA5}">
                      <a16:colId xmlns:a16="http://schemas.microsoft.com/office/drawing/2014/main" val="20000"/>
                    </a:ext>
                  </a:extLst>
                </a:gridCol>
                <a:gridCol w="2852738">
                  <a:extLst>
                    <a:ext uri="{9D8B030D-6E8A-4147-A177-3AD203B41FA5}">
                      <a16:colId xmlns:a16="http://schemas.microsoft.com/office/drawing/2014/main" val="20001"/>
                    </a:ext>
                  </a:extLst>
                </a:gridCol>
                <a:gridCol w="2481262">
                  <a:extLst>
                    <a:ext uri="{9D8B030D-6E8A-4147-A177-3AD203B41FA5}">
                      <a16:colId xmlns:a16="http://schemas.microsoft.com/office/drawing/2014/main" val="20002"/>
                    </a:ext>
                  </a:extLst>
                </a:gridCol>
              </a:tblGrid>
              <a:tr h="396875">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2000" b="0" i="0" u="none" strike="noStrike" cap="none" normalizeH="0" baseline="0" dirty="0">
                          <a:ln>
                            <a:noFill/>
                          </a:ln>
                          <a:solidFill>
                            <a:srgbClr val="FFFFFF"/>
                          </a:solidFill>
                          <a:effectLst/>
                          <a:latin typeface="微软雅黑" panose="020B0503020204020204" pitchFamily="34" charset="-122"/>
                          <a:ea typeface="微软雅黑" panose="020B0503020204020204" pitchFamily="34" charset="-122"/>
                          <a:cs typeface="微软雅黑" panose="020B0503020204020204" pitchFamily="34" charset="-122"/>
                        </a:rPr>
                        <a:t>设备</a:t>
                      </a:r>
                    </a:p>
                  </a:txBody>
                  <a:tcPr marT="45728" marB="4572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2000" b="0" i="0" u="none" strike="noStrike" cap="none" normalizeH="0" baseline="0">
                          <a:ln>
                            <a:noFill/>
                          </a:ln>
                          <a:solidFill>
                            <a:srgbClr val="FFFFFF"/>
                          </a:solidFill>
                          <a:effectLst/>
                          <a:latin typeface="微软雅黑" panose="020B0503020204020204" pitchFamily="34" charset="-122"/>
                          <a:ea typeface="微软雅黑" panose="020B0503020204020204" pitchFamily="34" charset="-122"/>
                          <a:cs typeface="微软雅黑" panose="020B0503020204020204" pitchFamily="34" charset="-122"/>
                        </a:rPr>
                        <a:t>状态</a:t>
                      </a:r>
                    </a:p>
                  </a:txBody>
                  <a:tcPr marT="45728" marB="4572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2000" b="0" i="0" u="none" strike="noStrike" cap="none" normalizeH="0" baseline="0">
                          <a:ln>
                            <a:noFill/>
                          </a:ln>
                          <a:solidFill>
                            <a:srgbClr val="FFFFFF"/>
                          </a:solidFill>
                          <a:effectLst/>
                          <a:latin typeface="微软雅黑" panose="020B0503020204020204" pitchFamily="34" charset="-122"/>
                          <a:ea typeface="微软雅黑" panose="020B0503020204020204" pitchFamily="34" charset="-122"/>
                          <a:cs typeface="微软雅黑" panose="020B0503020204020204" pitchFamily="34" charset="-122"/>
                        </a:rPr>
                        <a:t>电流</a:t>
                      </a:r>
                    </a:p>
                  </a:txBody>
                  <a:tcPr marT="45728" marB="4572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r h="457200">
                <a:tc rowSpan="2">
                  <a:txBody>
                    <a:bodyPr/>
                    <a:lstStyle/>
                    <a:p>
                      <a:pPr marL="0" marR="0" lvl="0" indent="0" algn="ctr" defTabSz="914400" rtl="0" eaLnBrk="1" fontAlgn="base" latinLnBrk="0" hangingPunct="1">
                        <a:lnSpc>
                          <a:spcPct val="150000"/>
                        </a:lnSpc>
                        <a:spcBef>
                          <a:spcPct val="0"/>
                        </a:spcBef>
                        <a:spcAft>
                          <a:spcPct val="0"/>
                        </a:spcAft>
                        <a:buClrTx/>
                        <a:buSzTx/>
                        <a:buFontTx/>
                        <a:buNone/>
                      </a:pPr>
                      <a:r>
                        <a:rPr kumimoji="0" lang="en-US" altLang="zh-CN" sz="20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rPr>
                        <a:t>CPU</a:t>
                      </a:r>
                      <a:endParaRPr kumimoji="0" lang="zh-CN" sz="20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50000"/>
                        </a:lnSpc>
                        <a:spcBef>
                          <a:spcPct val="0"/>
                        </a:spcBef>
                        <a:spcAft>
                          <a:spcPct val="0"/>
                        </a:spcAft>
                        <a:buClrTx/>
                        <a:buSzTx/>
                        <a:buFontTx/>
                        <a:buNone/>
                      </a:pPr>
                      <a:r>
                        <a:rPr kumimoji="0" lang="zh-CN" altLang="en-US" sz="20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rPr>
                        <a:t>工作</a:t>
                      </a:r>
                      <a:r>
                        <a:rPr kumimoji="0" lang="en-US" altLang="zh-CN" sz="20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rPr>
                        <a:t>(active)</a:t>
                      </a:r>
                      <a:endParaRPr kumimoji="0" lang="zh-CN" sz="20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50000"/>
                        </a:lnSpc>
                        <a:spcBef>
                          <a:spcPct val="0"/>
                        </a:spcBef>
                        <a:spcAft>
                          <a:spcPct val="0"/>
                        </a:spcAft>
                        <a:buClrTx/>
                        <a:buSzTx/>
                        <a:buFontTx/>
                        <a:buNone/>
                      </a:pPr>
                      <a:r>
                        <a:rPr kumimoji="0" lang="en-US" altLang="zh-CN" sz="20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rPr>
                        <a:t>1.8mA</a:t>
                      </a:r>
                      <a:endParaRPr kumimoji="0" lang="zh-CN" sz="20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extLst>
                  <a:ext uri="{0D108BD9-81ED-4DB2-BD59-A6C34878D82A}">
                    <a16:rowId xmlns:a16="http://schemas.microsoft.com/office/drawing/2014/main" val="10001"/>
                  </a:ext>
                </a:extLst>
              </a:tr>
              <a:tr h="457200">
                <a:tc vMerge="1">
                  <a:txBody>
                    <a:bodyPr/>
                    <a:lstStyle/>
                    <a:p>
                      <a:endParaRPr lang="zh-CN"/>
                    </a:p>
                  </a:txBody>
                  <a:tcPr/>
                </a:tc>
                <a:tc>
                  <a:txBody>
                    <a:bodyPr/>
                    <a:lstStyle/>
                    <a:p>
                      <a:pPr marL="0" marR="0" lvl="0" indent="0" algn="ctr" defTabSz="914400" rtl="0" eaLnBrk="1" fontAlgn="base" latinLnBrk="0" hangingPunct="1">
                        <a:lnSpc>
                          <a:spcPct val="150000"/>
                        </a:lnSpc>
                        <a:spcBef>
                          <a:spcPct val="0"/>
                        </a:spcBef>
                        <a:spcAft>
                          <a:spcPct val="0"/>
                        </a:spcAft>
                        <a:buClrTx/>
                        <a:buSzTx/>
                        <a:buFontTx/>
                        <a:buNone/>
                      </a:pPr>
                      <a:r>
                        <a:rPr kumimoji="0" lang="zh-CN" altLang="en-US" sz="20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rPr>
                        <a:t>空闲</a:t>
                      </a:r>
                      <a:r>
                        <a:rPr kumimoji="0" lang="en-US" altLang="zh-CN" sz="20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rPr>
                        <a:t>(idle)</a:t>
                      </a:r>
                      <a:endParaRPr kumimoji="0" lang="zh-CN" sz="20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50000"/>
                        </a:lnSpc>
                        <a:spcBef>
                          <a:spcPct val="0"/>
                        </a:spcBef>
                        <a:spcAft>
                          <a:spcPct val="0"/>
                        </a:spcAft>
                        <a:buClrTx/>
                        <a:buSzTx/>
                        <a:buFontTx/>
                        <a:buNone/>
                      </a:pPr>
                      <a:r>
                        <a:rPr kumimoji="0" lang="en-US" altLang="zh-CN" sz="20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rPr>
                        <a:t>54.5</a:t>
                      </a:r>
                      <a:r>
                        <a:rPr kumimoji="0" lang="en-US" altLang="zh-CN" sz="20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sym typeface="Symbol" panose="05050102010706020507" charset="0"/>
                        </a:rPr>
                        <a:t></a:t>
                      </a:r>
                      <a:r>
                        <a:rPr kumimoji="0" lang="en-US" altLang="zh-CN" sz="20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rPr>
                        <a:t>A</a:t>
                      </a:r>
                      <a:endParaRPr kumimoji="0" lang="zh-CN" sz="20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extLst>
                  <a:ext uri="{0D108BD9-81ED-4DB2-BD59-A6C34878D82A}">
                    <a16:rowId xmlns:a16="http://schemas.microsoft.com/office/drawing/2014/main" val="10002"/>
                  </a:ext>
                </a:extLst>
              </a:tr>
              <a:tr h="457200">
                <a:tc rowSpan="2">
                  <a:txBody>
                    <a:bodyPr/>
                    <a:lstStyle/>
                    <a:p>
                      <a:pPr marL="0" marR="0" lvl="0" indent="0" algn="ctr" defTabSz="914400" rtl="0" eaLnBrk="1" fontAlgn="base" latinLnBrk="0" hangingPunct="1">
                        <a:lnSpc>
                          <a:spcPct val="150000"/>
                        </a:lnSpc>
                        <a:spcBef>
                          <a:spcPct val="0"/>
                        </a:spcBef>
                        <a:spcAft>
                          <a:spcPct val="0"/>
                        </a:spcAft>
                        <a:buClrTx/>
                        <a:buSzTx/>
                        <a:buFontTx/>
                        <a:buNone/>
                      </a:pPr>
                      <a:r>
                        <a:rPr kumimoji="0" lang="zh-CN" altLang="en-US" sz="20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rPr>
                        <a:t>内置</a:t>
                      </a:r>
                      <a:r>
                        <a:rPr kumimoji="0" lang="en-US" altLang="zh-CN" sz="20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rPr>
                        <a:t>flash</a:t>
                      </a:r>
                      <a:endParaRPr kumimoji="0" lang="zh-CN" sz="20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50000"/>
                        </a:lnSpc>
                        <a:spcBef>
                          <a:spcPct val="0"/>
                        </a:spcBef>
                        <a:spcAft>
                          <a:spcPct val="0"/>
                        </a:spcAft>
                        <a:buClrTx/>
                        <a:buSzTx/>
                        <a:buFontTx/>
                        <a:buNone/>
                      </a:pPr>
                      <a:r>
                        <a:rPr kumimoji="0" lang="zh-CN" altLang="en-US" sz="20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rPr>
                        <a:t>编程</a:t>
                      </a:r>
                      <a:r>
                        <a:rPr kumimoji="0" lang="en-US" altLang="zh-CN" sz="20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rPr>
                        <a:t>(program)</a:t>
                      </a:r>
                      <a:endParaRPr kumimoji="0" lang="zh-CN" sz="20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50000"/>
                        </a:lnSpc>
                        <a:spcBef>
                          <a:spcPct val="0"/>
                        </a:spcBef>
                        <a:spcAft>
                          <a:spcPct val="0"/>
                        </a:spcAft>
                        <a:buClrTx/>
                        <a:buSzTx/>
                        <a:buFontTx/>
                        <a:buNone/>
                      </a:pPr>
                      <a:r>
                        <a:rPr kumimoji="0" lang="en-US" altLang="zh-CN" sz="20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rPr>
                        <a:t>3mA</a:t>
                      </a:r>
                      <a:endParaRPr kumimoji="0" lang="zh-CN" sz="20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extLst>
                  <a:ext uri="{0D108BD9-81ED-4DB2-BD59-A6C34878D82A}">
                    <a16:rowId xmlns:a16="http://schemas.microsoft.com/office/drawing/2014/main" val="10003"/>
                  </a:ext>
                </a:extLst>
              </a:tr>
              <a:tr h="457200">
                <a:tc vMerge="1">
                  <a:txBody>
                    <a:bodyPr/>
                    <a:lstStyle/>
                    <a:p>
                      <a:endParaRPr lang="zh-CN"/>
                    </a:p>
                  </a:txBody>
                  <a:tcPr/>
                </a:tc>
                <a:tc>
                  <a:txBody>
                    <a:bodyPr/>
                    <a:lstStyle/>
                    <a:p>
                      <a:pPr marL="0" marR="0" lvl="0" indent="0" algn="ctr" defTabSz="914400" rtl="0" eaLnBrk="1" fontAlgn="base" latinLnBrk="0" hangingPunct="1">
                        <a:lnSpc>
                          <a:spcPct val="150000"/>
                        </a:lnSpc>
                        <a:spcBef>
                          <a:spcPct val="0"/>
                        </a:spcBef>
                        <a:spcAft>
                          <a:spcPct val="0"/>
                        </a:spcAft>
                        <a:buClrTx/>
                        <a:buSzTx/>
                        <a:buFontTx/>
                        <a:buNone/>
                      </a:pPr>
                      <a:r>
                        <a:rPr kumimoji="0" lang="zh-CN" altLang="en-US" sz="2000" b="0"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rPr>
                        <a:t>擦除</a:t>
                      </a:r>
                      <a:r>
                        <a:rPr kumimoji="0" lang="en-US" altLang="zh-CN" sz="2000" b="0"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rPr>
                        <a:t>(erase)</a:t>
                      </a:r>
                      <a:endParaRPr kumimoji="0" lang="zh-CN" sz="2000" b="0"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50000"/>
                        </a:lnSpc>
                        <a:spcBef>
                          <a:spcPct val="0"/>
                        </a:spcBef>
                        <a:spcAft>
                          <a:spcPct val="0"/>
                        </a:spcAft>
                        <a:buClrTx/>
                        <a:buSzTx/>
                        <a:buFontTx/>
                        <a:buNone/>
                      </a:pPr>
                      <a:r>
                        <a:rPr kumimoji="0" lang="en-US" altLang="zh-CN" sz="20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rPr>
                        <a:t>3mA</a:t>
                      </a:r>
                      <a:endParaRPr kumimoji="0" lang="zh-CN" sz="20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extLst>
                  <a:ext uri="{0D108BD9-81ED-4DB2-BD59-A6C34878D82A}">
                    <a16:rowId xmlns:a16="http://schemas.microsoft.com/office/drawing/2014/main" val="10004"/>
                  </a:ext>
                </a:extLst>
              </a:tr>
              <a:tr h="457200">
                <a:tc rowSpan="3">
                  <a:txBody>
                    <a:bodyPr/>
                    <a:lstStyle/>
                    <a:p>
                      <a:pPr marL="0" marR="0" lvl="0" indent="0" algn="ctr" defTabSz="914400" rtl="0" eaLnBrk="1" fontAlgn="base" latinLnBrk="0" hangingPunct="1">
                        <a:lnSpc>
                          <a:spcPct val="150000"/>
                        </a:lnSpc>
                        <a:spcBef>
                          <a:spcPct val="0"/>
                        </a:spcBef>
                        <a:spcAft>
                          <a:spcPct val="0"/>
                        </a:spcAft>
                        <a:buClrTx/>
                        <a:buSzTx/>
                        <a:buFontTx/>
                        <a:buNone/>
                      </a:pPr>
                      <a:r>
                        <a:rPr kumimoji="0" lang="zh-CN" altLang="en-US" sz="20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rPr>
                        <a:t>无线收发模块</a:t>
                      </a:r>
                      <a:endParaRPr kumimoji="0" lang="en-US" altLang="zh-CN" sz="20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50000"/>
                        </a:lnSpc>
                        <a:spcBef>
                          <a:spcPct val="0"/>
                        </a:spcBef>
                        <a:spcAft>
                          <a:spcPct val="0"/>
                        </a:spcAft>
                        <a:buClrTx/>
                        <a:buSzTx/>
                        <a:buFontTx/>
                        <a:buNone/>
                      </a:pPr>
                      <a:r>
                        <a:rPr kumimoji="0" lang="zh-CN" altLang="en-US" sz="20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rPr>
                        <a:t>发送数据（</a:t>
                      </a:r>
                      <a:r>
                        <a:rPr kumimoji="0" lang="en-US" altLang="zh-CN" sz="20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rPr>
                        <a:t>TX,0dBm</a:t>
                      </a:r>
                      <a:r>
                        <a:rPr kumimoji="0" lang="zh-CN" altLang="en-US" sz="20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rPr>
                        <a:t>）</a:t>
                      </a:r>
                      <a:endParaRPr kumimoji="0" lang="en-US" altLang="zh-CN" sz="20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50000"/>
                        </a:lnSpc>
                        <a:spcBef>
                          <a:spcPct val="0"/>
                        </a:spcBef>
                        <a:spcAft>
                          <a:spcPct val="0"/>
                        </a:spcAft>
                        <a:buClrTx/>
                        <a:buSzTx/>
                        <a:buFontTx/>
                        <a:buNone/>
                      </a:pPr>
                      <a:r>
                        <a:rPr kumimoji="0" lang="en-US" altLang="zh-CN" sz="20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rPr>
                        <a:t>17.4mA</a:t>
                      </a:r>
                      <a:endParaRPr kumimoji="0" lang="zh-CN" sz="20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extLst>
                  <a:ext uri="{0D108BD9-81ED-4DB2-BD59-A6C34878D82A}">
                    <a16:rowId xmlns:a16="http://schemas.microsoft.com/office/drawing/2014/main" val="10005"/>
                  </a:ext>
                </a:extLst>
              </a:tr>
              <a:tr h="457200">
                <a:tc vMerge="1">
                  <a:txBody>
                    <a:bodyPr/>
                    <a:lstStyle/>
                    <a:p>
                      <a:endParaRPr lang="zh-CN"/>
                    </a:p>
                  </a:txBody>
                  <a:tcPr/>
                </a:tc>
                <a:tc>
                  <a:txBody>
                    <a:bodyPr/>
                    <a:lstStyle/>
                    <a:p>
                      <a:pPr marL="0" marR="0" lvl="0" indent="0" algn="ctr" defTabSz="914400" rtl="0" eaLnBrk="1" fontAlgn="base" latinLnBrk="0" hangingPunct="1">
                        <a:lnSpc>
                          <a:spcPct val="150000"/>
                        </a:lnSpc>
                        <a:spcBef>
                          <a:spcPct val="0"/>
                        </a:spcBef>
                        <a:spcAft>
                          <a:spcPct val="0"/>
                        </a:spcAft>
                        <a:buClrTx/>
                        <a:buSzTx/>
                        <a:buFontTx/>
                        <a:buNone/>
                      </a:pPr>
                      <a:r>
                        <a:rPr kumimoji="0" lang="zh-CN" altLang="en-US" sz="20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rPr>
                        <a:t>接收数据和侦听</a:t>
                      </a:r>
                      <a:r>
                        <a:rPr kumimoji="0" lang="en-US" altLang="zh-CN" sz="20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rPr>
                        <a:t>(RX)</a:t>
                      </a:r>
                      <a:endParaRPr kumimoji="0" lang="zh-CN" sz="20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50000"/>
                        </a:lnSpc>
                        <a:spcBef>
                          <a:spcPct val="0"/>
                        </a:spcBef>
                        <a:spcAft>
                          <a:spcPct val="0"/>
                        </a:spcAft>
                        <a:buClrTx/>
                        <a:buSzTx/>
                        <a:buFontTx/>
                        <a:buNone/>
                      </a:pPr>
                      <a:r>
                        <a:rPr kumimoji="0" lang="en-US" altLang="zh-CN" sz="20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rPr>
                        <a:t>19.7mA</a:t>
                      </a:r>
                      <a:endParaRPr kumimoji="0" lang="zh-CN" sz="20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extLst>
                  <a:ext uri="{0D108BD9-81ED-4DB2-BD59-A6C34878D82A}">
                    <a16:rowId xmlns:a16="http://schemas.microsoft.com/office/drawing/2014/main" val="10006"/>
                  </a:ext>
                </a:extLst>
              </a:tr>
              <a:tr h="457200">
                <a:tc vMerge="1">
                  <a:txBody>
                    <a:bodyPr/>
                    <a:lstStyle/>
                    <a:p>
                      <a:endParaRPr lang="zh-CN"/>
                    </a:p>
                  </a:txBody>
                  <a:tcPr/>
                </a:tc>
                <a:tc>
                  <a:txBody>
                    <a:bodyPr/>
                    <a:lstStyle/>
                    <a:p>
                      <a:pPr marL="0" marR="0" lvl="0" indent="0" algn="ctr" defTabSz="914400" rtl="0" eaLnBrk="1" fontAlgn="base" latinLnBrk="0" hangingPunct="1">
                        <a:lnSpc>
                          <a:spcPct val="150000"/>
                        </a:lnSpc>
                        <a:spcBef>
                          <a:spcPct val="0"/>
                        </a:spcBef>
                        <a:spcAft>
                          <a:spcPct val="0"/>
                        </a:spcAft>
                        <a:buClrTx/>
                        <a:buSzTx/>
                        <a:buFontTx/>
                        <a:buNone/>
                      </a:pPr>
                      <a:r>
                        <a:rPr kumimoji="0" lang="zh-CN" altLang="en-US" sz="20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rPr>
                        <a:t>空闲（</a:t>
                      </a:r>
                      <a:r>
                        <a:rPr kumimoji="0" lang="en-US" altLang="zh-CN" sz="20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rPr>
                        <a:t>idle</a:t>
                      </a:r>
                      <a:r>
                        <a:rPr kumimoji="0" lang="zh-CN" altLang="en-US" sz="20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rPr>
                        <a:t>）</a:t>
                      </a:r>
                      <a:endParaRPr kumimoji="0" lang="en-US" altLang="zh-CN" sz="20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rPr>
                        <a:t>21</a:t>
                      </a:r>
                      <a:r>
                        <a:rPr kumimoji="0" lang="en-US" altLang="zh-CN" sz="2000" b="0"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sym typeface="Symbol" panose="05050102010706020507" charset="0"/>
                        </a:rPr>
                        <a:t></a:t>
                      </a:r>
                      <a:r>
                        <a:rPr kumimoji="0" lang="en-US" altLang="zh-CN" sz="2000" b="0"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rPr>
                        <a:t>A</a:t>
                      </a:r>
                      <a:endParaRPr kumimoji="0" lang="zh-CN" sz="2000" b="0"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extLst>
                  <a:ext uri="{0D108BD9-81ED-4DB2-BD59-A6C34878D82A}">
                    <a16:rowId xmlns:a16="http://schemas.microsoft.com/office/drawing/2014/main" val="10007"/>
                  </a:ext>
                </a:extLst>
              </a:tr>
            </a:tbl>
          </a:graphicData>
        </a:graphic>
      </p:graphicFrame>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a:bodyPr>
          <a:lstStyle/>
          <a:p>
            <a:pPr algn="just">
              <a:buFont typeface="Arial" panose="020B0604020202020204"/>
              <a:buChar char="•"/>
            </a:pPr>
            <a:r>
              <a:rPr lang="zh-CN" altLang="en-US" u="sng" dirty="0">
                <a:latin typeface="微软雅黑" panose="020B0503020204020204" pitchFamily="34" charset="-122"/>
                <a:ea typeface="微软雅黑" panose="020B0503020204020204" pitchFamily="34" charset="-122"/>
                <a:cs typeface="微软雅黑" panose="020B0503020204020204" pitchFamily="34" charset="-122"/>
              </a:rPr>
              <a:t>无线收发模块占据大部分</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的能量消耗。</a:t>
            </a:r>
            <a:endParaRPr lang="en-US" altLang="zh-CN" dirty="0">
              <a:latin typeface="微软雅黑" panose="020B0503020204020204" pitchFamily="34" charset="-122"/>
              <a:ea typeface="微软雅黑" panose="020B0503020204020204" pitchFamily="34" charset="-122"/>
              <a:cs typeface="微软雅黑" panose="020B0503020204020204" pitchFamily="34" charset="-122"/>
            </a:endParaRPr>
          </a:p>
          <a:p>
            <a:pPr algn="just">
              <a:buFont typeface="Arial" panose="020B0604020202020204"/>
              <a:buChar char="•"/>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无线收发器件（</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radio transceiver</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）工作时通常处于三种状态，</a:t>
            </a:r>
            <a:r>
              <a:rPr lang="zh-CN" altLang="en-US" u="sng"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发送</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u="sng"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侦听</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和</a:t>
            </a:r>
            <a:r>
              <a:rPr lang="zh-CN" altLang="en-US" u="sng"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空闲</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状态。</a:t>
            </a:r>
            <a:endParaRPr lang="en-US" altLang="zh-CN" dirty="0">
              <a:latin typeface="微软雅黑" panose="020B0503020204020204" pitchFamily="34" charset="-122"/>
              <a:ea typeface="微软雅黑" panose="020B0503020204020204" pitchFamily="34" charset="-122"/>
              <a:cs typeface="微软雅黑" panose="020B0503020204020204" pitchFamily="34" charset="-122"/>
            </a:endParaRPr>
          </a:p>
          <a:p>
            <a:pPr lvl="1" algn="just">
              <a:buFont typeface="Arial" panose="020B0604020202020204"/>
              <a:buChar char="•"/>
            </a:pPr>
            <a:r>
              <a:rPr lang="zh-CN" altLang="en-US"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空闲侦听（</a:t>
            </a:r>
            <a:r>
              <a:rPr lang="en-US" altLang="zh-CN"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idle listening</a:t>
            </a:r>
            <a:r>
              <a:rPr lang="zh-CN" altLang="en-US"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：是指节点处于侦听状态，但是并未侦听到任何数据，从而浪费掉了能量。</a:t>
            </a:r>
            <a:endParaRPr lang="en-US" altLang="zh-CN" dirty="0">
              <a:latin typeface="微软雅黑" panose="020B0503020204020204" pitchFamily="34" charset="-122"/>
              <a:ea typeface="微软雅黑" panose="020B0503020204020204" pitchFamily="34" charset="-122"/>
              <a:cs typeface="微软雅黑" panose="020B0503020204020204" pitchFamily="34" charset="-122"/>
            </a:endParaRPr>
          </a:p>
          <a:p>
            <a:pPr lvl="1" algn="just">
              <a:buFont typeface="Arial" panose="020B0604020202020204"/>
              <a:buChar char="•"/>
            </a:pPr>
            <a:r>
              <a:rPr lang="zh-CN" altLang="en-US"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空闲（</a:t>
            </a:r>
            <a:r>
              <a:rPr lang="en-US" altLang="zh-CN"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idle</a:t>
            </a:r>
            <a:r>
              <a:rPr lang="zh-CN" altLang="en-US"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：空闲状态是指节点物理地关闭一些硬件功能，从而达到较低的能耗。</a:t>
            </a:r>
            <a:endParaRPr lang="en-US" altLang="zh-CN" dirty="0">
              <a:latin typeface="微软雅黑" panose="020B0503020204020204" pitchFamily="34" charset="-122"/>
              <a:ea typeface="微软雅黑" panose="020B0503020204020204" pitchFamily="34" charset="-122"/>
              <a:cs typeface="微软雅黑" panose="020B0503020204020204" pitchFamily="34" charset="-122"/>
            </a:endParaRPr>
          </a:p>
          <a:p>
            <a:pPr algn="just">
              <a:buFont typeface="Arial" panose="020B0604020202020204"/>
              <a:buChar char="•"/>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如何减少空闲侦听是一个无线通信协议能够适用于传感网以及其他低功耗的网络首先需要考虑的一个重要问题。</a:t>
            </a:r>
          </a:p>
          <a:p>
            <a:pPr>
              <a:buFont typeface="Arial" panose="020B0604020202020204"/>
              <a:buChar char="•"/>
            </a:pPr>
            <a:endParaRPr kumimoji="1" lang="zh-CN" altLang="en-US"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6" name="标题 5"/>
          <p:cNvSpPr>
            <a:spLocks noGrp="1"/>
          </p:cNvSpPr>
          <p:nvPr>
            <p:ph type="title"/>
          </p:nvPr>
        </p:nvSpPr>
        <p:spPr/>
        <p:txBody>
          <a:bodyPr/>
          <a:lstStyle/>
          <a:p>
            <a:endParaRPr lang="zh-CN" altLang="en-US"/>
          </a:p>
        </p:txBody>
      </p:sp>
      <p:sp>
        <p:nvSpPr>
          <p:cNvPr id="4" name="标题 3"/>
          <p:cNvSpPr>
            <a:spLocks noGrp="1"/>
          </p:cNvSpPr>
          <p:nvPr>
            <p:ph type="title"/>
          </p:nvPr>
        </p:nvSpPr>
        <p:spPr/>
        <p:txBody>
          <a:bodyPr/>
          <a:lstStyle/>
          <a:p>
            <a:r>
              <a:rPr kumimoji="1" lang="en-US" altLang="zh-CN" dirty="0"/>
              <a:t>MAC</a:t>
            </a:r>
            <a:r>
              <a:rPr kumimoji="1" lang="zh-CN" altLang="en-US" dirty="0"/>
              <a:t>层设计：</a:t>
            </a:r>
            <a:br>
              <a:rPr kumimoji="1" lang="en-US" altLang="zh-CN" dirty="0"/>
            </a:br>
            <a:r>
              <a:rPr kumimoji="1" lang="en-US" altLang="zh-CN" dirty="0"/>
              <a:t>		</a:t>
            </a:r>
            <a:r>
              <a:rPr kumimoji="1" lang="zh-CN" altLang="en-US" dirty="0"/>
              <a:t>如何降低能量消耗？</a:t>
            </a: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Autofit/>
          </a:bodyPr>
          <a:lstStyle/>
          <a:p>
            <a:pPr>
              <a:buFont typeface="Arial" panose="020B0604020202020204"/>
              <a:buChar char="•"/>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无线收发器件（</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radio transceiver</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）工作时通常处于三种状态（发送，侦听，空闲状态），发送和侦听状态为工作状态，</a:t>
            </a:r>
            <a:r>
              <a:rPr lang="zh-CN" altLang="en-US" u="sng" dirty="0">
                <a:latin typeface="微软雅黑" panose="020B0503020204020204" pitchFamily="34" charset="-122"/>
                <a:ea typeface="微软雅黑" panose="020B0503020204020204" pitchFamily="34" charset="-122"/>
                <a:cs typeface="微软雅黑" panose="020B0503020204020204" pitchFamily="34" charset="-122"/>
              </a:rPr>
              <a:t>空闲状态浪费能量</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cs typeface="微软雅黑" panose="020B0503020204020204" pitchFamily="34" charset="-122"/>
            </a:endParaRPr>
          </a:p>
          <a:p>
            <a:pPr>
              <a:buFont typeface="Arial" panose="020B0604020202020204"/>
              <a:buChar char="•"/>
            </a:pPr>
            <a:endParaRPr lang="en-US" altLang="zh-CN" dirty="0">
              <a:latin typeface="微软雅黑" panose="020B0503020204020204" pitchFamily="34" charset="-122"/>
              <a:ea typeface="微软雅黑" panose="020B0503020204020204" pitchFamily="34" charset="-122"/>
              <a:cs typeface="微软雅黑" panose="020B0503020204020204" pitchFamily="34" charset="-122"/>
            </a:endParaRPr>
          </a:p>
          <a:p>
            <a:pPr>
              <a:buFont typeface="Arial" panose="020B0604020202020204"/>
              <a:buChar char="•"/>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低功率侦听协议（</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LPL</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low power listening</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cs typeface="微软雅黑" panose="020B0503020204020204" pitchFamily="34" charset="-122"/>
            </a:endParaRPr>
          </a:p>
          <a:p>
            <a:pPr lvl="1">
              <a:buFont typeface="Arial" panose="020B0604020202020204"/>
              <a:buChar char="•"/>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采样侦听</a:t>
            </a:r>
            <a:endParaRPr lang="en-US" altLang="zh-CN" dirty="0">
              <a:latin typeface="微软雅黑" panose="020B0503020204020204" pitchFamily="34" charset="-122"/>
              <a:ea typeface="微软雅黑" panose="020B0503020204020204" pitchFamily="34" charset="-122"/>
              <a:cs typeface="微软雅黑" panose="020B0503020204020204" pitchFamily="34" charset="-122"/>
            </a:endParaRPr>
          </a:p>
          <a:p>
            <a:pPr lvl="1">
              <a:buFont typeface="Arial" panose="020B0604020202020204"/>
              <a:buChar char="•"/>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链路层调度</a:t>
            </a:r>
            <a:endParaRPr lang="en-US" altLang="zh-CN" dirty="0">
              <a:latin typeface="微软雅黑" panose="020B0503020204020204" pitchFamily="34" charset="-122"/>
              <a:ea typeface="微软雅黑" panose="020B0503020204020204" pitchFamily="34" charset="-122"/>
              <a:cs typeface="微软雅黑" panose="020B0503020204020204" pitchFamily="34" charset="-122"/>
            </a:endParaRPr>
          </a:p>
          <a:p>
            <a:pPr lvl="1">
              <a:buFont typeface="Arial" panose="020B0604020202020204"/>
              <a:buChar char="•"/>
            </a:pPr>
            <a:endParaRPr lang="en-US" altLang="zh-CN" sz="2400" dirty="0">
              <a:latin typeface="微软雅黑" panose="020B0503020204020204" pitchFamily="34" charset="-122"/>
              <a:ea typeface="微软雅黑" panose="020B0503020204020204" pitchFamily="34" charset="-122"/>
              <a:cs typeface="微软雅黑" panose="020B0503020204020204" pitchFamily="34" charset="-122"/>
            </a:endParaRPr>
          </a:p>
          <a:p>
            <a:pPr>
              <a:buFont typeface="Arial" panose="020B0604020202020204"/>
              <a:buChar char="•"/>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采样侦听</a:t>
            </a:r>
          </a:p>
          <a:p>
            <a:pPr lvl="1">
              <a:buFont typeface="Arial" panose="020B0604020202020204"/>
              <a:buChar char="•"/>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无线收发模块在没有数据的时候关闭</a:t>
            </a:r>
          </a:p>
          <a:p>
            <a:pPr lvl="1">
              <a:buFont typeface="Arial" panose="020B0604020202020204"/>
              <a:buChar char="•"/>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定时采样获取信道的信息</a:t>
            </a:r>
            <a:endParaRPr lang="en-US" altLang="zh-CN" dirty="0">
              <a:latin typeface="微软雅黑" panose="020B0503020204020204" pitchFamily="34" charset="-122"/>
              <a:ea typeface="微软雅黑" panose="020B0503020204020204" pitchFamily="34" charset="-122"/>
              <a:cs typeface="微软雅黑" panose="020B0503020204020204" pitchFamily="34" charset="-122"/>
            </a:endParaRPr>
          </a:p>
          <a:p>
            <a:pPr>
              <a:buFont typeface="Arial" panose="020B0604020202020204"/>
              <a:buChar char="•"/>
            </a:pPr>
            <a:endParaRPr kumimoji="1" lang="zh-CN" altLang="en-US"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6" name="标题 5"/>
          <p:cNvSpPr>
            <a:spLocks noGrp="1"/>
          </p:cNvSpPr>
          <p:nvPr>
            <p:ph type="title"/>
          </p:nvPr>
        </p:nvSpPr>
        <p:spPr/>
        <p:txBody>
          <a:bodyPr/>
          <a:lstStyle/>
          <a:p>
            <a:endParaRPr lang="zh-CN" altLang="en-US"/>
          </a:p>
        </p:txBody>
      </p:sp>
      <p:sp>
        <p:nvSpPr>
          <p:cNvPr id="4" name="标题 3"/>
          <p:cNvSpPr>
            <a:spLocks noGrp="1"/>
          </p:cNvSpPr>
          <p:nvPr>
            <p:ph type="title"/>
          </p:nvPr>
        </p:nvSpPr>
        <p:spPr/>
        <p:txBody>
          <a:bodyPr/>
          <a:lstStyle/>
          <a:p>
            <a:r>
              <a:rPr kumimoji="1" lang="en-US" altLang="zh-CN" dirty="0"/>
              <a:t>MAC</a:t>
            </a:r>
            <a:r>
              <a:rPr kumimoji="1" lang="zh-CN" altLang="en-US" dirty="0"/>
              <a:t>层设计：</a:t>
            </a:r>
            <a:br>
              <a:rPr kumimoji="1" lang="en-US" altLang="zh-CN" dirty="0"/>
            </a:br>
            <a:r>
              <a:rPr kumimoji="1" lang="en-US" altLang="zh-CN" dirty="0"/>
              <a:t>		</a:t>
            </a:r>
            <a:r>
              <a:rPr kumimoji="1" lang="zh-CN" altLang="en-US" dirty="0"/>
              <a:t>如何降低能量消耗？</a:t>
            </a: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D995EF5B-C2FA-438B-916F-51DE88B122C1}"/>
              </a:ext>
            </a:extLst>
          </p:cNvPr>
          <p:cNvSpPr>
            <a:spLocks noGrp="1"/>
          </p:cNvSpPr>
          <p:nvPr>
            <p:ph type="title"/>
          </p:nvPr>
        </p:nvSpPr>
        <p:spPr/>
        <p:txBody>
          <a:bodyPr/>
          <a:lstStyle/>
          <a:p>
            <a:endParaRPr lang="zh-CN" altLang="en-US"/>
          </a:p>
        </p:txBody>
      </p:sp>
      <p:sp>
        <p:nvSpPr>
          <p:cNvPr id="7" name="内容占位符 6">
            <a:extLst>
              <a:ext uri="{FF2B5EF4-FFF2-40B4-BE49-F238E27FC236}">
                <a16:creationId xmlns:a16="http://schemas.microsoft.com/office/drawing/2014/main" id="{F84AD9A9-3EA9-4F4D-AB83-186A1AD6ED46}"/>
              </a:ext>
            </a:extLst>
          </p:cNvPr>
          <p:cNvSpPr>
            <a:spLocks noGrp="1"/>
          </p:cNvSpPr>
          <p:nvPr>
            <p:ph sz="quarter" idx="13"/>
          </p:nvPr>
        </p:nvSpPr>
        <p:spPr>
          <a:xfrm>
            <a:off x="1445784" y="3561637"/>
            <a:ext cx="6643687" cy="2052637"/>
          </a:xfrm>
        </p:spPr>
        <p:txBody>
          <a:bodyPr>
            <a:normAutofit/>
          </a:bodyPr>
          <a:lstStyle/>
          <a:p>
            <a:pPr marL="0" indent="0">
              <a:buNone/>
            </a:pPr>
            <a:r>
              <a:rPr kumimoji="1" lang="en-US" altLang="zh-CN" sz="3600" dirty="0">
                <a:solidFill>
                  <a:schemeClr val="tx1"/>
                </a:solidFill>
              </a:rPr>
              <a:t>NB-IoT</a:t>
            </a:r>
            <a:r>
              <a:rPr kumimoji="1" lang="zh-CN" altLang="en-US" sz="3600" dirty="0">
                <a:solidFill>
                  <a:schemeClr val="tx1"/>
                </a:solidFill>
              </a:rPr>
              <a:t>技术</a:t>
            </a:r>
          </a:p>
        </p:txBody>
      </p:sp>
    </p:spTree>
    <p:extLst>
      <p:ext uri="{BB962C8B-B14F-4D97-AF65-F5344CB8AC3E}">
        <p14:creationId xmlns:p14="http://schemas.microsoft.com/office/powerpoint/2010/main" val="1798318029"/>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C062544-6142-4E7F-9E22-E727D7ACF13F}"/>
              </a:ext>
            </a:extLst>
          </p:cNvPr>
          <p:cNvSpPr>
            <a:spLocks noGrp="1"/>
          </p:cNvSpPr>
          <p:nvPr>
            <p:ph idx="1"/>
          </p:nvPr>
        </p:nvSpPr>
        <p:spPr/>
        <p:txBody>
          <a:bodyPr>
            <a:normAutofit/>
          </a:bodyPr>
          <a:lstStyle/>
          <a:p>
            <a:pPr>
              <a:buFont typeface="Wingdings" panose="05000000000000000000" pitchFamily="2" charset="2"/>
              <a:buChar char="n"/>
            </a:pPr>
            <a:r>
              <a:rPr lang="en-US" altLang="zh-CN" dirty="0" err="1"/>
              <a:t>WiFi</a:t>
            </a:r>
            <a:r>
              <a:rPr lang="zh-CN" altLang="en-US" dirty="0"/>
              <a:t>技术概述</a:t>
            </a:r>
            <a:endParaRPr lang="en-US" altLang="zh-CN" dirty="0"/>
          </a:p>
          <a:p>
            <a:pPr>
              <a:buFont typeface="Wingdings" panose="05000000000000000000" pitchFamily="2" charset="2"/>
              <a:buChar char="n"/>
            </a:pPr>
            <a:endParaRPr lang="en-US" altLang="zh-CN" dirty="0"/>
          </a:p>
          <a:p>
            <a:pPr>
              <a:buFont typeface="Wingdings" panose="05000000000000000000" pitchFamily="2" charset="2"/>
              <a:buChar char="n"/>
            </a:pPr>
            <a:r>
              <a:rPr lang="en-US" altLang="zh-CN" dirty="0" err="1"/>
              <a:t>WiFi</a:t>
            </a:r>
            <a:r>
              <a:rPr lang="zh-CN" altLang="en-US" dirty="0"/>
              <a:t>系统组成</a:t>
            </a:r>
            <a:endParaRPr lang="en-US" altLang="zh-CN" dirty="0"/>
          </a:p>
          <a:p>
            <a:pPr>
              <a:buFont typeface="Wingdings" panose="05000000000000000000" pitchFamily="2" charset="2"/>
              <a:buChar char="n"/>
            </a:pPr>
            <a:endParaRPr lang="en-US" altLang="zh-CN" dirty="0"/>
          </a:p>
          <a:p>
            <a:pPr>
              <a:buFont typeface="Wingdings" panose="05000000000000000000" pitchFamily="2" charset="2"/>
              <a:buChar char="n"/>
            </a:pPr>
            <a:r>
              <a:rPr lang="en-US" altLang="zh-CN" dirty="0" err="1"/>
              <a:t>WiFi</a:t>
            </a:r>
            <a:r>
              <a:rPr lang="zh-CN" altLang="en-US" dirty="0"/>
              <a:t>信道</a:t>
            </a:r>
            <a:endParaRPr lang="en-US" altLang="zh-CN" dirty="0"/>
          </a:p>
          <a:p>
            <a:pPr>
              <a:buFont typeface="Wingdings" panose="05000000000000000000" pitchFamily="2" charset="2"/>
              <a:buChar char="n"/>
            </a:pPr>
            <a:endParaRPr lang="en-US" altLang="zh-CN" dirty="0"/>
          </a:p>
          <a:p>
            <a:pPr>
              <a:buFont typeface="Wingdings" panose="05000000000000000000" pitchFamily="2" charset="2"/>
              <a:buChar char="n"/>
            </a:pPr>
            <a:r>
              <a:rPr kumimoji="1" lang="en-US" altLang="zh-CN" dirty="0"/>
              <a:t>802.11</a:t>
            </a:r>
            <a:r>
              <a:rPr kumimoji="1" lang="zh-CN" altLang="en-US" dirty="0"/>
              <a:t>数据帧结构</a:t>
            </a:r>
          </a:p>
          <a:p>
            <a:pPr marL="0" indent="0">
              <a:buNone/>
            </a:pPr>
            <a:endParaRPr lang="en-US" altLang="zh-CN" dirty="0"/>
          </a:p>
          <a:p>
            <a:pPr>
              <a:buFont typeface="Wingdings" panose="05000000000000000000" pitchFamily="2" charset="2"/>
              <a:buChar char="n"/>
            </a:pPr>
            <a:r>
              <a:rPr lang="en-US" altLang="zh-CN" dirty="0" err="1"/>
              <a:t>WiFi</a:t>
            </a:r>
            <a:r>
              <a:rPr lang="zh-CN" altLang="en-US" dirty="0"/>
              <a:t>网络安全机制</a:t>
            </a:r>
            <a:endParaRPr lang="en-US" altLang="zh-CN" dirty="0"/>
          </a:p>
          <a:p>
            <a:pPr>
              <a:buFont typeface="Wingdings" panose="05000000000000000000" pitchFamily="2" charset="2"/>
              <a:buChar char="n"/>
            </a:pPr>
            <a:endParaRPr lang="zh-CN" altLang="en-US" dirty="0"/>
          </a:p>
        </p:txBody>
      </p:sp>
      <p:sp>
        <p:nvSpPr>
          <p:cNvPr id="4" name="标题 3">
            <a:extLst>
              <a:ext uri="{FF2B5EF4-FFF2-40B4-BE49-F238E27FC236}">
                <a16:creationId xmlns:a16="http://schemas.microsoft.com/office/drawing/2014/main" id="{5DB81232-59AE-455F-9949-F8BD6024E095}"/>
              </a:ext>
            </a:extLst>
          </p:cNvPr>
          <p:cNvSpPr>
            <a:spLocks noGrp="1"/>
          </p:cNvSpPr>
          <p:nvPr>
            <p:ph type="title"/>
          </p:nvPr>
        </p:nvSpPr>
        <p:spPr/>
        <p:txBody>
          <a:bodyPr/>
          <a:lstStyle/>
          <a:p>
            <a:r>
              <a:rPr lang="zh-CN" altLang="en-US" dirty="0"/>
              <a:t>目录</a:t>
            </a:r>
          </a:p>
        </p:txBody>
      </p:sp>
    </p:spTree>
    <p:extLst>
      <p:ext uri="{BB962C8B-B14F-4D97-AF65-F5344CB8AC3E}">
        <p14:creationId xmlns:p14="http://schemas.microsoft.com/office/powerpoint/2010/main" val="41734742"/>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0693B98-1209-433A-868B-2A02D5F55120}"/>
              </a:ext>
            </a:extLst>
          </p:cNvPr>
          <p:cNvSpPr>
            <a:spLocks noGrp="1"/>
          </p:cNvSpPr>
          <p:nvPr>
            <p:ph idx="1"/>
          </p:nvPr>
        </p:nvSpPr>
        <p:spPr>
          <a:xfrm>
            <a:off x="628650" y="1532238"/>
            <a:ext cx="7886700" cy="5020962"/>
          </a:xfrm>
        </p:spPr>
        <p:txBody>
          <a:bodyPr>
            <a:normAutofit fontScale="92500" lnSpcReduction="10000"/>
          </a:bodyPr>
          <a:lstStyle/>
          <a:p>
            <a:pPr>
              <a:lnSpc>
                <a:spcPct val="150000"/>
              </a:lnSpc>
              <a:spcBef>
                <a:spcPts val="600"/>
              </a:spcBef>
              <a:spcAft>
                <a:spcPts val="600"/>
              </a:spcAft>
              <a:buFont typeface="Wingdings" panose="05000000000000000000" pitchFamily="2" charset="2"/>
              <a:buChar char="n"/>
            </a:pPr>
            <a:r>
              <a:rPr kumimoji="1" lang="zh-CN" altLang="en-US" sz="2800" dirty="0">
                <a:hlinkClick r:id="rId2" action="ppaction://hlinksldjump"/>
              </a:rPr>
              <a:t>不同协议对比</a:t>
            </a:r>
            <a:endParaRPr kumimoji="1" lang="en-US" altLang="zh-CN" sz="2800" dirty="0"/>
          </a:p>
          <a:p>
            <a:pPr>
              <a:lnSpc>
                <a:spcPct val="150000"/>
              </a:lnSpc>
              <a:spcBef>
                <a:spcPts val="600"/>
              </a:spcBef>
              <a:spcAft>
                <a:spcPts val="600"/>
              </a:spcAft>
              <a:buFont typeface="Wingdings" panose="05000000000000000000" pitchFamily="2" charset="2"/>
              <a:buChar char="n"/>
            </a:pPr>
            <a:r>
              <a:rPr kumimoji="1" lang="zh-CN" altLang="en-US" sz="2800" dirty="0">
                <a:hlinkClick r:id="rId3" action="ppaction://hlinksldjump"/>
              </a:rPr>
              <a:t>低功耗广域网技术的发展</a:t>
            </a:r>
            <a:endParaRPr kumimoji="1" lang="en-US" altLang="zh-CN" sz="2800" dirty="0"/>
          </a:p>
          <a:p>
            <a:pPr>
              <a:lnSpc>
                <a:spcPct val="150000"/>
              </a:lnSpc>
              <a:spcBef>
                <a:spcPts val="600"/>
              </a:spcBef>
              <a:spcAft>
                <a:spcPts val="600"/>
              </a:spcAft>
              <a:buFont typeface="Wingdings" panose="05000000000000000000" pitchFamily="2" charset="2"/>
              <a:buChar char="n"/>
            </a:pPr>
            <a:r>
              <a:rPr kumimoji="1" lang="en-US" altLang="zh-CN" sz="2800" dirty="0">
                <a:hlinkClick r:id="rId4" action="ppaction://hlinksldjump"/>
              </a:rPr>
              <a:t>NB-IoT</a:t>
            </a:r>
            <a:r>
              <a:rPr kumimoji="1" lang="zh-CN" altLang="en-US" sz="2800" dirty="0">
                <a:hlinkClick r:id="rId4" action="ppaction://hlinksldjump"/>
              </a:rPr>
              <a:t>的发展历程</a:t>
            </a:r>
            <a:endParaRPr kumimoji="1" lang="en-US" altLang="zh-CN" sz="2800" dirty="0"/>
          </a:p>
          <a:p>
            <a:pPr>
              <a:lnSpc>
                <a:spcPct val="150000"/>
              </a:lnSpc>
              <a:spcBef>
                <a:spcPts val="600"/>
              </a:spcBef>
              <a:spcAft>
                <a:spcPts val="600"/>
              </a:spcAft>
              <a:buFont typeface="Wingdings" panose="05000000000000000000" pitchFamily="2" charset="2"/>
              <a:buChar char="n"/>
            </a:pPr>
            <a:r>
              <a:rPr kumimoji="1" lang="en-US" altLang="zh-CN" sz="2800" dirty="0">
                <a:hlinkClick r:id="rId5" action="ppaction://hlinksldjump"/>
              </a:rPr>
              <a:t>NB-IoT</a:t>
            </a:r>
            <a:r>
              <a:rPr kumimoji="1" lang="zh-CN" altLang="en-US" sz="2800" dirty="0">
                <a:hlinkClick r:id="rId5" action="ppaction://hlinksldjump"/>
              </a:rPr>
              <a:t>端到端系统架构</a:t>
            </a:r>
            <a:endParaRPr kumimoji="1" lang="en-US" altLang="zh-CN" sz="2800" dirty="0"/>
          </a:p>
          <a:p>
            <a:pPr>
              <a:lnSpc>
                <a:spcPct val="150000"/>
              </a:lnSpc>
              <a:spcBef>
                <a:spcPts val="600"/>
              </a:spcBef>
              <a:spcAft>
                <a:spcPts val="600"/>
              </a:spcAft>
              <a:buFont typeface="Wingdings" panose="05000000000000000000" pitchFamily="2" charset="2"/>
              <a:buChar char="n"/>
            </a:pPr>
            <a:r>
              <a:rPr kumimoji="1" lang="en-US" altLang="zh-CN" sz="2800" dirty="0">
                <a:hlinkClick r:id="rId6" action="ppaction://hlinksldjump"/>
              </a:rPr>
              <a:t>NB-IoT</a:t>
            </a:r>
            <a:r>
              <a:rPr kumimoji="1" lang="zh-CN" altLang="en-US" sz="2800" dirty="0">
                <a:hlinkClick r:id="rId6" action="ppaction://hlinksldjump"/>
              </a:rPr>
              <a:t>的工作状态</a:t>
            </a:r>
            <a:endParaRPr kumimoji="1" lang="en-US" altLang="zh-CN" sz="2800" dirty="0"/>
          </a:p>
          <a:p>
            <a:pPr>
              <a:lnSpc>
                <a:spcPct val="150000"/>
              </a:lnSpc>
              <a:spcBef>
                <a:spcPts val="600"/>
              </a:spcBef>
              <a:spcAft>
                <a:spcPts val="600"/>
              </a:spcAft>
              <a:buFont typeface="Wingdings" panose="05000000000000000000" pitchFamily="2" charset="2"/>
              <a:buChar char="n"/>
            </a:pPr>
            <a:r>
              <a:rPr kumimoji="1" lang="en-US" altLang="zh-CN" sz="2800" dirty="0">
                <a:hlinkClick r:id="rId7" action="ppaction://hlinksldjump"/>
              </a:rPr>
              <a:t>NB-IoT</a:t>
            </a:r>
            <a:r>
              <a:rPr kumimoji="1" lang="zh-CN" altLang="en-US" sz="2800" dirty="0">
                <a:hlinkClick r:id="rId7" action="ppaction://hlinksldjump"/>
              </a:rPr>
              <a:t>的应用领域</a:t>
            </a:r>
            <a:endParaRPr kumimoji="1" lang="en-US" altLang="zh-CN" sz="2800" dirty="0"/>
          </a:p>
          <a:p>
            <a:pPr>
              <a:lnSpc>
                <a:spcPct val="150000"/>
              </a:lnSpc>
              <a:spcBef>
                <a:spcPts val="600"/>
              </a:spcBef>
              <a:spcAft>
                <a:spcPts val="600"/>
              </a:spcAft>
              <a:buFont typeface="Wingdings" panose="05000000000000000000" pitchFamily="2" charset="2"/>
              <a:buChar char="n"/>
            </a:pPr>
            <a:r>
              <a:rPr kumimoji="1" lang="zh-CN" altLang="en-US" sz="2800" dirty="0">
                <a:hlinkClick r:id="rId8" action="ppaction://hlinksldjump"/>
              </a:rPr>
              <a:t>窄带物联网的关键技术</a:t>
            </a:r>
            <a:endParaRPr kumimoji="1" lang="en-US" altLang="zh-CN" sz="2800" dirty="0"/>
          </a:p>
          <a:p>
            <a:pPr>
              <a:lnSpc>
                <a:spcPct val="150000"/>
              </a:lnSpc>
              <a:spcBef>
                <a:spcPts val="600"/>
              </a:spcBef>
              <a:spcAft>
                <a:spcPts val="600"/>
              </a:spcAft>
              <a:buFont typeface="Wingdings" panose="05000000000000000000" pitchFamily="2" charset="2"/>
              <a:buChar char="n"/>
            </a:pPr>
            <a:endParaRPr kumimoji="1" lang="en-US" altLang="zh-CN" sz="2800" dirty="0"/>
          </a:p>
          <a:p>
            <a:pPr>
              <a:lnSpc>
                <a:spcPct val="150000"/>
              </a:lnSpc>
              <a:spcBef>
                <a:spcPts val="600"/>
              </a:spcBef>
              <a:spcAft>
                <a:spcPts val="600"/>
              </a:spcAft>
              <a:buFont typeface="Wingdings" panose="05000000000000000000" pitchFamily="2" charset="2"/>
              <a:buChar char="n"/>
            </a:pPr>
            <a:endParaRPr kumimoji="1" lang="en-US" altLang="zh-CN" sz="2800" dirty="0"/>
          </a:p>
          <a:p>
            <a:pPr>
              <a:buFont typeface="Wingdings" panose="05000000000000000000" pitchFamily="2" charset="2"/>
              <a:buChar char="n"/>
            </a:pPr>
            <a:endParaRPr lang="en-US" altLang="zh-CN" dirty="0"/>
          </a:p>
          <a:p>
            <a:pPr>
              <a:buFont typeface="Wingdings" panose="05000000000000000000" pitchFamily="2" charset="2"/>
              <a:buChar char="n"/>
            </a:pPr>
            <a:endParaRPr lang="zh-CN" altLang="en-US" dirty="0"/>
          </a:p>
        </p:txBody>
      </p:sp>
      <p:sp>
        <p:nvSpPr>
          <p:cNvPr id="4" name="标题 3">
            <a:extLst>
              <a:ext uri="{FF2B5EF4-FFF2-40B4-BE49-F238E27FC236}">
                <a16:creationId xmlns:a16="http://schemas.microsoft.com/office/drawing/2014/main" id="{C5BA44CF-0E3B-4801-86D3-A56C14E5EDBB}"/>
              </a:ext>
            </a:extLst>
          </p:cNvPr>
          <p:cNvSpPr>
            <a:spLocks noGrp="1"/>
          </p:cNvSpPr>
          <p:nvPr>
            <p:ph type="title"/>
          </p:nvPr>
        </p:nvSpPr>
        <p:spPr/>
        <p:txBody>
          <a:bodyPr/>
          <a:lstStyle/>
          <a:p>
            <a:r>
              <a:rPr lang="zh-CN" altLang="en-US" dirty="0"/>
              <a:t>目录</a:t>
            </a:r>
          </a:p>
        </p:txBody>
      </p:sp>
    </p:spTree>
    <p:extLst>
      <p:ext uri="{BB962C8B-B14F-4D97-AF65-F5344CB8AC3E}">
        <p14:creationId xmlns:p14="http://schemas.microsoft.com/office/powerpoint/2010/main" val="2493779280"/>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628650" y="1563159"/>
            <a:ext cx="7886700" cy="4351338"/>
          </a:xfrm>
        </p:spPr>
        <p:txBody>
          <a:bodyPr/>
          <a:lstStyle/>
          <a:p>
            <a:pPr>
              <a:lnSpc>
                <a:spcPct val="120000"/>
              </a:lnSpc>
            </a:pPr>
            <a:r>
              <a:rPr lang="zh-CN" altLang="en-US" dirty="0"/>
              <a:t>具备所有优点（高带宽、远距离、低能耗）的理想协议难以实现。</a:t>
            </a:r>
            <a:endParaRPr lang="en-US" altLang="zh-CN" dirty="0"/>
          </a:p>
          <a:p>
            <a:endParaRPr lang="zh-CN" altLang="en-US" dirty="0"/>
          </a:p>
        </p:txBody>
      </p:sp>
      <p:sp>
        <p:nvSpPr>
          <p:cNvPr id="4" name="标题 3"/>
          <p:cNvSpPr>
            <a:spLocks noGrp="1"/>
          </p:cNvSpPr>
          <p:nvPr>
            <p:ph type="title"/>
          </p:nvPr>
        </p:nvSpPr>
        <p:spPr>
          <a:xfrm>
            <a:off x="593724" y="347133"/>
            <a:ext cx="5813426" cy="995679"/>
          </a:xfrm>
        </p:spPr>
        <p:txBody>
          <a:bodyPr/>
          <a:lstStyle/>
          <a:p>
            <a:r>
              <a:rPr lang="zh-CN" altLang="en-US" dirty="0"/>
              <a:t>不同协议的对比</a:t>
            </a:r>
          </a:p>
        </p:txBody>
      </p:sp>
      <p:pic>
        <p:nvPicPr>
          <p:cNvPr id="5" name="图片 1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34009" y="2552764"/>
            <a:ext cx="5475982" cy="3803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a:lnSpc>
                <a:spcPct val="120000"/>
              </a:lnSpc>
            </a:pPr>
            <a:r>
              <a:rPr lang="zh-CN" altLang="en-US" sz="3200" b="1" dirty="0">
                <a:latin typeface="+mj-ea"/>
                <a:ea typeface="+mj-ea"/>
              </a:rPr>
              <a:t>为什么需要低功耗广域网？</a:t>
            </a:r>
          </a:p>
          <a:p>
            <a:pPr>
              <a:lnSpc>
                <a:spcPct val="120000"/>
              </a:lnSpc>
            </a:pPr>
            <a:endParaRPr lang="zh-CN" altLang="en-US" dirty="0"/>
          </a:p>
          <a:p>
            <a:pPr>
              <a:lnSpc>
                <a:spcPct val="120000"/>
              </a:lnSpc>
            </a:pPr>
            <a:r>
              <a:rPr lang="zh-CN" altLang="en-US" dirty="0"/>
              <a:t>与蓝牙、</a:t>
            </a:r>
            <a:r>
              <a:rPr lang="en-US" altLang="zh-CN" dirty="0" err="1"/>
              <a:t>WiFi</a:t>
            </a:r>
            <a:r>
              <a:rPr lang="zh-CN" altLang="en-US" dirty="0"/>
              <a:t>、</a:t>
            </a:r>
            <a:r>
              <a:rPr lang="en-US" altLang="zh-CN" dirty="0" err="1"/>
              <a:t>Zigbee</a:t>
            </a:r>
            <a:r>
              <a:rPr lang="zh-CN" altLang="en-US" dirty="0"/>
              <a:t>等无线连接技术相比</a:t>
            </a:r>
            <a:r>
              <a:rPr lang="en-US" altLang="zh-CN" dirty="0"/>
              <a:t>LPWAN</a:t>
            </a:r>
            <a:r>
              <a:rPr lang="zh-CN" altLang="en-US" dirty="0"/>
              <a:t>技术</a:t>
            </a:r>
            <a:r>
              <a:rPr lang="zh-CN" altLang="en-US" dirty="0">
                <a:solidFill>
                  <a:srgbClr val="FF0000"/>
                </a:solidFill>
              </a:rPr>
              <a:t>距离更远</a:t>
            </a:r>
            <a:r>
              <a:rPr lang="zh-CN" altLang="en-US" dirty="0"/>
              <a:t>；</a:t>
            </a:r>
          </a:p>
          <a:p>
            <a:pPr>
              <a:lnSpc>
                <a:spcPct val="120000"/>
              </a:lnSpc>
            </a:pPr>
            <a:r>
              <a:rPr lang="zh-CN" altLang="en-US" dirty="0"/>
              <a:t>与蜂窝技术（如</a:t>
            </a:r>
            <a:r>
              <a:rPr lang="en-US" altLang="zh-CN" dirty="0"/>
              <a:t>GPRS</a:t>
            </a:r>
            <a:r>
              <a:rPr lang="zh-CN" altLang="en-US" dirty="0"/>
              <a:t>、</a:t>
            </a:r>
            <a:r>
              <a:rPr lang="en-US" altLang="zh-CN" dirty="0"/>
              <a:t>3G</a:t>
            </a:r>
            <a:r>
              <a:rPr lang="zh-CN" altLang="en-US" dirty="0"/>
              <a:t>、</a:t>
            </a:r>
            <a:r>
              <a:rPr lang="en-US" altLang="zh-CN" dirty="0"/>
              <a:t>4G</a:t>
            </a:r>
            <a:r>
              <a:rPr lang="zh-CN" altLang="en-US" dirty="0"/>
              <a:t>等）相比连接</a:t>
            </a:r>
            <a:r>
              <a:rPr lang="zh-CN" altLang="en-US" dirty="0">
                <a:solidFill>
                  <a:srgbClr val="FF0000"/>
                </a:solidFill>
              </a:rPr>
              <a:t>功耗更低</a:t>
            </a:r>
            <a:r>
              <a:rPr lang="zh-CN" altLang="en-US" dirty="0"/>
              <a:t>。</a:t>
            </a:r>
          </a:p>
          <a:p>
            <a:pPr>
              <a:lnSpc>
                <a:spcPct val="120000"/>
              </a:lnSpc>
            </a:pPr>
            <a:r>
              <a:rPr lang="zh-CN" altLang="en-US" dirty="0">
                <a:solidFill>
                  <a:srgbClr val="FF0000"/>
                </a:solidFill>
              </a:rPr>
              <a:t>长距离</a:t>
            </a:r>
            <a:r>
              <a:rPr lang="en-US" altLang="zh-CN" dirty="0">
                <a:solidFill>
                  <a:srgbClr val="FF0000"/>
                </a:solidFill>
              </a:rPr>
              <a:t>+</a:t>
            </a:r>
            <a:r>
              <a:rPr lang="zh-CN" altLang="en-US" dirty="0">
                <a:solidFill>
                  <a:srgbClr val="FF0000"/>
                </a:solidFill>
              </a:rPr>
              <a:t>省电特性</a:t>
            </a:r>
            <a:r>
              <a:rPr lang="zh-CN" altLang="en-US" dirty="0"/>
              <a:t>，</a:t>
            </a:r>
            <a:r>
              <a:rPr lang="en-US" altLang="zh-CN" dirty="0"/>
              <a:t>LPWAN</a:t>
            </a:r>
            <a:r>
              <a:rPr lang="zh-CN" altLang="en-US" dirty="0"/>
              <a:t>解决了物联网传输</a:t>
            </a:r>
          </a:p>
        </p:txBody>
      </p:sp>
      <p:sp>
        <p:nvSpPr>
          <p:cNvPr id="9" name="标题 3"/>
          <p:cNvSpPr>
            <a:spLocks noGrp="1"/>
          </p:cNvSpPr>
          <p:nvPr>
            <p:ph type="title"/>
          </p:nvPr>
        </p:nvSpPr>
        <p:spPr>
          <a:xfrm>
            <a:off x="593724" y="347133"/>
            <a:ext cx="5813426" cy="995679"/>
          </a:xfrm>
        </p:spPr>
        <p:txBody>
          <a:bodyPr/>
          <a:lstStyle/>
          <a:p>
            <a:r>
              <a:rPr lang="zh-CN" altLang="en-US" dirty="0"/>
              <a:t>不同协议的对比</a:t>
            </a:r>
          </a:p>
        </p:txBody>
      </p:sp>
      <p:sp>
        <p:nvSpPr>
          <p:cNvPr id="6" name="动作按钮: 后退或前一项 5">
            <a:hlinkClick r:id="rId2" action="ppaction://hlinksldjump" highlightClick="1"/>
            <a:extLst>
              <a:ext uri="{FF2B5EF4-FFF2-40B4-BE49-F238E27FC236}">
                <a16:creationId xmlns:a16="http://schemas.microsoft.com/office/drawing/2014/main" id="{02E5A9B0-9449-43D3-88D7-C8E36B0EAC0E}"/>
              </a:ext>
            </a:extLst>
          </p:cNvPr>
          <p:cNvSpPr/>
          <p:nvPr/>
        </p:nvSpPr>
        <p:spPr>
          <a:xfrm>
            <a:off x="7860442" y="6177479"/>
            <a:ext cx="654908" cy="482297"/>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 calcmode="lin" valueType="num">
                                      <p:cBhvr additive="base">
                                        <p:cTn id="7"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anim calcmode="lin" valueType="num">
                                      <p:cBhvr additive="base">
                                        <p:cTn id="13"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anim calcmode="lin" valueType="num">
                                      <p:cBhvr additive="base">
                                        <p:cTn id="19" dur="500" fill="hold"/>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a:bodyPr>
          <a:lstStyle/>
          <a:p>
            <a:pPr>
              <a:lnSpc>
                <a:spcPct val="120000"/>
              </a:lnSpc>
            </a:pPr>
            <a:r>
              <a:rPr lang="zh-CN" altLang="en-US" dirty="0"/>
              <a:t>对于这类远距离、低功耗、低带宽的协议，我们统一称之为</a:t>
            </a:r>
            <a:r>
              <a:rPr lang="zh-CN" altLang="en-US" dirty="0">
                <a:solidFill>
                  <a:srgbClr val="FF0000"/>
                </a:solidFill>
              </a:rPr>
              <a:t>低功耗广域网</a:t>
            </a:r>
            <a:r>
              <a:rPr lang="zh-CN" altLang="en-US" dirty="0"/>
              <a:t>（</a:t>
            </a:r>
            <a:r>
              <a:rPr lang="en-US" dirty="0"/>
              <a:t>Low Power Wide Area Network,</a:t>
            </a:r>
            <a:r>
              <a:rPr lang="zh-CN" altLang="en-US" dirty="0"/>
              <a:t>简写为</a:t>
            </a:r>
            <a:r>
              <a:rPr lang="en-US" altLang="zh-CN" dirty="0"/>
              <a:t>LPWAN</a:t>
            </a:r>
            <a:r>
              <a:rPr lang="zh-CN" altLang="en-US" dirty="0"/>
              <a:t>）技术。是一种</a:t>
            </a:r>
            <a:r>
              <a:rPr lang="zh-CN" altLang="en-US" dirty="0">
                <a:solidFill>
                  <a:srgbClr val="FF0000"/>
                </a:solidFill>
              </a:rPr>
              <a:t>远距离低功耗的无线通信网络</a:t>
            </a:r>
            <a:r>
              <a:rPr lang="zh-CN" altLang="en-US" dirty="0"/>
              <a:t>。多数</a:t>
            </a:r>
            <a:r>
              <a:rPr lang="en-US" altLang="zh-CN" dirty="0"/>
              <a:t>LPWAN</a:t>
            </a:r>
            <a:r>
              <a:rPr lang="zh-CN" altLang="en-US" dirty="0"/>
              <a:t>技术可以实现几公里甚至几十公里的网络覆盖。由于其网络覆盖范围广、终端功耗低等特点其更适合于大规模的</a:t>
            </a:r>
            <a:r>
              <a:rPr lang="zh-CN" altLang="en-US" dirty="0">
                <a:solidFill>
                  <a:srgbClr val="FF0000"/>
                </a:solidFill>
              </a:rPr>
              <a:t>物联网应用</a:t>
            </a:r>
            <a:r>
              <a:rPr lang="zh-CN" altLang="en-US" dirty="0"/>
              <a:t>部署。</a:t>
            </a:r>
            <a:endParaRPr lang="en-US" altLang="zh-CN" dirty="0"/>
          </a:p>
          <a:p>
            <a:pPr>
              <a:lnSpc>
                <a:spcPct val="120000"/>
              </a:lnSpc>
            </a:pPr>
            <a:r>
              <a:rPr lang="zh-CN" altLang="en-US" dirty="0"/>
              <a:t>该类协议有两个主要代表，</a:t>
            </a:r>
            <a:r>
              <a:rPr lang="zh-CN" altLang="en-US" dirty="0">
                <a:solidFill>
                  <a:srgbClr val="FF0000"/>
                </a:solidFill>
              </a:rPr>
              <a:t>远距离通信</a:t>
            </a:r>
            <a:r>
              <a:rPr lang="zh-CN" altLang="en-US" dirty="0"/>
              <a:t>（</a:t>
            </a:r>
            <a:r>
              <a:rPr lang="en-US" dirty="0"/>
              <a:t>Long Range Communication</a:t>
            </a:r>
            <a:r>
              <a:rPr lang="zh-CN" altLang="en-US" dirty="0"/>
              <a:t>，</a:t>
            </a:r>
            <a:r>
              <a:rPr lang="en-US" dirty="0" err="1">
                <a:solidFill>
                  <a:srgbClr val="FF0000"/>
                </a:solidFill>
              </a:rPr>
              <a:t>LoRa</a:t>
            </a:r>
            <a:r>
              <a:rPr lang="zh-CN" altLang="en-US" dirty="0"/>
              <a:t>）和</a:t>
            </a:r>
            <a:r>
              <a:rPr lang="zh-CN" altLang="en-US" dirty="0">
                <a:solidFill>
                  <a:srgbClr val="FF0000"/>
                </a:solidFill>
              </a:rPr>
              <a:t>窄带物联网</a:t>
            </a:r>
            <a:r>
              <a:rPr lang="zh-CN" altLang="en-US" dirty="0"/>
              <a:t>（</a:t>
            </a:r>
            <a:r>
              <a:rPr lang="en-US" dirty="0"/>
              <a:t>Narrow Band Internet of Things</a:t>
            </a:r>
            <a:r>
              <a:rPr lang="zh-CN" altLang="en-US" dirty="0"/>
              <a:t>，</a:t>
            </a:r>
            <a:r>
              <a:rPr lang="en-US" dirty="0">
                <a:solidFill>
                  <a:srgbClr val="FF0000"/>
                </a:solidFill>
              </a:rPr>
              <a:t>NB-</a:t>
            </a:r>
            <a:r>
              <a:rPr lang="en-US" dirty="0" err="1">
                <a:solidFill>
                  <a:srgbClr val="FF0000"/>
                </a:solidFill>
              </a:rPr>
              <a:t>IoT</a:t>
            </a:r>
            <a:r>
              <a:rPr lang="zh-CN" altLang="en-US" dirty="0"/>
              <a:t>）。</a:t>
            </a:r>
            <a:endParaRPr lang="en-US" dirty="0"/>
          </a:p>
          <a:p>
            <a:endParaRPr lang="en-US" dirty="0"/>
          </a:p>
        </p:txBody>
      </p:sp>
      <p:sp>
        <p:nvSpPr>
          <p:cNvPr id="6" name="标题 5"/>
          <p:cNvSpPr>
            <a:spLocks noGrp="1"/>
          </p:cNvSpPr>
          <p:nvPr>
            <p:ph type="title"/>
          </p:nvPr>
        </p:nvSpPr>
        <p:spPr/>
        <p:txBody>
          <a:bodyPr/>
          <a:lstStyle/>
          <a:p>
            <a:endParaRPr lang="zh-CN" altLang="en-US"/>
          </a:p>
        </p:txBody>
      </p:sp>
      <p:sp>
        <p:nvSpPr>
          <p:cNvPr id="4" name="标题 3"/>
          <p:cNvSpPr>
            <a:spLocks noGrp="1"/>
          </p:cNvSpPr>
          <p:nvPr>
            <p:ph type="title"/>
          </p:nvPr>
        </p:nvSpPr>
        <p:spPr>
          <a:xfrm>
            <a:off x="262467" y="304800"/>
            <a:ext cx="6866466" cy="995679"/>
          </a:xfrm>
        </p:spPr>
        <p:txBody>
          <a:bodyPr/>
          <a:lstStyle/>
          <a:p>
            <a:r>
              <a:rPr lang="zh-CN" altLang="en-US" dirty="0"/>
              <a:t>低功耗广域网技术的发展</a:t>
            </a:r>
            <a:endParaRPr lang="en-US" dirty="0"/>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00050" y="1197014"/>
            <a:ext cx="7886700" cy="5178386"/>
          </a:xfrm>
        </p:spPr>
        <p:txBody>
          <a:bodyPr>
            <a:normAutofit fontScale="97500"/>
          </a:bodyPr>
          <a:lstStyle/>
          <a:p>
            <a:pPr marL="68580" indent="0">
              <a:buNone/>
            </a:pPr>
            <a:r>
              <a:rPr lang="en-US" altLang="zh-CN" dirty="0"/>
              <a:t>    </a:t>
            </a:r>
            <a:endParaRPr lang="en-US" altLang="zh-CN" dirty="0">
              <a:solidFill>
                <a:srgbClr val="FF0000"/>
              </a:solidFill>
            </a:endParaRPr>
          </a:p>
          <a:p>
            <a:pPr marL="68580" indent="0">
              <a:buNone/>
            </a:pPr>
            <a:endParaRPr lang="en-US" altLang="zh-CN" dirty="0">
              <a:solidFill>
                <a:srgbClr val="FF0000"/>
              </a:solidFill>
            </a:endParaRPr>
          </a:p>
          <a:p>
            <a:pPr>
              <a:lnSpc>
                <a:spcPct val="130000"/>
              </a:lnSpc>
            </a:pPr>
            <a:r>
              <a:rPr lang="en-US" altLang="zh-CN" sz="2400" dirty="0"/>
              <a:t>LPWAN</a:t>
            </a:r>
            <a:r>
              <a:rPr lang="zh-CN" altLang="en-US" sz="2400" dirty="0"/>
              <a:t>是物联网发展的一个新热点，具有</a:t>
            </a:r>
            <a:r>
              <a:rPr lang="zh-CN" altLang="en-US" sz="2400" dirty="0">
                <a:solidFill>
                  <a:srgbClr val="FF0000"/>
                </a:solidFill>
              </a:rPr>
              <a:t>广覆盖</a:t>
            </a:r>
            <a:r>
              <a:rPr lang="zh-CN" altLang="en-US" sz="2400" dirty="0"/>
              <a:t>、</a:t>
            </a:r>
            <a:r>
              <a:rPr lang="zh-CN" altLang="en-US" sz="2400" dirty="0">
                <a:solidFill>
                  <a:srgbClr val="FF0000"/>
                </a:solidFill>
              </a:rPr>
              <a:t>低速率</a:t>
            </a:r>
            <a:r>
              <a:rPr lang="zh-CN" altLang="en-US" sz="2400" dirty="0"/>
              <a:t>、</a:t>
            </a:r>
            <a:r>
              <a:rPr lang="zh-CN" altLang="en-US" sz="2400" dirty="0">
                <a:solidFill>
                  <a:srgbClr val="FF0000"/>
                </a:solidFill>
              </a:rPr>
              <a:t>低功耗</a:t>
            </a:r>
            <a:r>
              <a:rPr lang="zh-CN" altLang="en-US" sz="2400" dirty="0"/>
              <a:t>、</a:t>
            </a:r>
            <a:r>
              <a:rPr lang="zh-CN" altLang="en-US" sz="2400" dirty="0">
                <a:solidFill>
                  <a:srgbClr val="FF0000"/>
                </a:solidFill>
              </a:rPr>
              <a:t>低成本</a:t>
            </a:r>
            <a:r>
              <a:rPr lang="zh-CN" altLang="en-US" sz="2400" dirty="0"/>
              <a:t>的特点。</a:t>
            </a:r>
          </a:p>
          <a:p>
            <a:pPr>
              <a:lnSpc>
                <a:spcPct val="130000"/>
              </a:lnSpc>
            </a:pPr>
            <a:r>
              <a:rPr lang="en-US" altLang="zh-CN" sz="2400" dirty="0">
                <a:sym typeface="+mn-ea"/>
              </a:rPr>
              <a:t>LPWAN</a:t>
            </a:r>
            <a:r>
              <a:rPr lang="zh-CN" altLang="en-US" sz="2400" dirty="0">
                <a:sym typeface="+mn-ea"/>
              </a:rPr>
              <a:t>有两大家族，一个是工作在未授权频谱的</a:t>
            </a:r>
            <a:r>
              <a:rPr lang="en-US" altLang="zh-CN" sz="2400" dirty="0">
                <a:solidFill>
                  <a:srgbClr val="FF0000"/>
                </a:solidFill>
                <a:sym typeface="+mn-ea"/>
              </a:rPr>
              <a:t>LORA</a:t>
            </a:r>
            <a:r>
              <a:rPr lang="zh-CN" altLang="en-US" sz="2400" dirty="0">
                <a:solidFill>
                  <a:srgbClr val="FF0000"/>
                </a:solidFill>
                <a:sym typeface="+mn-ea"/>
              </a:rPr>
              <a:t>、</a:t>
            </a:r>
            <a:r>
              <a:rPr lang="en-US" altLang="zh-CN" sz="2400" dirty="0">
                <a:solidFill>
                  <a:srgbClr val="FF0000"/>
                </a:solidFill>
                <a:sym typeface="+mn-ea"/>
              </a:rPr>
              <a:t>SIGFOX</a:t>
            </a:r>
            <a:r>
              <a:rPr lang="zh-CN" altLang="en-US" sz="2400" dirty="0">
                <a:sym typeface="+mn-ea"/>
              </a:rPr>
              <a:t>等，一个是工作于授权频谱下，</a:t>
            </a:r>
            <a:r>
              <a:rPr lang="en-US" altLang="zh-CN" sz="2400" dirty="0">
                <a:sym typeface="+mn-ea"/>
              </a:rPr>
              <a:t>3GPP</a:t>
            </a:r>
            <a:r>
              <a:rPr lang="zh-CN" altLang="en-US" sz="2400" dirty="0">
                <a:sym typeface="+mn-ea"/>
              </a:rPr>
              <a:t>支持的</a:t>
            </a:r>
            <a:r>
              <a:rPr lang="en-US" altLang="zh-CN" sz="2400" dirty="0">
                <a:sym typeface="+mn-ea"/>
              </a:rPr>
              <a:t>2/3/4G</a:t>
            </a:r>
            <a:r>
              <a:rPr lang="zh-CN" altLang="en-US" sz="2400" dirty="0">
                <a:sym typeface="+mn-ea"/>
              </a:rPr>
              <a:t>蜂窝通信技术，如</a:t>
            </a:r>
            <a:r>
              <a:rPr lang="en-US" altLang="zh-CN" sz="2400" dirty="0">
                <a:solidFill>
                  <a:srgbClr val="FF0000"/>
                </a:solidFill>
                <a:sym typeface="+mn-ea"/>
              </a:rPr>
              <a:t>NB-IOT</a:t>
            </a:r>
          </a:p>
        </p:txBody>
      </p:sp>
      <p:sp>
        <p:nvSpPr>
          <p:cNvPr id="7" name="标题 6"/>
          <p:cNvSpPr>
            <a:spLocks noGrp="1"/>
          </p:cNvSpPr>
          <p:nvPr>
            <p:ph type="title"/>
          </p:nvPr>
        </p:nvSpPr>
        <p:spPr/>
        <p:txBody>
          <a:bodyPr/>
          <a:lstStyle/>
          <a:p>
            <a:endParaRPr lang="zh-CN" altLang="en-US"/>
          </a:p>
        </p:txBody>
      </p:sp>
      <p:sp>
        <p:nvSpPr>
          <p:cNvPr id="8" name="标题 3"/>
          <p:cNvSpPr>
            <a:spLocks noGrp="1"/>
          </p:cNvSpPr>
          <p:nvPr>
            <p:ph type="title"/>
          </p:nvPr>
        </p:nvSpPr>
        <p:spPr>
          <a:xfrm>
            <a:off x="262467" y="304800"/>
            <a:ext cx="6866466" cy="995679"/>
          </a:xfrm>
        </p:spPr>
        <p:txBody>
          <a:bodyPr/>
          <a:lstStyle/>
          <a:p>
            <a:r>
              <a:rPr lang="zh-CN" altLang="en-US" dirty="0"/>
              <a:t>低功耗广域网技术的发展</a:t>
            </a:r>
            <a:endParaRPr lang="en-US" dirty="0"/>
          </a:p>
        </p:txBody>
      </p:sp>
      <p:sp>
        <p:nvSpPr>
          <p:cNvPr id="5" name="动作按钮: 后退或前一项 4">
            <a:hlinkClick r:id="rId2" action="ppaction://hlinksldjump" highlightClick="1"/>
            <a:extLst>
              <a:ext uri="{FF2B5EF4-FFF2-40B4-BE49-F238E27FC236}">
                <a16:creationId xmlns:a16="http://schemas.microsoft.com/office/drawing/2014/main" id="{92129CCD-D809-4552-B487-28132E9C1E4E}"/>
              </a:ext>
            </a:extLst>
          </p:cNvPr>
          <p:cNvSpPr/>
          <p:nvPr/>
        </p:nvSpPr>
        <p:spPr>
          <a:xfrm>
            <a:off x="7860442" y="6177479"/>
            <a:ext cx="654908" cy="482297"/>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 calcmode="lin" valueType="num">
                                      <p:cBhvr additive="base">
                                        <p:cTn id="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 calcmode="lin" valueType="num">
                                      <p:cBhvr additive="base">
                                        <p:cTn id="13"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NB-IoT</a:t>
            </a:r>
            <a:r>
              <a:rPr lang="zh-CN" altLang="en-US" dirty="0"/>
              <a:t>的发展历程</a:t>
            </a:r>
          </a:p>
        </p:txBody>
      </p:sp>
      <p:sp>
        <p:nvSpPr>
          <p:cNvPr id="3" name="内容占位符 2"/>
          <p:cNvSpPr>
            <a:spLocks noGrp="1"/>
          </p:cNvSpPr>
          <p:nvPr>
            <p:ph idx="1"/>
          </p:nvPr>
        </p:nvSpPr>
        <p:spPr>
          <a:xfrm>
            <a:off x="611717" y="1512359"/>
            <a:ext cx="7886700" cy="4351338"/>
          </a:xfrm>
        </p:spPr>
        <p:txBody>
          <a:bodyPr/>
          <a:lstStyle/>
          <a:p>
            <a:pPr>
              <a:lnSpc>
                <a:spcPct val="120000"/>
              </a:lnSpc>
            </a:pPr>
            <a:r>
              <a:rPr lang="en-US" altLang="zh-CN" dirty="0"/>
              <a:t>2014</a:t>
            </a:r>
            <a:r>
              <a:rPr lang="zh-CN" altLang="en-US" dirty="0"/>
              <a:t>年</a:t>
            </a:r>
            <a:r>
              <a:rPr lang="en-US" altLang="zh-CN" dirty="0"/>
              <a:t>3</a:t>
            </a:r>
            <a:r>
              <a:rPr lang="zh-CN" altLang="en-US" dirty="0"/>
              <a:t>月，国际标准组织</a:t>
            </a:r>
            <a:r>
              <a:rPr lang="en-US" altLang="zh-CN" dirty="0"/>
              <a:t>3GPP</a:t>
            </a:r>
            <a:r>
              <a:rPr lang="zh-CN" altLang="en-US" dirty="0"/>
              <a:t>提出新的研究项目，以支持更低复杂度、更低成本、更低功耗、更强覆盖等增强特性。</a:t>
            </a:r>
            <a:r>
              <a:rPr lang="en-US" altLang="zh-CN" dirty="0"/>
              <a:t>NB-</a:t>
            </a:r>
            <a:r>
              <a:rPr lang="en-US" altLang="zh-CN" dirty="0" err="1"/>
              <a:t>IoT</a:t>
            </a:r>
            <a:r>
              <a:rPr lang="zh-CN" altLang="en-US" dirty="0"/>
              <a:t>则是这个方向的全新接入技术。</a:t>
            </a:r>
          </a:p>
        </p:txBody>
      </p:sp>
      <p:pic>
        <p:nvPicPr>
          <p:cNvPr id="4" name="图片 3" descr="NB-IoT1"/>
          <p:cNvPicPr>
            <a:picLocks noChangeAspect="1"/>
          </p:cNvPicPr>
          <p:nvPr/>
        </p:nvPicPr>
        <p:blipFill>
          <a:blip r:embed="rId2"/>
          <a:stretch>
            <a:fillRect/>
          </a:stretch>
        </p:blipFill>
        <p:spPr>
          <a:xfrm>
            <a:off x="849630" y="3766820"/>
            <a:ext cx="6389370" cy="223139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endParaRPr lang="zh-CN" altLang="en-US"/>
          </a:p>
        </p:txBody>
      </p:sp>
      <p:sp>
        <p:nvSpPr>
          <p:cNvPr id="2" name="标题 1"/>
          <p:cNvSpPr>
            <a:spLocks noGrp="1"/>
          </p:cNvSpPr>
          <p:nvPr>
            <p:ph type="title"/>
          </p:nvPr>
        </p:nvSpPr>
        <p:spPr>
          <a:xfrm>
            <a:off x="560281" y="444924"/>
            <a:ext cx="5813426" cy="995679"/>
          </a:xfrm>
        </p:spPr>
        <p:txBody>
          <a:bodyPr>
            <a:normAutofit/>
          </a:bodyPr>
          <a:lstStyle/>
          <a:p>
            <a:r>
              <a:rPr lang="en-US" altLang="zh-CN" dirty="0">
                <a:sym typeface="+mn-ea"/>
              </a:rPr>
              <a:t>NB-IoT</a:t>
            </a:r>
            <a:r>
              <a:rPr lang="zh-CN" altLang="en-US" dirty="0">
                <a:sym typeface="+mn-ea"/>
              </a:rPr>
              <a:t>的发展历程</a:t>
            </a:r>
            <a:endParaRPr lang="zh-CN" altLang="en-US" dirty="0"/>
          </a:p>
        </p:txBody>
      </p:sp>
      <p:pic>
        <p:nvPicPr>
          <p:cNvPr id="7" name="图片 6" descr="NB-IoT演进"/>
          <p:cNvPicPr>
            <a:picLocks noChangeAspect="1"/>
          </p:cNvPicPr>
          <p:nvPr/>
        </p:nvPicPr>
        <p:blipFill>
          <a:blip r:embed="rId3"/>
          <a:stretch>
            <a:fillRect/>
          </a:stretch>
        </p:blipFill>
        <p:spPr>
          <a:xfrm>
            <a:off x="780415" y="1840230"/>
            <a:ext cx="7353300" cy="3762375"/>
          </a:xfrm>
          <a:prstGeom prst="rect">
            <a:avLst/>
          </a:prstGeom>
        </p:spPr>
      </p:pic>
      <p:sp>
        <p:nvSpPr>
          <p:cNvPr id="5" name="动作按钮: 后退或前一项 4">
            <a:hlinkClick r:id="rId4" action="ppaction://hlinksldjump" highlightClick="1"/>
            <a:extLst>
              <a:ext uri="{FF2B5EF4-FFF2-40B4-BE49-F238E27FC236}">
                <a16:creationId xmlns:a16="http://schemas.microsoft.com/office/drawing/2014/main" id="{EBBB746E-D838-4E40-87B7-0FD6B53CA9CE}"/>
              </a:ext>
            </a:extLst>
          </p:cNvPr>
          <p:cNvSpPr/>
          <p:nvPr/>
        </p:nvSpPr>
        <p:spPr>
          <a:xfrm>
            <a:off x="7860442" y="6177479"/>
            <a:ext cx="654908" cy="482297"/>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a:t>NB-IoT</a:t>
            </a:r>
            <a:r>
              <a:rPr lang="zh-CN" altLang="zh-CN"/>
              <a:t>端到端系统架构</a:t>
            </a:r>
          </a:p>
        </p:txBody>
      </p:sp>
      <p:sp>
        <p:nvSpPr>
          <p:cNvPr id="7" name="文本框 6"/>
          <p:cNvSpPr txBox="1"/>
          <p:nvPr/>
        </p:nvSpPr>
        <p:spPr>
          <a:xfrm>
            <a:off x="775970" y="1362075"/>
            <a:ext cx="3926840" cy="368300"/>
          </a:xfrm>
          <a:prstGeom prst="rect">
            <a:avLst/>
          </a:prstGeom>
          <a:noFill/>
        </p:spPr>
        <p:txBody>
          <a:bodyPr wrap="none" rtlCol="0">
            <a:spAutoFit/>
          </a:bodyPr>
          <a:lstStyle/>
          <a:p>
            <a:pPr algn="l"/>
            <a:r>
              <a:rPr lang="zh-CN" altLang="en-US">
                <a:latin typeface="微软雅黑" panose="020B0503020204020204" pitchFamily="34" charset="-122"/>
                <a:ea typeface="微软雅黑" panose="020B0503020204020204" pitchFamily="34" charset="-122"/>
                <a:cs typeface="微软雅黑" panose="020B0503020204020204" pitchFamily="34" charset="-122"/>
              </a:rPr>
              <a:t>NB-IoT端到端系统架构如下图所示：</a:t>
            </a:r>
          </a:p>
        </p:txBody>
      </p:sp>
      <p:pic>
        <p:nvPicPr>
          <p:cNvPr id="9" name="内容占位符 8"/>
          <p:cNvPicPr>
            <a:picLocks noGrp="1" noChangeAspect="1"/>
          </p:cNvPicPr>
          <p:nvPr>
            <p:ph idx="1"/>
          </p:nvPr>
        </p:nvPicPr>
        <p:blipFill>
          <a:blip r:embed="rId3"/>
          <a:stretch>
            <a:fillRect/>
          </a:stretch>
        </p:blipFill>
        <p:spPr>
          <a:xfrm>
            <a:off x="633095" y="2153285"/>
            <a:ext cx="7877175" cy="3695700"/>
          </a:xfrm>
          <a:prstGeom prst="rect">
            <a:avLst/>
          </a:prstGeom>
        </p:spPr>
      </p:pic>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endParaRPr lang="zh-CN" altLang="en-US"/>
          </a:p>
        </p:txBody>
      </p:sp>
      <p:sp>
        <p:nvSpPr>
          <p:cNvPr id="4" name="标题 3"/>
          <p:cNvSpPr>
            <a:spLocks noGrp="1"/>
          </p:cNvSpPr>
          <p:nvPr>
            <p:ph type="title"/>
          </p:nvPr>
        </p:nvSpPr>
        <p:spPr/>
        <p:txBody>
          <a:bodyPr/>
          <a:lstStyle/>
          <a:p>
            <a:endParaRPr lang="zh-CN" altLang="en-US"/>
          </a:p>
        </p:txBody>
      </p:sp>
      <p:pic>
        <p:nvPicPr>
          <p:cNvPr id="6" name="内容占位符 5"/>
          <p:cNvPicPr>
            <a:picLocks noGrp="1" noChangeAspect="1"/>
          </p:cNvPicPr>
          <p:nvPr>
            <p:ph idx="1"/>
          </p:nvPr>
        </p:nvPicPr>
        <p:blipFill>
          <a:blip r:embed="rId3"/>
          <a:stretch>
            <a:fillRect/>
          </a:stretch>
        </p:blipFill>
        <p:spPr>
          <a:xfrm>
            <a:off x="644525" y="2429510"/>
            <a:ext cx="7229475" cy="2895600"/>
          </a:xfrm>
          <a:prstGeom prst="rect">
            <a:avLst/>
          </a:prstGeom>
        </p:spPr>
      </p:pic>
      <p:sp>
        <p:nvSpPr>
          <p:cNvPr id="7" name="文本框 6"/>
          <p:cNvSpPr txBox="1"/>
          <p:nvPr/>
        </p:nvSpPr>
        <p:spPr>
          <a:xfrm>
            <a:off x="339725" y="1439545"/>
            <a:ext cx="3691890" cy="368300"/>
          </a:xfrm>
          <a:prstGeom prst="rect">
            <a:avLst/>
          </a:prstGeom>
          <a:noFill/>
        </p:spPr>
        <p:txBody>
          <a:bodyPr wrap="square" rtlCol="0" anchor="t">
            <a:spAutoFit/>
          </a:bodyPr>
          <a:lstStyle/>
          <a:p>
            <a:r>
              <a:rPr lang="zh-CN" altLang="en-US" dirty="0">
                <a:latin typeface="微软雅黑" panose="020B0503020204020204" pitchFamily="34" charset="-122"/>
                <a:ea typeface="微软雅黑" panose="020B0503020204020204" pitchFamily="34" charset="-122"/>
                <a:cs typeface="微软雅黑" panose="020B0503020204020204" pitchFamily="34" charset="-122"/>
              </a:rPr>
              <a:t> 将上图EPC部分进行细化，如下</a:t>
            </a:r>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644525" y="1501775"/>
            <a:ext cx="7886700" cy="4351338"/>
          </a:xfrm>
        </p:spPr>
        <p:txBody>
          <a:bodyPr/>
          <a:lstStyle/>
          <a:p>
            <a:pPr fontAlgn="auto">
              <a:lnSpc>
                <a:spcPct val="120000"/>
              </a:lnSpc>
            </a:pPr>
            <a:r>
              <a:rPr lang="zh-CN" altLang="en-US" sz="2000" dirty="0"/>
              <a:t>NB-IoT沿用LTE定义的频段号，Release 13为NB-IoT指定了14个频段。</a:t>
            </a:r>
          </a:p>
        </p:txBody>
      </p:sp>
      <p:sp>
        <p:nvSpPr>
          <p:cNvPr id="3" name="标题 2"/>
          <p:cNvSpPr>
            <a:spLocks noGrp="1"/>
          </p:cNvSpPr>
          <p:nvPr>
            <p:ph type="title"/>
          </p:nvPr>
        </p:nvSpPr>
        <p:spPr/>
        <p:txBody>
          <a:bodyPr/>
          <a:lstStyle/>
          <a:p>
            <a:r>
              <a:rPr lang="en-US" altLang="zh-CN" dirty="0"/>
              <a:t>NB-IoT</a:t>
            </a:r>
            <a:r>
              <a:rPr lang="zh-CN" altLang="en-US" dirty="0"/>
              <a:t>频段</a:t>
            </a:r>
          </a:p>
        </p:txBody>
      </p:sp>
      <p:pic>
        <p:nvPicPr>
          <p:cNvPr id="6" name="图片 5"/>
          <p:cNvPicPr>
            <a:picLocks noChangeAspect="1"/>
          </p:cNvPicPr>
          <p:nvPr/>
        </p:nvPicPr>
        <p:blipFill>
          <a:blip r:embed="rId2"/>
          <a:stretch>
            <a:fillRect/>
          </a:stretch>
        </p:blipFill>
        <p:spPr>
          <a:xfrm>
            <a:off x="2057400" y="2197100"/>
            <a:ext cx="5200650" cy="424815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endParaRPr lang="zh-CN" altLang="en-US"/>
          </a:p>
        </p:txBody>
      </p:sp>
      <p:sp>
        <p:nvSpPr>
          <p:cNvPr id="3" name="标题 2"/>
          <p:cNvSpPr>
            <a:spLocks noGrp="1"/>
          </p:cNvSpPr>
          <p:nvPr>
            <p:ph type="title"/>
          </p:nvPr>
        </p:nvSpPr>
        <p:spPr/>
        <p:txBody>
          <a:bodyPr/>
          <a:lstStyle/>
          <a:p>
            <a:endParaRPr lang="zh-CN" altLang="en-US"/>
          </a:p>
        </p:txBody>
      </p:sp>
      <p:sp>
        <p:nvSpPr>
          <p:cNvPr id="4" name="标题 3"/>
          <p:cNvSpPr>
            <a:spLocks noGrp="1"/>
          </p:cNvSpPr>
          <p:nvPr>
            <p:ph type="title"/>
          </p:nvPr>
        </p:nvSpPr>
        <p:spPr/>
        <p:txBody>
          <a:bodyPr/>
          <a:lstStyle/>
          <a:p>
            <a:endParaRPr lang="zh-CN" altLang="en-US"/>
          </a:p>
        </p:txBody>
      </p:sp>
      <p:sp>
        <p:nvSpPr>
          <p:cNvPr id="10243" name="Text Box 3"/>
          <p:cNvSpPr txBox="1"/>
          <p:nvPr/>
        </p:nvSpPr>
        <p:spPr>
          <a:xfrm>
            <a:off x="228600" y="446088"/>
            <a:ext cx="6010275" cy="589280"/>
          </a:xfrm>
          <a:prstGeom prst="rect">
            <a:avLst/>
          </a:prstGeom>
          <a:noFill/>
          <a:ln w="9525">
            <a:noFill/>
          </a:ln>
        </p:spPr>
        <p:txBody>
          <a:bodyPr>
            <a:spAutoFit/>
          </a:bodyPr>
          <a:lstStyle/>
          <a:p>
            <a:pPr algn="l">
              <a:lnSpc>
                <a:spcPct val="90000"/>
              </a:lnSpc>
              <a:buClrTx/>
              <a:buSzTx/>
              <a:buFontTx/>
            </a:pPr>
            <a:r>
              <a:rPr kumimoji="1" lang="zh-CN" altLang="en-US" sz="3600" dirty="0">
                <a:ln w="0"/>
                <a:solidFill>
                  <a:schemeClr val="bg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mj-cs"/>
              </a:rPr>
              <a:t>WiFi技术概述</a:t>
            </a:r>
          </a:p>
        </p:txBody>
      </p:sp>
      <p:sp>
        <p:nvSpPr>
          <p:cNvPr id="10244" name="AutoShape 8"/>
          <p:cNvSpPr/>
          <p:nvPr/>
        </p:nvSpPr>
        <p:spPr>
          <a:xfrm>
            <a:off x="609600" y="1387475"/>
            <a:ext cx="7906385" cy="1219200"/>
          </a:xfrm>
          <a:prstGeom prst="roundRect">
            <a:avLst>
              <a:gd name="adj" fmla="val 16667"/>
            </a:avLst>
          </a:prstGeom>
          <a:solidFill>
            <a:srgbClr val="FF9900"/>
          </a:solidFill>
          <a:ln w="9525" cap="flat" cmpd="sng">
            <a:solidFill>
              <a:srgbClr val="FF9900"/>
            </a:solidFill>
            <a:prstDash val="solid"/>
            <a:headEnd type="none" w="med" len="med"/>
            <a:tailEnd type="none" w="med" len="med"/>
          </a:ln>
        </p:spPr>
        <p:txBody>
          <a:bodyPr wrap="none" anchor="ctr"/>
          <a:lstStyle/>
          <a:p>
            <a:pPr marL="228600" indent="-228600" algn="l">
              <a:lnSpc>
                <a:spcPct val="100000"/>
              </a:lnSpc>
              <a:spcBef>
                <a:spcPts val="1000"/>
              </a:spcBef>
              <a:buClrTx/>
              <a:buSzTx/>
              <a:buFont typeface="Arial" panose="020B0604020202020204" pitchFamily="34" charset="0"/>
            </a:pP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WiFi是一个国际无线局域网（WLAN）标准，全称为</a:t>
            </a:r>
          </a:p>
          <a:p>
            <a:pPr indent="0" algn="l">
              <a:lnSpc>
                <a:spcPct val="100000"/>
              </a:lnSpc>
              <a:spcBef>
                <a:spcPts val="1000"/>
              </a:spcBef>
              <a:buClrTx/>
              <a:buSzTx/>
              <a:buFont typeface="Arial" panose="020B0604020202020204" pitchFamily="34" charset="0"/>
              <a:buNone/>
            </a:pP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Wireless Fidelity，又称IEEE802.11b标准。</a:t>
            </a:r>
          </a:p>
        </p:txBody>
      </p:sp>
      <p:sp>
        <p:nvSpPr>
          <p:cNvPr id="10245" name="AutoShape 9"/>
          <p:cNvSpPr/>
          <p:nvPr/>
        </p:nvSpPr>
        <p:spPr>
          <a:xfrm>
            <a:off x="628650" y="2941955"/>
            <a:ext cx="7906385" cy="1219200"/>
          </a:xfrm>
          <a:prstGeom prst="roundRect">
            <a:avLst>
              <a:gd name="adj" fmla="val 16667"/>
            </a:avLst>
          </a:prstGeom>
          <a:solidFill>
            <a:schemeClr val="hlink"/>
          </a:solidFill>
          <a:ln w="9525" cap="flat" cmpd="sng">
            <a:solidFill>
              <a:schemeClr val="hlink"/>
            </a:solidFill>
            <a:prstDash val="solid"/>
            <a:headEnd type="none" w="med" len="med"/>
            <a:tailEnd type="none" w="med" len="med"/>
          </a:ln>
        </p:spPr>
        <p:txBody>
          <a:bodyPr wrap="none" lIns="0" rIns="0" anchor="b"/>
          <a:lstStyle/>
          <a:p>
            <a:pPr marL="228600" indent="-228600" algn="l">
              <a:lnSpc>
                <a:spcPct val="100000"/>
              </a:lnSpc>
              <a:spcBef>
                <a:spcPts val="1000"/>
              </a:spcBef>
              <a:buClrTx/>
              <a:buSzTx/>
              <a:buFont typeface="Arial" panose="020B0604020202020204" pitchFamily="34" charset="0"/>
            </a:pPr>
            <a:r>
              <a:rPr lang="zh-CN" altLang="en-US" sz="24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WiFi最早是基于IEEE802.11协议，发表于1997年，定义</a:t>
            </a:r>
          </a:p>
          <a:p>
            <a:pPr indent="0" algn="l">
              <a:lnSpc>
                <a:spcPct val="100000"/>
              </a:lnSpc>
              <a:spcBef>
                <a:spcPts val="1000"/>
              </a:spcBef>
              <a:buClrTx/>
              <a:buSzTx/>
              <a:buFont typeface="Arial" panose="020B0604020202020204" pitchFamily="34" charset="0"/>
              <a:buNone/>
            </a:pPr>
            <a:r>
              <a:rPr lang="zh-CN" altLang="en-US" sz="24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了WLAN的MAC层和物理层标准。</a:t>
            </a:r>
          </a:p>
        </p:txBody>
      </p:sp>
      <p:sp>
        <p:nvSpPr>
          <p:cNvPr id="10246" name="AutoShape 10"/>
          <p:cNvSpPr/>
          <p:nvPr/>
        </p:nvSpPr>
        <p:spPr>
          <a:xfrm>
            <a:off x="609600" y="4495800"/>
            <a:ext cx="7905750" cy="1676400"/>
          </a:xfrm>
          <a:prstGeom prst="roundRect">
            <a:avLst>
              <a:gd name="adj" fmla="val 16667"/>
            </a:avLst>
          </a:prstGeom>
          <a:solidFill>
            <a:srgbClr val="FF9900"/>
          </a:solidFill>
          <a:ln w="9525" cap="flat" cmpd="sng">
            <a:solidFill>
              <a:srgbClr val="FF9900"/>
            </a:solidFill>
            <a:prstDash val="solid"/>
            <a:headEnd type="none" w="med" len="med"/>
            <a:tailEnd type="none" w="med" len="med"/>
          </a:ln>
        </p:spPr>
        <p:txBody>
          <a:bodyPr wrap="none" anchor="ctr"/>
          <a:lstStyle/>
          <a:p>
            <a:pPr marL="228600" indent="-228600" algn="l">
              <a:lnSpc>
                <a:spcPct val="100000"/>
              </a:lnSpc>
              <a:spcBef>
                <a:spcPts val="1000"/>
              </a:spcBef>
              <a:buClrTx/>
              <a:buSzTx/>
              <a:buFont typeface="Arial" panose="020B0604020202020204" pitchFamily="34" charset="0"/>
            </a:pP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继802.11协议之后，相继有众多版本被推出，最典型</a:t>
            </a:r>
          </a:p>
          <a:p>
            <a:pPr indent="0" algn="l">
              <a:lnSpc>
                <a:spcPct val="100000"/>
              </a:lnSpc>
              <a:spcBef>
                <a:spcPts val="1000"/>
              </a:spcBef>
              <a:buClrTx/>
              <a:buSzTx/>
              <a:buFont typeface="Arial" panose="020B0604020202020204" pitchFamily="34" charset="0"/>
              <a:buNone/>
            </a:pP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的是IEEE802.11a、IEEE802.11b、IEEE802.11g、</a:t>
            </a:r>
            <a:b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b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    IEEE802.11n、</a:t>
            </a: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802.11ac </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802.11ax</a:t>
            </a:r>
            <a:endParaRPr lang="zh-CN" altLang="en-US" sz="2400" dirty="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ransition/>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内容占位符 5"/>
          <p:cNvPicPr>
            <a:picLocks noGrp="1" noChangeAspect="1"/>
          </p:cNvPicPr>
          <p:nvPr>
            <p:ph idx="1"/>
          </p:nvPr>
        </p:nvPicPr>
        <p:blipFill>
          <a:blip r:embed="rId3"/>
          <a:stretch>
            <a:fillRect/>
          </a:stretch>
        </p:blipFill>
        <p:spPr>
          <a:xfrm>
            <a:off x="2035322" y="4574931"/>
            <a:ext cx="5864860" cy="2095500"/>
          </a:xfrm>
          <a:prstGeom prst="rect">
            <a:avLst/>
          </a:prstGeom>
        </p:spPr>
      </p:pic>
      <p:sp>
        <p:nvSpPr>
          <p:cNvPr id="7" name="标题 6"/>
          <p:cNvSpPr>
            <a:spLocks noGrp="1"/>
          </p:cNvSpPr>
          <p:nvPr>
            <p:ph type="title"/>
          </p:nvPr>
        </p:nvSpPr>
        <p:spPr/>
        <p:txBody>
          <a:bodyPr/>
          <a:lstStyle/>
          <a:p>
            <a:r>
              <a:rPr lang="en-US" altLang="zh-CN"/>
              <a:t>NB-IoT</a:t>
            </a:r>
            <a:r>
              <a:rPr lang="zh-CN" altLang="en-US"/>
              <a:t>频段</a:t>
            </a:r>
          </a:p>
        </p:txBody>
      </p:sp>
      <p:sp>
        <p:nvSpPr>
          <p:cNvPr id="8" name="文本框 7"/>
          <p:cNvSpPr txBox="1"/>
          <p:nvPr/>
        </p:nvSpPr>
        <p:spPr>
          <a:xfrm>
            <a:off x="549275" y="1142365"/>
            <a:ext cx="7757795" cy="3877343"/>
          </a:xfrm>
          <a:prstGeom prst="rect">
            <a:avLst/>
          </a:prstGeom>
          <a:noFill/>
        </p:spPr>
        <p:txBody>
          <a:bodyPr wrap="square" rtlCol="0" anchor="t">
            <a:spAutoFit/>
          </a:bodyPr>
          <a:lstStyle/>
          <a:p>
            <a:endParaRPr lang="zh-CN" altLang="en-US" dirty="0"/>
          </a:p>
          <a:p>
            <a:pPr fontAlgn="auto">
              <a:lnSpc>
                <a:spcPct val="120000"/>
              </a:lnSpc>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中国联通的NB-IoT部署在900MHz、1800MHz频段，目前只有900MHz 可以试验。</a:t>
            </a:r>
          </a:p>
          <a:p>
            <a:pPr fontAlgn="auto">
              <a:lnSpc>
                <a:spcPct val="120000"/>
              </a:lnSpc>
            </a:pPr>
            <a:endParaRPr lang="zh-CN" altLang="en-US" sz="2400" dirty="0">
              <a:latin typeface="微软雅黑" panose="020B0503020204020204" pitchFamily="34" charset="-122"/>
              <a:ea typeface="微软雅黑" panose="020B0503020204020204" pitchFamily="34" charset="-122"/>
            </a:endParaRPr>
          </a:p>
          <a:p>
            <a:pPr fontAlgn="auto">
              <a:lnSpc>
                <a:spcPct val="120000"/>
              </a:lnSpc>
            </a:pPr>
            <a:r>
              <a:rPr lang="zh-CN" altLang="en-US" sz="2400" dirty="0">
                <a:latin typeface="微软雅黑" panose="020B0503020204020204" pitchFamily="34" charset="-122"/>
                <a:ea typeface="微软雅黑" panose="020B0503020204020204" pitchFamily="34" charset="-122"/>
              </a:rPr>
              <a:t>    中国移动为了建设NB-IoT物联网，将会获得FDD牌照，并且允许重耕现有的900MHz、1800MHz频段。</a:t>
            </a:r>
          </a:p>
          <a:p>
            <a:pPr fontAlgn="auto">
              <a:lnSpc>
                <a:spcPct val="120000"/>
              </a:lnSpc>
            </a:pPr>
            <a:endParaRPr lang="zh-CN" altLang="en-US" sz="2400" dirty="0">
              <a:latin typeface="微软雅黑" panose="020B0503020204020204" pitchFamily="34" charset="-122"/>
              <a:ea typeface="微软雅黑" panose="020B0503020204020204" pitchFamily="34" charset="-122"/>
            </a:endParaRPr>
          </a:p>
          <a:p>
            <a:pPr fontAlgn="auto">
              <a:lnSpc>
                <a:spcPct val="120000"/>
              </a:lnSpc>
            </a:pPr>
            <a:r>
              <a:rPr lang="zh-CN" altLang="en-US" sz="2400" dirty="0">
                <a:latin typeface="微软雅黑" panose="020B0503020204020204" pitchFamily="34" charset="-122"/>
                <a:ea typeface="微软雅黑" panose="020B0503020204020204" pitchFamily="34" charset="-122"/>
              </a:rPr>
              <a:t>    中国电信的NB-IoT部署在800MHz频段，频宽只有</a:t>
            </a:r>
            <a:r>
              <a:rPr lang="en-US" altLang="zh-CN" sz="2400" dirty="0">
                <a:latin typeface="微软雅黑" panose="020B0503020204020204" pitchFamily="34" charset="-122"/>
                <a:ea typeface="微软雅黑" panose="020B0503020204020204" pitchFamily="34" charset="-122"/>
              </a:rPr>
              <a:t>1</a:t>
            </a:r>
            <a:r>
              <a:rPr lang="zh-CN" altLang="en-US" sz="2400" dirty="0">
                <a:latin typeface="微软雅黑" panose="020B0503020204020204" pitchFamily="34" charset="-122"/>
                <a:ea typeface="微软雅黑" panose="020B0503020204020204" pitchFamily="34" charset="-122"/>
              </a:rPr>
              <a:t>5MHz。</a:t>
            </a:r>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474344" y="323850"/>
            <a:ext cx="5813426" cy="995679"/>
          </a:xfrm>
        </p:spPr>
        <p:txBody>
          <a:bodyPr/>
          <a:lstStyle/>
          <a:p>
            <a:r>
              <a:rPr lang="zh-CN" altLang="en-US"/>
              <a:t>物理层</a:t>
            </a:r>
          </a:p>
        </p:txBody>
      </p:sp>
      <p:sp>
        <p:nvSpPr>
          <p:cNvPr id="8" name="文本框 7"/>
          <p:cNvSpPr txBox="1"/>
          <p:nvPr/>
        </p:nvSpPr>
        <p:spPr>
          <a:xfrm>
            <a:off x="432873" y="1653420"/>
            <a:ext cx="8150225" cy="2270750"/>
          </a:xfrm>
          <a:prstGeom prst="rect">
            <a:avLst/>
          </a:prstGeom>
          <a:noFill/>
        </p:spPr>
        <p:txBody>
          <a:bodyPr wrap="square" rtlCol="0" anchor="t">
            <a:spAutoFit/>
          </a:bodyPr>
          <a:lstStyle/>
          <a:p>
            <a:pPr algn="l" fontAlgn="auto">
              <a:lnSpc>
                <a:spcPct val="120000"/>
              </a:lnSpc>
            </a:pPr>
            <a:r>
              <a:rPr lang="zh-CN" altLang="en-US" sz="2400" dirty="0">
                <a:latin typeface="微软雅黑" panose="020B0503020204020204" pitchFamily="34" charset="-122"/>
                <a:ea typeface="微软雅黑" panose="020B0503020204020204" pitchFamily="34" charset="-122"/>
                <a:sym typeface="+mn-ea"/>
              </a:rPr>
              <a:t>工作模式</a:t>
            </a:r>
            <a:endParaRPr lang="zh-CN" altLang="en-US" sz="2400" dirty="0">
              <a:latin typeface="微软雅黑" panose="020B0503020204020204" pitchFamily="34" charset="-122"/>
              <a:ea typeface="微软雅黑" panose="020B0503020204020204" pitchFamily="34" charset="-122"/>
            </a:endParaRPr>
          </a:p>
          <a:p>
            <a:pPr algn="l" fontAlgn="auto">
              <a:lnSpc>
                <a:spcPct val="120000"/>
              </a:lnSpc>
            </a:pPr>
            <a:r>
              <a:rPr lang="zh-CN" altLang="en-US" sz="2400" dirty="0">
                <a:latin typeface="微软雅黑" panose="020B0503020204020204" pitchFamily="34" charset="-122"/>
                <a:ea typeface="微软雅黑" panose="020B0503020204020204" pitchFamily="34" charset="-122"/>
                <a:sym typeface="+mn-ea"/>
              </a:rPr>
              <a:t>部署方式（Operation Modes）</a:t>
            </a:r>
            <a:endParaRPr lang="zh-CN" altLang="en-US" sz="2400" dirty="0">
              <a:latin typeface="微软雅黑" panose="020B0503020204020204" pitchFamily="34" charset="-122"/>
              <a:ea typeface="微软雅黑" panose="020B0503020204020204" pitchFamily="34" charset="-122"/>
            </a:endParaRPr>
          </a:p>
          <a:p>
            <a:pPr algn="l" fontAlgn="auto">
              <a:lnSpc>
                <a:spcPct val="120000"/>
              </a:lnSpc>
            </a:pPr>
            <a:r>
              <a:rPr lang="zh-CN" altLang="en-US" sz="2400" dirty="0">
                <a:latin typeface="微软雅黑" panose="020B0503020204020204" pitchFamily="34" charset="-122"/>
                <a:ea typeface="微软雅黑" panose="020B0503020204020204" pitchFamily="34" charset="-122"/>
                <a:sym typeface="+mn-ea"/>
              </a:rPr>
              <a:t>      NB-IoT占用180KHz带宽，这与在LTE帧结构中一个资源块的带宽是一样的。所以，以下三种部署方式成为可能：独立部署、保护带部署、带内部署</a:t>
            </a:r>
          </a:p>
        </p:txBody>
      </p:sp>
      <p:pic>
        <p:nvPicPr>
          <p:cNvPr id="9" name="图片 8"/>
          <p:cNvPicPr>
            <a:picLocks noChangeAspect="1"/>
          </p:cNvPicPr>
          <p:nvPr/>
        </p:nvPicPr>
        <p:blipFill>
          <a:blip r:embed="rId2"/>
          <a:srcRect r="3681" b="22327"/>
          <a:stretch>
            <a:fillRect/>
          </a:stretch>
        </p:blipFill>
        <p:spPr>
          <a:xfrm>
            <a:off x="3636165" y="4648715"/>
            <a:ext cx="1495425" cy="110236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644524" y="342900"/>
            <a:ext cx="5813426" cy="995679"/>
          </a:xfrm>
        </p:spPr>
        <p:txBody>
          <a:bodyPr/>
          <a:lstStyle/>
          <a:p>
            <a:r>
              <a:rPr lang="zh-CN" altLang="en-US"/>
              <a:t>物理层</a:t>
            </a:r>
            <a:br>
              <a:rPr lang="zh-CN" altLang="en-US"/>
            </a:br>
            <a:r>
              <a:rPr lang="zh-CN" altLang="en-US"/>
              <a:t>           </a:t>
            </a:r>
            <a:endParaRPr lang="zh-CN" altLang="en-US" sz="2400"/>
          </a:p>
        </p:txBody>
      </p:sp>
      <p:sp>
        <p:nvSpPr>
          <p:cNvPr id="6" name="文本框 5"/>
          <p:cNvSpPr txBox="1"/>
          <p:nvPr/>
        </p:nvSpPr>
        <p:spPr>
          <a:xfrm>
            <a:off x="295910" y="1450340"/>
            <a:ext cx="7790815" cy="1862433"/>
          </a:xfrm>
          <a:prstGeom prst="rect">
            <a:avLst/>
          </a:prstGeom>
          <a:noFill/>
        </p:spPr>
        <p:txBody>
          <a:bodyPr wrap="square" rtlCol="0" anchor="t">
            <a:spAutoFit/>
          </a:bodyPr>
          <a:lstStyle/>
          <a:p>
            <a:pPr marL="228600" indent="-228600" algn="l" fontAlgn="auto">
              <a:lnSpc>
                <a:spcPct val="90000"/>
              </a:lnSpc>
              <a:spcBef>
                <a:spcPts val="1000"/>
              </a:spcBef>
              <a:buClrTx/>
              <a:buSzTx/>
              <a:buFont typeface="Arial" panose="020B0604020202020204" pitchFamily="34" charset="0"/>
            </a:pPr>
            <a:r>
              <a:rPr lang="zh-CN" altLang="en-US" sz="2400" dirty="0">
                <a:solidFill>
                  <a:srgbClr val="FF0000"/>
                </a:solidFill>
                <a:latin typeface="微软雅黑" panose="020B0503020204020204" pitchFamily="34" charset="-122"/>
                <a:ea typeface="微软雅黑" panose="020B0503020204020204" pitchFamily="34" charset="-122"/>
              </a:rPr>
              <a:t>1）独立部署（Stand alone operation）</a:t>
            </a:r>
            <a:endParaRPr lang="zh-CN" altLang="en-US" sz="2400" dirty="0">
              <a:latin typeface="微软雅黑" panose="020B0503020204020204" pitchFamily="34" charset="-122"/>
              <a:ea typeface="微软雅黑" panose="020B0503020204020204" pitchFamily="34" charset="-122"/>
            </a:endParaRPr>
          </a:p>
          <a:p>
            <a:pPr marL="228600" indent="-228600" algn="l" fontAlgn="auto">
              <a:lnSpc>
                <a:spcPct val="90000"/>
              </a:lnSpc>
              <a:spcBef>
                <a:spcPts val="1000"/>
              </a:spcBef>
              <a:buClrTx/>
              <a:buSzTx/>
              <a:buFont typeface="Arial" panose="020B0604020202020204" pitchFamily="34" charset="0"/>
            </a:pPr>
            <a:endParaRPr lang="zh-CN" altLang="en-US" sz="2400" dirty="0">
              <a:latin typeface="微软雅黑" panose="020B0503020204020204" pitchFamily="34" charset="-122"/>
              <a:ea typeface="微软雅黑" panose="020B0503020204020204" pitchFamily="34" charset="-122"/>
            </a:endParaRPr>
          </a:p>
          <a:p>
            <a:pPr marL="228600" indent="-228600" algn="l" fontAlgn="auto">
              <a:lnSpc>
                <a:spcPct val="120000"/>
              </a:lnSpc>
              <a:spcBef>
                <a:spcPts val="1000"/>
              </a:spcBef>
              <a:buClrTx/>
              <a:buSzTx/>
              <a:buFont typeface="Arial" panose="020B0604020202020204" pitchFamily="34" charset="0"/>
            </a:pPr>
            <a:r>
              <a:rPr lang="zh-CN" altLang="en-US" sz="2400" dirty="0">
                <a:latin typeface="微软雅黑" panose="020B0503020204020204" pitchFamily="34" charset="-122"/>
                <a:ea typeface="微软雅黑" panose="020B0503020204020204" pitchFamily="34" charset="-122"/>
              </a:rPr>
              <a:t>     不依赖LTE，与LTE可以完全解耦</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 适合用于重耕GSM频段，GSM的信道带宽为200KHz</a:t>
            </a:r>
          </a:p>
        </p:txBody>
      </p:sp>
      <p:grpSp>
        <p:nvGrpSpPr>
          <p:cNvPr id="11" name="组合 10"/>
          <p:cNvGrpSpPr/>
          <p:nvPr/>
        </p:nvGrpSpPr>
        <p:grpSpPr>
          <a:xfrm>
            <a:off x="2195195" y="4410075"/>
            <a:ext cx="2876550" cy="2150110"/>
            <a:chOff x="3457" y="6945"/>
            <a:chExt cx="4530" cy="3386"/>
          </a:xfrm>
        </p:grpSpPr>
        <p:pic>
          <p:nvPicPr>
            <p:cNvPr id="9" name="图片 8"/>
            <p:cNvPicPr>
              <a:picLocks noChangeAspect="1"/>
            </p:cNvPicPr>
            <p:nvPr/>
          </p:nvPicPr>
          <p:blipFill>
            <a:blip r:embed="rId3"/>
            <a:srcRect l="66960" t="2157" r="147"/>
            <a:stretch>
              <a:fillRect/>
            </a:stretch>
          </p:blipFill>
          <p:spPr>
            <a:xfrm>
              <a:off x="3457" y="6945"/>
              <a:ext cx="4530" cy="3364"/>
            </a:xfrm>
            <a:prstGeom prst="rect">
              <a:avLst/>
            </a:prstGeom>
          </p:spPr>
        </p:pic>
        <p:sp>
          <p:nvSpPr>
            <p:cNvPr id="10" name="文本框 9"/>
            <p:cNvSpPr txBox="1"/>
            <p:nvPr/>
          </p:nvSpPr>
          <p:spPr>
            <a:xfrm>
              <a:off x="3457" y="9315"/>
              <a:ext cx="4336" cy="1016"/>
            </a:xfrm>
            <a:prstGeom prst="rect">
              <a:avLst/>
            </a:prstGeom>
            <a:solidFill>
              <a:schemeClr val="bg1"/>
            </a:solidFill>
          </p:spPr>
          <p:txBody>
            <a:bodyPr wrap="square" rtlCol="0">
              <a:spAutoFit/>
            </a:bodyPr>
            <a:lstStyle/>
            <a:p>
              <a:r>
                <a:rPr lang="en-US" altLang="zh-CN"/>
                <a:t>                GSM Carriers</a:t>
              </a:r>
            </a:p>
            <a:p>
              <a:endParaRPr lang="en-US" altLang="zh-CN"/>
            </a:p>
          </p:txBody>
        </p:sp>
      </p:gr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628650" y="2187575"/>
            <a:ext cx="7886700" cy="4351338"/>
          </a:xfrm>
        </p:spPr>
        <p:txBody>
          <a:bodyPr/>
          <a:lstStyle/>
          <a:p>
            <a:endParaRPr lang="zh-CN" altLang="en-US" dirty="0"/>
          </a:p>
          <a:p>
            <a:endParaRPr lang="zh-CN" altLang="en-US" dirty="0"/>
          </a:p>
          <a:p>
            <a:r>
              <a:rPr lang="zh-CN" altLang="en-US" dirty="0">
                <a:solidFill>
                  <a:srgbClr val="FF0000"/>
                </a:solidFill>
              </a:rPr>
              <a:t>2）保护带部署</a:t>
            </a:r>
            <a:r>
              <a:rPr lang="zh-CN" altLang="en-US" dirty="0"/>
              <a:t>（Guard band operation）</a:t>
            </a:r>
          </a:p>
          <a:p>
            <a:pPr marL="0" indent="0" fontAlgn="auto">
              <a:lnSpc>
                <a:spcPct val="120000"/>
              </a:lnSpc>
              <a:buNone/>
            </a:pPr>
            <a:r>
              <a:rPr lang="zh-CN" altLang="en-US" dirty="0"/>
              <a:t>    不占LTE资源</a:t>
            </a:r>
            <a:r>
              <a:rPr lang="en-US" altLang="zh-CN" dirty="0"/>
              <a:t>, </a:t>
            </a:r>
            <a:r>
              <a:rPr lang="zh-CN" altLang="en-US" dirty="0"/>
              <a:t>利用LTE</a:t>
            </a:r>
            <a:r>
              <a:rPr lang="zh-CN" altLang="en-US" dirty="0">
                <a:solidFill>
                  <a:srgbClr val="FF0000"/>
                </a:solidFill>
              </a:rPr>
              <a:t>边缘</a:t>
            </a:r>
            <a:r>
              <a:rPr lang="zh-CN" altLang="en-US" dirty="0"/>
              <a:t>保护频带中未使用的180KHz带宽的资源块。</a:t>
            </a:r>
          </a:p>
          <a:p>
            <a:r>
              <a:rPr lang="zh-CN" altLang="en-US" dirty="0">
                <a:solidFill>
                  <a:srgbClr val="FF0000"/>
                </a:solidFill>
              </a:rPr>
              <a:t>3）带内部署</a:t>
            </a:r>
            <a:r>
              <a:rPr lang="zh-CN" altLang="en-US" dirty="0"/>
              <a:t>（In-band operation）</a:t>
            </a:r>
          </a:p>
          <a:p>
            <a:pPr marL="0" indent="0" fontAlgn="auto">
              <a:lnSpc>
                <a:spcPct val="120000"/>
              </a:lnSpc>
              <a:buNone/>
            </a:pPr>
            <a:r>
              <a:rPr lang="zh-CN" altLang="en-US" dirty="0"/>
              <a:t>    占用LTE的1个PRB</a:t>
            </a:r>
            <a:r>
              <a:rPr lang="en-US" altLang="zh-CN" dirty="0"/>
              <a:t>(</a:t>
            </a:r>
            <a:r>
              <a:rPr lang="zh-CN" altLang="en-US" dirty="0"/>
              <a:t>物理资源块）</a:t>
            </a:r>
            <a:r>
              <a:rPr lang="en-US" altLang="zh-CN" dirty="0"/>
              <a:t>, </a:t>
            </a:r>
            <a:r>
              <a:rPr lang="zh-CN" altLang="en-US" dirty="0"/>
              <a:t>利用LTE载波</a:t>
            </a:r>
            <a:r>
              <a:rPr lang="zh-CN" altLang="en-US" dirty="0">
                <a:solidFill>
                  <a:srgbClr val="FF0000"/>
                </a:solidFill>
              </a:rPr>
              <a:t>中间的任何资源块</a:t>
            </a:r>
            <a:r>
              <a:rPr lang="zh-CN" altLang="en-US" dirty="0"/>
              <a:t>。</a:t>
            </a:r>
          </a:p>
        </p:txBody>
      </p:sp>
      <p:pic>
        <p:nvPicPr>
          <p:cNvPr id="6" name="图片 5"/>
          <p:cNvPicPr>
            <a:picLocks noChangeAspect="1"/>
          </p:cNvPicPr>
          <p:nvPr/>
        </p:nvPicPr>
        <p:blipFill>
          <a:blip r:embed="rId2"/>
          <a:srcRect r="30984" b="15294"/>
          <a:stretch>
            <a:fillRect/>
          </a:stretch>
        </p:blipFill>
        <p:spPr>
          <a:xfrm>
            <a:off x="1202278" y="1319529"/>
            <a:ext cx="5790565" cy="1774190"/>
          </a:xfrm>
          <a:prstGeom prst="rect">
            <a:avLst/>
          </a:prstGeom>
        </p:spPr>
      </p:pic>
      <p:sp>
        <p:nvSpPr>
          <p:cNvPr id="7" name="标题 6"/>
          <p:cNvSpPr>
            <a:spLocks noGrp="1"/>
          </p:cNvSpPr>
          <p:nvPr>
            <p:ph type="title"/>
          </p:nvPr>
        </p:nvSpPr>
        <p:spPr>
          <a:xfrm>
            <a:off x="474344" y="323850"/>
            <a:ext cx="5813426" cy="995679"/>
          </a:xfrm>
        </p:spPr>
        <p:txBody>
          <a:bodyPr/>
          <a:lstStyle/>
          <a:p>
            <a:r>
              <a:rPr lang="zh-CN" altLang="en-US"/>
              <a:t>物理层</a:t>
            </a:r>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endParaRPr lang="zh-CN" altLang="en-US"/>
          </a:p>
        </p:txBody>
      </p:sp>
      <p:sp>
        <p:nvSpPr>
          <p:cNvPr id="4" name="标题 3"/>
          <p:cNvSpPr>
            <a:spLocks noGrp="1"/>
          </p:cNvSpPr>
          <p:nvPr>
            <p:ph type="title"/>
          </p:nvPr>
        </p:nvSpPr>
        <p:spPr/>
        <p:txBody>
          <a:bodyPr/>
          <a:lstStyle/>
          <a:p>
            <a:endParaRPr lang="zh-CN" altLang="en-US"/>
          </a:p>
        </p:txBody>
      </p:sp>
      <p:pic>
        <p:nvPicPr>
          <p:cNvPr id="6" name="内容占位符 5"/>
          <p:cNvPicPr>
            <a:picLocks noGrp="1" noChangeAspect="1"/>
          </p:cNvPicPr>
          <p:nvPr>
            <p:ph idx="1"/>
          </p:nvPr>
        </p:nvPicPr>
        <p:blipFill>
          <a:blip r:embed="rId2"/>
          <a:stretch>
            <a:fillRect/>
          </a:stretch>
        </p:blipFill>
        <p:spPr>
          <a:xfrm>
            <a:off x="644525" y="95250"/>
            <a:ext cx="5076190" cy="6176645"/>
          </a:xfrm>
          <a:prstGeom prst="rect">
            <a:avLst/>
          </a:prstGeom>
        </p:spPr>
      </p:pic>
      <p:sp>
        <p:nvSpPr>
          <p:cNvPr id="7" name="文本框 6"/>
          <p:cNvSpPr txBox="1"/>
          <p:nvPr/>
        </p:nvSpPr>
        <p:spPr>
          <a:xfrm>
            <a:off x="5976620" y="1943100"/>
            <a:ext cx="2791460" cy="1751965"/>
          </a:xfrm>
          <a:prstGeom prst="rect">
            <a:avLst/>
          </a:prstGeom>
          <a:noFill/>
        </p:spPr>
        <p:txBody>
          <a:bodyPr wrap="square" rtlCol="0">
            <a:spAutoFit/>
          </a:bodyPr>
          <a:lstStyle/>
          <a:p>
            <a:pPr algn="l" fontAlgn="auto">
              <a:lnSpc>
                <a:spcPct val="120000"/>
              </a:lnSpc>
            </a:pPr>
            <a:r>
              <a:rPr lang="zh-CN" altLang="en-US" dirty="0"/>
              <a:t>三种部署方式的比较</a:t>
            </a:r>
          </a:p>
          <a:p>
            <a:pPr algn="l" fontAlgn="auto">
              <a:lnSpc>
                <a:spcPct val="120000"/>
              </a:lnSpc>
            </a:pPr>
            <a:r>
              <a:rPr lang="zh-CN" altLang="en-US" dirty="0"/>
              <a:t>注：三种工作模式之间在资源使用上的主要区别在于：In-band需要额外留出LTE CRS（时频资源）</a:t>
            </a:r>
          </a:p>
        </p:txBody>
      </p:sp>
      <p:sp>
        <p:nvSpPr>
          <p:cNvPr id="8" name="动作按钮: 后退或前一项 7">
            <a:hlinkClick r:id="rId3" action="ppaction://hlinksldjump" highlightClick="1"/>
            <a:extLst>
              <a:ext uri="{FF2B5EF4-FFF2-40B4-BE49-F238E27FC236}">
                <a16:creationId xmlns:a16="http://schemas.microsoft.com/office/drawing/2014/main" id="{D04505DD-DF71-4543-8325-678863AF6824}"/>
              </a:ext>
            </a:extLst>
          </p:cNvPr>
          <p:cNvSpPr/>
          <p:nvPr/>
        </p:nvSpPr>
        <p:spPr>
          <a:xfrm>
            <a:off x="7860442" y="6177479"/>
            <a:ext cx="654908" cy="482297"/>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533400" y="1262380"/>
            <a:ext cx="8457565" cy="4735195"/>
          </a:xfrm>
        </p:spPr>
        <p:txBody>
          <a:bodyPr>
            <a:noAutofit/>
          </a:bodyPr>
          <a:lstStyle/>
          <a:p>
            <a:pPr indent="0" fontAlgn="auto">
              <a:lnSpc>
                <a:spcPct val="120000"/>
              </a:lnSpc>
            </a:pPr>
            <a:r>
              <a:rPr lang="zh-CN" altLang="en-US" sz="2000" dirty="0"/>
              <a:t>在默认状态下，存在三种工作状态：</a:t>
            </a:r>
          </a:p>
          <a:p>
            <a:pPr indent="0" fontAlgn="auto">
              <a:lnSpc>
                <a:spcPct val="120000"/>
              </a:lnSpc>
            </a:pPr>
            <a:r>
              <a:rPr lang="en-US" altLang="zh-CN" sz="2000" dirty="0">
                <a:solidFill>
                  <a:srgbClr val="FF0000"/>
                </a:solidFill>
              </a:rPr>
              <a:t>connected(</a:t>
            </a:r>
            <a:r>
              <a:rPr lang="zh-CN" altLang="en-US" sz="2000" dirty="0">
                <a:solidFill>
                  <a:srgbClr val="FF0000"/>
                </a:solidFill>
              </a:rPr>
              <a:t>连接态</a:t>
            </a:r>
            <a:r>
              <a:rPr lang="en-US" altLang="zh-CN" sz="2000" dirty="0">
                <a:solidFill>
                  <a:srgbClr val="FF0000"/>
                </a:solidFill>
              </a:rPr>
              <a:t>)</a:t>
            </a:r>
            <a:r>
              <a:rPr lang="zh-CN" altLang="en-US" sz="2000" dirty="0">
                <a:solidFill>
                  <a:srgbClr val="FF0000"/>
                </a:solidFill>
              </a:rPr>
              <a:t>：</a:t>
            </a:r>
          </a:p>
          <a:p>
            <a:pPr marL="0" indent="0" fontAlgn="auto">
              <a:lnSpc>
                <a:spcPct val="120000"/>
              </a:lnSpc>
              <a:buNone/>
            </a:pPr>
            <a:r>
              <a:rPr lang="zh-CN" altLang="en-US" sz="2000" dirty="0"/>
              <a:t>  模块注册入网后处于该状态，可以发送和接收数据，无数据交互超过一段时间后会进入</a:t>
            </a:r>
            <a:r>
              <a:rPr lang="en-US" altLang="zh-CN" sz="2000" dirty="0"/>
              <a:t>Idle</a:t>
            </a:r>
            <a:r>
              <a:rPr lang="zh-CN" altLang="en-US" sz="2000" dirty="0"/>
              <a:t>模式，时间可配置。</a:t>
            </a:r>
          </a:p>
          <a:p>
            <a:pPr indent="0" fontAlgn="auto">
              <a:lnSpc>
                <a:spcPct val="120000"/>
              </a:lnSpc>
            </a:pPr>
            <a:r>
              <a:rPr lang="en-US" altLang="zh-CN" sz="2000" dirty="0">
                <a:solidFill>
                  <a:srgbClr val="FF0000"/>
                </a:solidFill>
              </a:rPr>
              <a:t>Idle(</a:t>
            </a:r>
            <a:r>
              <a:rPr lang="zh-CN" altLang="en-US" sz="2000" dirty="0">
                <a:solidFill>
                  <a:srgbClr val="FF0000"/>
                </a:solidFill>
              </a:rPr>
              <a:t>空闲态</a:t>
            </a:r>
            <a:r>
              <a:rPr lang="en-US" altLang="zh-CN" sz="2000" dirty="0">
                <a:solidFill>
                  <a:srgbClr val="FF0000"/>
                </a:solidFill>
              </a:rPr>
              <a:t>)</a:t>
            </a:r>
          </a:p>
          <a:p>
            <a:pPr marL="0" indent="0" fontAlgn="auto">
              <a:lnSpc>
                <a:spcPct val="120000"/>
              </a:lnSpc>
              <a:buNone/>
            </a:pPr>
            <a:r>
              <a:rPr lang="zh-CN" altLang="en-US" sz="2000" dirty="0"/>
              <a:t>    可收发数据，且接收下行数据会进入Connected状态，无数据交互超过一段时会进入PSM模式，时间可配置。</a:t>
            </a:r>
          </a:p>
          <a:p>
            <a:pPr indent="0" fontAlgn="auto">
              <a:lnSpc>
                <a:spcPct val="120000"/>
              </a:lnSpc>
            </a:pPr>
            <a:r>
              <a:rPr lang="en-US" altLang="zh-CN" sz="2000" dirty="0">
                <a:solidFill>
                  <a:srgbClr val="FF0000"/>
                </a:solidFill>
              </a:rPr>
              <a:t>P</a:t>
            </a:r>
            <a:r>
              <a:rPr lang="zh-CN" altLang="en-US" sz="2000" dirty="0">
                <a:solidFill>
                  <a:srgbClr val="FF0000"/>
                </a:solidFill>
              </a:rPr>
              <a:t>SM(节能模式)：</a:t>
            </a:r>
          </a:p>
          <a:p>
            <a:pPr marL="0" indent="0" fontAlgn="auto">
              <a:lnSpc>
                <a:spcPct val="120000"/>
              </a:lnSpc>
              <a:buNone/>
            </a:pPr>
            <a:r>
              <a:rPr lang="zh-CN" altLang="en-US" sz="2000" dirty="0"/>
              <a:t> 　　此模式下终端关闭收发信号机，不监听无线侧的寻呼，因此虽然依旧注册在网络，但信令不可达，无法收到下行数据，功率很小。</a:t>
            </a:r>
          </a:p>
          <a:p>
            <a:pPr marL="0" indent="0" fontAlgn="auto">
              <a:lnSpc>
                <a:spcPct val="120000"/>
              </a:lnSpc>
              <a:buNone/>
            </a:pPr>
            <a:r>
              <a:rPr lang="zh-CN" altLang="en-US" sz="2000" dirty="0"/>
              <a:t> 　　持续时间由核心网配置，有上行数据需要传输或TAU周期结束时会进入Connected态。【PS：TAU周期指的是从Idle开始到PSM模式结束】</a:t>
            </a:r>
          </a:p>
        </p:txBody>
      </p:sp>
      <p:sp>
        <p:nvSpPr>
          <p:cNvPr id="4" name="标题 3"/>
          <p:cNvSpPr>
            <a:spLocks noGrp="1"/>
          </p:cNvSpPr>
          <p:nvPr>
            <p:ph type="title"/>
          </p:nvPr>
        </p:nvSpPr>
        <p:spPr>
          <a:xfrm>
            <a:off x="920749" y="266700"/>
            <a:ext cx="5813426" cy="995679"/>
          </a:xfrm>
        </p:spPr>
        <p:txBody>
          <a:bodyPr/>
          <a:lstStyle/>
          <a:p>
            <a:r>
              <a:rPr lang="en-US" altLang="zh-CN"/>
              <a:t>NB-IoT</a:t>
            </a:r>
            <a:r>
              <a:rPr lang="zh-CN" altLang="en-US"/>
              <a:t>的工作状态</a:t>
            </a:r>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644525" y="1387475"/>
            <a:ext cx="7886700" cy="4561205"/>
          </a:xfrm>
        </p:spPr>
        <p:txBody>
          <a:bodyPr>
            <a:normAutofit lnSpcReduction="10000"/>
          </a:bodyPr>
          <a:lstStyle/>
          <a:p>
            <a:pPr indent="0" fontAlgn="auto">
              <a:lnSpc>
                <a:spcPct val="120000"/>
              </a:lnSpc>
            </a:pPr>
            <a:r>
              <a:rPr lang="zh-CN" altLang="en-US" dirty="0"/>
              <a:t>　NB-IoT三种工作状态一般情况的转换过程可以总结如下：</a:t>
            </a:r>
          </a:p>
          <a:p>
            <a:pPr marL="0" indent="0" fontAlgn="auto">
              <a:lnSpc>
                <a:spcPct val="120000"/>
              </a:lnSpc>
              <a:buNone/>
            </a:pPr>
            <a:r>
              <a:rPr lang="zh-CN" altLang="en-US" dirty="0"/>
              <a:t>　　① 终端发送数据完毕处于Connected态，启动“不活动计时器”，默认20秒，可配置范围为1s~3600s;</a:t>
            </a:r>
          </a:p>
          <a:p>
            <a:pPr marL="0" indent="0" fontAlgn="auto">
              <a:lnSpc>
                <a:spcPct val="120000"/>
              </a:lnSpc>
              <a:buNone/>
            </a:pPr>
            <a:r>
              <a:rPr lang="zh-CN" altLang="en-US" dirty="0"/>
              <a:t>　　② “不活动计时器”超时，终端进入Idle态，启动激活定时器(Active-Timer)，超时时间配置范围为2秒~186分钟;</a:t>
            </a:r>
          </a:p>
          <a:p>
            <a:pPr marL="0" indent="0" fontAlgn="auto">
              <a:lnSpc>
                <a:spcPct val="120000"/>
              </a:lnSpc>
              <a:buNone/>
            </a:pPr>
            <a:r>
              <a:rPr lang="zh-CN" altLang="en-US" dirty="0"/>
              <a:t>　　③ Active-Timer超时，终端进入PSM状态，TAU周期结束时进入Connected态，TAU周期配置范围为54分钟~310小时。</a:t>
            </a:r>
          </a:p>
        </p:txBody>
      </p:sp>
      <p:sp>
        <p:nvSpPr>
          <p:cNvPr id="6" name="标题 5"/>
          <p:cNvSpPr>
            <a:spLocks noGrp="1"/>
          </p:cNvSpPr>
          <p:nvPr>
            <p:ph type="title"/>
          </p:nvPr>
        </p:nvSpPr>
        <p:spPr>
          <a:xfrm>
            <a:off x="920749" y="266700"/>
            <a:ext cx="5813426" cy="995679"/>
          </a:xfrm>
        </p:spPr>
        <p:txBody>
          <a:bodyPr/>
          <a:lstStyle/>
          <a:p>
            <a:r>
              <a:rPr lang="en-US" altLang="zh-CN"/>
              <a:t>NB-IoT</a:t>
            </a:r>
            <a:r>
              <a:rPr lang="zh-CN" altLang="en-US"/>
              <a:t>的工作状态</a:t>
            </a:r>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内容占位符 5"/>
          <p:cNvPicPr>
            <a:picLocks noGrp="1" noChangeAspect="1"/>
          </p:cNvPicPr>
          <p:nvPr>
            <p:ph idx="1"/>
          </p:nvPr>
        </p:nvPicPr>
        <p:blipFill>
          <a:blip r:embed="rId3"/>
          <a:stretch>
            <a:fillRect/>
          </a:stretch>
        </p:blipFill>
        <p:spPr>
          <a:xfrm>
            <a:off x="961390" y="1619885"/>
            <a:ext cx="6885940" cy="2839085"/>
          </a:xfrm>
          <a:prstGeom prst="rect">
            <a:avLst/>
          </a:prstGeom>
        </p:spPr>
      </p:pic>
      <p:sp>
        <p:nvSpPr>
          <p:cNvPr id="7" name="标题 6"/>
          <p:cNvSpPr>
            <a:spLocks noGrp="1"/>
          </p:cNvSpPr>
          <p:nvPr>
            <p:ph type="title"/>
          </p:nvPr>
        </p:nvSpPr>
        <p:spPr>
          <a:xfrm>
            <a:off x="920749" y="266700"/>
            <a:ext cx="5813426" cy="995679"/>
          </a:xfrm>
        </p:spPr>
        <p:txBody>
          <a:bodyPr/>
          <a:lstStyle/>
          <a:p>
            <a:r>
              <a:rPr lang="en-US" altLang="zh-CN"/>
              <a:t>NB-IoT</a:t>
            </a:r>
            <a:r>
              <a:rPr lang="zh-CN" altLang="en-US"/>
              <a:t>的工作状态</a:t>
            </a:r>
          </a:p>
        </p:txBody>
      </p:sp>
      <p:sp>
        <p:nvSpPr>
          <p:cNvPr id="4" name="动作按钮: 后退或前一项 3">
            <a:hlinkClick r:id="rId4" action="ppaction://hlinksldjump" highlightClick="1"/>
            <a:extLst>
              <a:ext uri="{FF2B5EF4-FFF2-40B4-BE49-F238E27FC236}">
                <a16:creationId xmlns:a16="http://schemas.microsoft.com/office/drawing/2014/main" id="{B3F4D2D3-B2AC-4A6A-AC8E-D7E62D0A235B}"/>
              </a:ext>
            </a:extLst>
          </p:cNvPr>
          <p:cNvSpPr/>
          <p:nvPr/>
        </p:nvSpPr>
        <p:spPr>
          <a:xfrm>
            <a:off x="7860442" y="6177479"/>
            <a:ext cx="654908" cy="482297"/>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79990" y="287866"/>
            <a:ext cx="5813426" cy="995679"/>
          </a:xfrm>
        </p:spPr>
        <p:txBody>
          <a:bodyPr/>
          <a:lstStyle/>
          <a:p>
            <a:r>
              <a:rPr lang="en-US" altLang="zh-CN" dirty="0"/>
              <a:t>NB-IoT</a:t>
            </a:r>
            <a:r>
              <a:rPr lang="zh-CN" altLang="en-US" dirty="0"/>
              <a:t>的应用领域</a:t>
            </a:r>
          </a:p>
        </p:txBody>
      </p:sp>
      <p:sp>
        <p:nvSpPr>
          <p:cNvPr id="3" name="内容占位符 2"/>
          <p:cNvSpPr>
            <a:spLocks noGrp="1"/>
          </p:cNvSpPr>
          <p:nvPr>
            <p:ph idx="1"/>
          </p:nvPr>
        </p:nvSpPr>
        <p:spPr>
          <a:xfrm>
            <a:off x="628650" y="1825625"/>
            <a:ext cx="7886700" cy="4649316"/>
          </a:xfrm>
        </p:spPr>
        <p:txBody>
          <a:bodyPr>
            <a:normAutofit fontScale="80000" lnSpcReduction="10000"/>
          </a:bodyPr>
          <a:lstStyle/>
          <a:p>
            <a:pPr>
              <a:lnSpc>
                <a:spcPct val="130000"/>
              </a:lnSpc>
            </a:pPr>
            <a:r>
              <a:rPr lang="en-US" altLang="zh-CN" dirty="0"/>
              <a:t>通常，物联网设备分为三类：</a:t>
            </a:r>
          </a:p>
          <a:p>
            <a:pPr>
              <a:lnSpc>
                <a:spcPct val="130000"/>
              </a:lnSpc>
            </a:pPr>
            <a:r>
              <a:rPr lang="en-US" altLang="zh-CN" dirty="0"/>
              <a:t>①无需移动性，大数据量（上行），需较宽频段，比如城市监控摄像头。 </a:t>
            </a:r>
          </a:p>
          <a:p>
            <a:pPr marL="0" indent="0">
              <a:lnSpc>
                <a:spcPct val="130000"/>
              </a:lnSpc>
              <a:buNone/>
            </a:pPr>
            <a:r>
              <a:rPr lang="en-US" altLang="zh-CN" dirty="0"/>
              <a:t>   ②移动性强，需执行频繁切换，小数据量，比如车队追踪管理。</a:t>
            </a:r>
          </a:p>
          <a:p>
            <a:pPr marL="0" indent="0">
              <a:lnSpc>
                <a:spcPct val="130000"/>
              </a:lnSpc>
              <a:buNone/>
            </a:pPr>
            <a:r>
              <a:rPr lang="en-US" altLang="zh-CN" dirty="0"/>
              <a:t>   ③无需移动性，小数据量，对时延不敏感，比如智能抄表。</a:t>
            </a:r>
          </a:p>
          <a:p>
            <a:pPr>
              <a:lnSpc>
                <a:spcPct val="130000"/>
              </a:lnSpc>
            </a:pPr>
            <a:endParaRPr lang="en-US" altLang="zh-CN" dirty="0"/>
          </a:p>
          <a:p>
            <a:pPr>
              <a:lnSpc>
                <a:spcPct val="130000"/>
              </a:lnSpc>
            </a:pPr>
            <a:r>
              <a:rPr lang="en-US" altLang="zh-CN" dirty="0"/>
              <a:t>NB-IoT正是为了无需移动性，小数据量，对时延不敏感的设备准备的。</a:t>
            </a:r>
          </a:p>
          <a:p>
            <a:pPr>
              <a:lnSpc>
                <a:spcPct val="130000"/>
              </a:lnSpc>
            </a:pPr>
            <a:r>
              <a:rPr lang="en-US" altLang="zh-CN" dirty="0"/>
              <a:t>NB-</a:t>
            </a:r>
            <a:r>
              <a:rPr lang="en-US" altLang="zh-CN" dirty="0" err="1"/>
              <a:t>Iot</a:t>
            </a:r>
            <a:r>
              <a:rPr lang="zh-CN" altLang="en-US" dirty="0"/>
              <a:t>技术经过多年的发展，已经逐步应用到了传统的行业领域，</a:t>
            </a:r>
            <a:r>
              <a:rPr lang="en-US" altLang="zh-CN" dirty="0"/>
              <a:t>NB-</a:t>
            </a:r>
            <a:r>
              <a:rPr lang="en-US" altLang="zh-CN" dirty="0" err="1"/>
              <a:t>IoT</a:t>
            </a:r>
            <a:r>
              <a:rPr lang="zh-CN" altLang="en-US" dirty="0"/>
              <a:t>鲜明的技术特征适合于一些针对性很强的</a:t>
            </a:r>
            <a:r>
              <a:rPr lang="zh-CN" altLang="en-US" dirty="0">
                <a:solidFill>
                  <a:srgbClr val="FF0000"/>
                </a:solidFill>
              </a:rPr>
              <a:t>物联网垂直应用领域</a:t>
            </a:r>
            <a:r>
              <a:rPr lang="zh-CN" altLang="en-US" dirty="0"/>
              <a:t>,例如: 智慧城市、智能交通、可穿戴智能设备智能家居、智能农业等领域。</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63523" y="497206"/>
            <a:ext cx="6704544" cy="995679"/>
          </a:xfrm>
        </p:spPr>
        <p:txBody>
          <a:bodyPr>
            <a:normAutofit fontScale="90000"/>
          </a:bodyPr>
          <a:lstStyle/>
          <a:p>
            <a:r>
              <a:rPr lang="zh-CN" altLang="en-US" dirty="0"/>
              <a:t>智能交通</a:t>
            </a:r>
            <a:r>
              <a:rPr lang="en-US" altLang="zh-CN" dirty="0"/>
              <a:t>——</a:t>
            </a:r>
            <a:r>
              <a:rPr lang="zh-CN" altLang="en-US" dirty="0"/>
              <a:t>共享单车中的</a:t>
            </a:r>
            <a:r>
              <a:rPr lang="en-US" altLang="zh-CN" dirty="0"/>
              <a:t>NB-</a:t>
            </a:r>
            <a:r>
              <a:rPr lang="en-US" altLang="zh-CN" dirty="0" err="1"/>
              <a:t>IoT</a:t>
            </a:r>
            <a:endParaRPr lang="en-US" altLang="zh-CN" dirty="0"/>
          </a:p>
        </p:txBody>
      </p:sp>
      <p:sp>
        <p:nvSpPr>
          <p:cNvPr id="3" name="内容占位符 2"/>
          <p:cNvSpPr>
            <a:spLocks noGrp="1"/>
          </p:cNvSpPr>
          <p:nvPr>
            <p:ph idx="1"/>
          </p:nvPr>
        </p:nvSpPr>
        <p:spPr/>
        <p:txBody>
          <a:bodyPr>
            <a:normAutofit/>
          </a:bodyPr>
          <a:lstStyle/>
          <a:p>
            <a:r>
              <a:rPr lang="zh-CN" altLang="en-US" sz="2800" b="1" dirty="0"/>
              <a:t>当前共享单车的技术瓶颈</a:t>
            </a:r>
          </a:p>
          <a:p>
            <a:pPr>
              <a:buFont typeface="Wingdings" panose="05000000000000000000" charset="0"/>
              <a:buChar char="ü"/>
            </a:pPr>
            <a:endParaRPr lang="zh-CN" altLang="en-US" b="1" dirty="0"/>
          </a:p>
          <a:p>
            <a:pPr>
              <a:buFont typeface="Wingdings" panose="05000000000000000000" charset="0"/>
              <a:buChar char="ü"/>
            </a:pPr>
            <a:r>
              <a:rPr lang="zh-CN" altLang="en-US" b="1" dirty="0">
                <a:solidFill>
                  <a:srgbClr val="FF0000"/>
                </a:solidFill>
              </a:rPr>
              <a:t>连接方面</a:t>
            </a:r>
            <a:r>
              <a:rPr lang="zh-CN" altLang="en-US" dirty="0"/>
              <a:t>：</a:t>
            </a:r>
            <a:r>
              <a:rPr lang="en-US" altLang="zh-CN" dirty="0"/>
              <a:t>GSM</a:t>
            </a:r>
            <a:r>
              <a:rPr lang="zh-CN" altLang="en-US" dirty="0"/>
              <a:t>网络基站承载</a:t>
            </a:r>
          </a:p>
          <a:p>
            <a:pPr marL="0" indent="0">
              <a:buFont typeface="Wingdings" panose="05000000000000000000" charset="0"/>
              <a:buNone/>
            </a:pPr>
            <a:r>
              <a:rPr lang="zh-CN" altLang="en-US" dirty="0"/>
              <a:t>的连接数有限，对</a:t>
            </a:r>
            <a:r>
              <a:rPr lang="en-US" altLang="zh-CN" dirty="0"/>
              <a:t>GPRS</a:t>
            </a:r>
            <a:r>
              <a:rPr lang="zh-CN" altLang="en-US" dirty="0"/>
              <a:t>网络存</a:t>
            </a:r>
          </a:p>
          <a:p>
            <a:pPr marL="0" indent="0">
              <a:buFont typeface="Wingdings" panose="05000000000000000000" charset="0"/>
              <a:buNone/>
            </a:pPr>
            <a:r>
              <a:rPr lang="zh-CN" altLang="en-US" dirty="0"/>
              <a:t>在踢网的可能；</a:t>
            </a:r>
          </a:p>
          <a:p>
            <a:pPr>
              <a:buFont typeface="Wingdings" panose="05000000000000000000" charset="0"/>
              <a:buChar char="ü"/>
            </a:pPr>
            <a:r>
              <a:rPr lang="zh-CN" altLang="en-US" b="1" dirty="0">
                <a:solidFill>
                  <a:srgbClr val="FF0000"/>
                </a:solidFill>
              </a:rPr>
              <a:t>功耗方面</a:t>
            </a:r>
            <a:r>
              <a:rPr lang="zh-CN" altLang="en-US" dirty="0">
                <a:solidFill>
                  <a:schemeClr val="tx1"/>
                </a:solidFill>
              </a:rPr>
              <a:t>：电池工作时间有限，影响长期运营；</a:t>
            </a:r>
          </a:p>
          <a:p>
            <a:pPr>
              <a:buFont typeface="Wingdings" panose="05000000000000000000" charset="0"/>
              <a:buChar char="ü"/>
            </a:pPr>
            <a:r>
              <a:rPr lang="zh-CN" altLang="en-US" b="1" dirty="0">
                <a:solidFill>
                  <a:srgbClr val="FF0000"/>
                </a:solidFill>
              </a:rPr>
              <a:t>覆盖方面</a:t>
            </a:r>
            <a:r>
              <a:rPr lang="zh-CN" altLang="en-US" dirty="0">
                <a:solidFill>
                  <a:schemeClr val="tx1"/>
                </a:solidFill>
              </a:rPr>
              <a:t>：地下室等信号弱的地方很难找到共享单车；</a:t>
            </a:r>
          </a:p>
          <a:p>
            <a:endParaRPr lang="zh-CN" altLang="en-US" dirty="0">
              <a:solidFill>
                <a:srgbClr val="FF0000"/>
              </a:solidFill>
            </a:endParaRPr>
          </a:p>
        </p:txBody>
      </p:sp>
      <p:pic>
        <p:nvPicPr>
          <p:cNvPr id="5" name="图片 4" descr="共享单车"/>
          <p:cNvPicPr>
            <a:picLocks noChangeAspect="1"/>
          </p:cNvPicPr>
          <p:nvPr/>
        </p:nvPicPr>
        <p:blipFill>
          <a:blip r:embed="rId2"/>
          <a:stretch>
            <a:fillRect/>
          </a:stretch>
        </p:blipFill>
        <p:spPr>
          <a:xfrm>
            <a:off x="5877560" y="1315085"/>
            <a:ext cx="3204845" cy="203009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wipe(down)">
                                      <p:cBhvr>
                                        <p:cTn id="7" dur="500"/>
                                        <p:tgtEl>
                                          <p:spTgt spid="3">
                                            <p:txEl>
                                              <p:pRg st="2" end="2"/>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wipe(down)">
                                      <p:cBhvr>
                                        <p:cTn id="10" dur="500"/>
                                        <p:tgtEl>
                                          <p:spTgt spid="3">
                                            <p:txEl>
                                              <p:pRg st="3" end="3"/>
                                            </p:txEl>
                                          </p:spTgt>
                                        </p:tgtEl>
                                      </p:cBhvr>
                                    </p:animEffect>
                                  </p:childTnLst>
                                </p:cTn>
                              </p:par>
                              <p:par>
                                <p:cTn id="11" presetID="22" presetClass="entr" presetSubtype="4"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Effect transition="in" filter="wipe(down)">
                                      <p:cBhvr>
                                        <p:cTn id="13" dur="500"/>
                                        <p:tgtEl>
                                          <p:spTgt spid="3">
                                            <p:txEl>
                                              <p:pRg st="4" end="4"/>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nodeType="clickEffect">
                                  <p:stCondLst>
                                    <p:cond delay="0"/>
                                  </p:stCondLst>
                                  <p:childTnLst>
                                    <p:set>
                                      <p:cBhvr>
                                        <p:cTn id="17" dur="1" fill="hold">
                                          <p:stCondLst>
                                            <p:cond delay="0"/>
                                          </p:stCondLst>
                                        </p:cTn>
                                        <p:tgtEl>
                                          <p:spTgt spid="3">
                                            <p:txEl>
                                              <p:pRg st="5" end="5"/>
                                            </p:txEl>
                                          </p:spTgt>
                                        </p:tgtEl>
                                        <p:attrNameLst>
                                          <p:attrName>style.visibility</p:attrName>
                                        </p:attrNameLst>
                                      </p:cBhvr>
                                      <p:to>
                                        <p:strVal val="visible"/>
                                      </p:to>
                                    </p:set>
                                    <p:animEffect transition="in" filter="wipe(down)">
                                      <p:cBhvr>
                                        <p:cTn id="18" dur="500"/>
                                        <p:tgtEl>
                                          <p:spTgt spid="3">
                                            <p:txEl>
                                              <p:pRg st="5" end="5"/>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animEffect transition="in" filter="wipe(down)">
                                      <p:cBhvr>
                                        <p:cTn id="23"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idx="1"/>
          </p:nvPr>
        </p:nvSpPr>
        <p:spPr/>
        <p:txBody>
          <a:bodyPr/>
          <a:lstStyle/>
          <a:p>
            <a:endParaRPr lang="zh-CN" altLang="en-US"/>
          </a:p>
        </p:txBody>
      </p:sp>
      <p:sp>
        <p:nvSpPr>
          <p:cNvPr id="5" name="标题 4"/>
          <p:cNvSpPr>
            <a:spLocks noGrp="1"/>
          </p:cNvSpPr>
          <p:nvPr>
            <p:ph type="title"/>
          </p:nvPr>
        </p:nvSpPr>
        <p:spPr/>
        <p:txBody>
          <a:bodyPr/>
          <a:lstStyle/>
          <a:p>
            <a:endParaRPr lang="zh-CN" altLang="en-US"/>
          </a:p>
        </p:txBody>
      </p:sp>
      <p:sp>
        <p:nvSpPr>
          <p:cNvPr id="9" name="标题 8"/>
          <p:cNvSpPr>
            <a:spLocks noGrp="1"/>
          </p:cNvSpPr>
          <p:nvPr>
            <p:ph type="title"/>
          </p:nvPr>
        </p:nvSpPr>
        <p:spPr/>
        <p:txBody>
          <a:bodyPr/>
          <a:lstStyle/>
          <a:p>
            <a:endParaRPr lang="zh-CN" altLang="en-US"/>
          </a:p>
        </p:txBody>
      </p:sp>
      <p:graphicFrame>
        <p:nvGraphicFramePr>
          <p:cNvPr id="7" name="表格 6"/>
          <p:cNvGraphicFramePr>
            <a:graphicFrameLocks noGrp="1"/>
          </p:cNvGraphicFramePr>
          <p:nvPr>
            <p:custDataLst>
              <p:tags r:id="rId1"/>
            </p:custDataLst>
          </p:nvPr>
        </p:nvGraphicFramePr>
        <p:xfrm>
          <a:off x="644524" y="1499552"/>
          <a:ext cx="7559676" cy="5190490"/>
        </p:xfrm>
        <a:graphic>
          <a:graphicData uri="http://schemas.openxmlformats.org/drawingml/2006/table">
            <a:tbl>
              <a:tblPr firstRow="1" bandRow="1">
                <a:tableStyleId>{5C22544A-7EE6-4342-B048-85BDC9FD1C3A}</a:tableStyleId>
              </a:tblPr>
              <a:tblGrid>
                <a:gridCol w="1482199">
                  <a:extLst>
                    <a:ext uri="{9D8B030D-6E8A-4147-A177-3AD203B41FA5}">
                      <a16:colId xmlns:a16="http://schemas.microsoft.com/office/drawing/2014/main" val="20000"/>
                    </a:ext>
                  </a:extLst>
                </a:gridCol>
                <a:gridCol w="1482199">
                  <a:extLst>
                    <a:ext uri="{9D8B030D-6E8A-4147-A177-3AD203B41FA5}">
                      <a16:colId xmlns:a16="http://schemas.microsoft.com/office/drawing/2014/main" val="20001"/>
                    </a:ext>
                  </a:extLst>
                </a:gridCol>
                <a:gridCol w="1482199">
                  <a:extLst>
                    <a:ext uri="{9D8B030D-6E8A-4147-A177-3AD203B41FA5}">
                      <a16:colId xmlns:a16="http://schemas.microsoft.com/office/drawing/2014/main" val="20002"/>
                    </a:ext>
                  </a:extLst>
                </a:gridCol>
                <a:gridCol w="1482199">
                  <a:extLst>
                    <a:ext uri="{9D8B030D-6E8A-4147-A177-3AD203B41FA5}">
                      <a16:colId xmlns:a16="http://schemas.microsoft.com/office/drawing/2014/main" val="20003"/>
                    </a:ext>
                  </a:extLst>
                </a:gridCol>
                <a:gridCol w="1630880">
                  <a:extLst>
                    <a:ext uri="{9D8B030D-6E8A-4147-A177-3AD203B41FA5}">
                      <a16:colId xmlns:a16="http://schemas.microsoft.com/office/drawing/2014/main" val="20004"/>
                    </a:ext>
                  </a:extLst>
                </a:gridCol>
              </a:tblGrid>
              <a:tr h="901700">
                <a:tc>
                  <a:txBody>
                    <a:bodyPr/>
                    <a:lstStyle/>
                    <a:p>
                      <a:pPr algn="ctr"/>
                      <a:r>
                        <a:rPr lang="en-US" dirty="0"/>
                        <a:t>IEEE 802.11</a:t>
                      </a:r>
                      <a:r>
                        <a:rPr lang="zh-CN" altLang="en-US" dirty="0"/>
                        <a:t>协议</a:t>
                      </a:r>
                      <a:endParaRPr lang="en-US" dirty="0"/>
                    </a:p>
                  </a:txBody>
                  <a:tcPr/>
                </a:tc>
                <a:tc>
                  <a:txBody>
                    <a:bodyPr/>
                    <a:lstStyle/>
                    <a:p>
                      <a:pPr algn="ctr"/>
                      <a:r>
                        <a:rPr lang="zh-CN" altLang="en-US" dirty="0"/>
                        <a:t>发布时间</a:t>
                      </a:r>
                      <a:endParaRPr lang="en-US" dirty="0"/>
                    </a:p>
                  </a:txBody>
                  <a:tcPr/>
                </a:tc>
                <a:tc>
                  <a:txBody>
                    <a:bodyPr/>
                    <a:lstStyle/>
                    <a:p>
                      <a:pPr algn="ctr"/>
                      <a:r>
                        <a:rPr lang="zh-CN" altLang="en-US" dirty="0"/>
                        <a:t>频宽</a:t>
                      </a:r>
                      <a:endParaRPr lang="en-US" altLang="zh-CN" dirty="0"/>
                    </a:p>
                    <a:p>
                      <a:pPr algn="ctr"/>
                      <a:r>
                        <a:rPr lang="zh-CN" altLang="en-US" dirty="0"/>
                        <a:t>（</a:t>
                      </a:r>
                      <a:r>
                        <a:rPr lang="en-US" altLang="zh-CN" dirty="0"/>
                        <a:t>GHz</a:t>
                      </a:r>
                      <a:r>
                        <a:rPr lang="zh-CN" altLang="en-US" dirty="0"/>
                        <a:t>）</a:t>
                      </a:r>
                      <a:endParaRPr lang="en-US" dirty="0"/>
                    </a:p>
                  </a:txBody>
                  <a:tcPr/>
                </a:tc>
                <a:tc>
                  <a:txBody>
                    <a:bodyPr/>
                    <a:lstStyle/>
                    <a:p>
                      <a:pPr algn="ctr"/>
                      <a:r>
                        <a:rPr lang="zh-CN" altLang="en-US" dirty="0"/>
                        <a:t>最大带宽（</a:t>
                      </a:r>
                      <a:r>
                        <a:rPr lang="en-US" altLang="zh-CN" dirty="0"/>
                        <a:t>Mbps</a:t>
                      </a:r>
                      <a:r>
                        <a:rPr lang="zh-CN" altLang="en-US" dirty="0"/>
                        <a:t>）</a:t>
                      </a:r>
                      <a:endParaRPr lang="en-US" dirty="0"/>
                    </a:p>
                  </a:txBody>
                  <a:tcPr/>
                </a:tc>
                <a:tc>
                  <a:txBody>
                    <a:bodyPr/>
                    <a:lstStyle/>
                    <a:p>
                      <a:pPr algn="ctr"/>
                      <a:r>
                        <a:rPr lang="zh-CN" altLang="en-US" dirty="0"/>
                        <a:t>调制模式</a:t>
                      </a:r>
                      <a:endParaRPr lang="en-US" dirty="0"/>
                    </a:p>
                  </a:txBody>
                  <a:tcPr/>
                </a:tc>
                <a:extLst>
                  <a:ext uri="{0D108BD9-81ED-4DB2-BD59-A6C34878D82A}">
                    <a16:rowId xmlns:a16="http://schemas.microsoft.com/office/drawing/2014/main" val="10000"/>
                  </a:ext>
                </a:extLst>
              </a:tr>
              <a:tr h="901700">
                <a:tc>
                  <a:txBody>
                    <a:bodyPr/>
                    <a:lstStyle/>
                    <a:p>
                      <a:pPr algn="ctr"/>
                      <a:r>
                        <a:rPr lang="en-US" dirty="0"/>
                        <a:t>IEEE</a:t>
                      </a:r>
                      <a:r>
                        <a:rPr lang="en-US" baseline="0" dirty="0"/>
                        <a:t> 802.11-1997</a:t>
                      </a:r>
                      <a:endParaRPr lang="en-US" dirty="0"/>
                    </a:p>
                  </a:txBody>
                  <a:tcPr/>
                </a:tc>
                <a:tc>
                  <a:txBody>
                    <a:bodyPr/>
                    <a:lstStyle/>
                    <a:p>
                      <a:pPr algn="ctr"/>
                      <a:r>
                        <a:rPr lang="en-US" dirty="0"/>
                        <a:t>1997.6</a:t>
                      </a:r>
                    </a:p>
                  </a:txBody>
                  <a:tcPr/>
                </a:tc>
                <a:tc>
                  <a:txBody>
                    <a:bodyPr/>
                    <a:lstStyle/>
                    <a:p>
                      <a:pPr algn="ctr"/>
                      <a:r>
                        <a:rPr lang="en-US" dirty="0"/>
                        <a:t>2.4~2.485</a:t>
                      </a:r>
                    </a:p>
                  </a:txBody>
                  <a:tcPr/>
                </a:tc>
                <a:tc>
                  <a:txBody>
                    <a:bodyPr/>
                    <a:lstStyle/>
                    <a:p>
                      <a:pPr algn="ctr"/>
                      <a:r>
                        <a:rPr lang="en-US" altLang="zh-CN" dirty="0"/>
                        <a:t>2</a:t>
                      </a:r>
                      <a:endParaRPr lang="en-US" dirty="0"/>
                    </a:p>
                  </a:txBody>
                  <a:tcPr/>
                </a:tc>
                <a:tc>
                  <a:txBody>
                    <a:bodyPr/>
                    <a:lstStyle/>
                    <a:p>
                      <a:pPr algn="ctr"/>
                      <a:r>
                        <a:rPr lang="en-US" dirty="0"/>
                        <a:t>DSSS</a:t>
                      </a:r>
                    </a:p>
                    <a:p>
                      <a:pPr algn="ctr"/>
                      <a:r>
                        <a:rPr lang="en-US" sz="1600" dirty="0"/>
                        <a:t>(</a:t>
                      </a:r>
                      <a:r>
                        <a:rPr lang="zh-CN" altLang="en-US" sz="1600" dirty="0"/>
                        <a:t>直接序列扩频</a:t>
                      </a:r>
                      <a:r>
                        <a:rPr lang="en-US" sz="1600" dirty="0"/>
                        <a:t>)</a:t>
                      </a:r>
                    </a:p>
                  </a:txBody>
                  <a:tcPr/>
                </a:tc>
                <a:extLst>
                  <a:ext uri="{0D108BD9-81ED-4DB2-BD59-A6C34878D82A}">
                    <a16:rowId xmlns:a16="http://schemas.microsoft.com/office/drawing/2014/main" val="10001"/>
                  </a:ext>
                </a:extLst>
              </a:tr>
              <a:tr h="631190">
                <a:tc>
                  <a:txBody>
                    <a:bodyPr/>
                    <a:lstStyle/>
                    <a:p>
                      <a:pPr algn="ctr"/>
                      <a:r>
                        <a:rPr lang="en-US" dirty="0"/>
                        <a:t>IEEE 802.11a</a:t>
                      </a:r>
                    </a:p>
                  </a:txBody>
                  <a:tcPr/>
                </a:tc>
                <a:tc>
                  <a:txBody>
                    <a:bodyPr/>
                    <a:lstStyle/>
                    <a:p>
                      <a:pPr algn="ctr"/>
                      <a:r>
                        <a:rPr lang="en-US" dirty="0"/>
                        <a:t>1999.9</a:t>
                      </a:r>
                    </a:p>
                  </a:txBody>
                  <a:tcPr/>
                </a:tc>
                <a:tc>
                  <a:txBody>
                    <a:bodyPr/>
                    <a:lstStyle/>
                    <a:p>
                      <a:pPr algn="ctr"/>
                      <a:r>
                        <a:rPr lang="en-US" dirty="0"/>
                        <a:t>5.1~5.8</a:t>
                      </a:r>
                    </a:p>
                  </a:txBody>
                  <a:tcPr/>
                </a:tc>
                <a:tc>
                  <a:txBody>
                    <a:bodyPr/>
                    <a:lstStyle/>
                    <a:p>
                      <a:pPr algn="ctr"/>
                      <a:r>
                        <a:rPr lang="en-US" altLang="zh-CN" dirty="0"/>
                        <a:t>54</a:t>
                      </a:r>
                      <a:endParaRPr lang="en-US" dirty="0"/>
                    </a:p>
                  </a:txBody>
                  <a:tcPr/>
                </a:tc>
                <a:tc>
                  <a:txBody>
                    <a:bodyPr/>
                    <a:lstStyle/>
                    <a:p>
                      <a:pPr algn="ctr"/>
                      <a:r>
                        <a:rPr lang="en-US" sz="1800" kern="1200" dirty="0">
                          <a:solidFill>
                            <a:schemeClr val="dk1"/>
                          </a:solidFill>
                          <a:latin typeface="+mn-lt"/>
                          <a:ea typeface="+mn-ea"/>
                          <a:cs typeface="+mn-cs"/>
                        </a:rPr>
                        <a:t>OFDM</a:t>
                      </a:r>
                    </a:p>
                    <a:p>
                      <a:pPr algn="ctr"/>
                      <a:r>
                        <a:rPr lang="en-US" sz="1600" kern="1200" dirty="0">
                          <a:solidFill>
                            <a:schemeClr val="dk1"/>
                          </a:solidFill>
                          <a:latin typeface="+mn-lt"/>
                          <a:ea typeface="+mn-ea"/>
                          <a:cs typeface="+mn-cs"/>
                        </a:rPr>
                        <a:t>(</a:t>
                      </a:r>
                      <a:r>
                        <a:rPr lang="zh-CN" altLang="en-US" sz="1600" kern="1200" dirty="0">
                          <a:solidFill>
                            <a:schemeClr val="dk1"/>
                          </a:solidFill>
                          <a:latin typeface="+mn-lt"/>
                          <a:ea typeface="+mn-ea"/>
                          <a:cs typeface="+mn-cs"/>
                        </a:rPr>
                        <a:t>正交频分复用技术</a:t>
                      </a:r>
                      <a:r>
                        <a:rPr lang="en-US" sz="1600" kern="1200" dirty="0">
                          <a:solidFill>
                            <a:schemeClr val="dk1"/>
                          </a:solidFill>
                          <a:latin typeface="+mn-lt"/>
                          <a:ea typeface="+mn-ea"/>
                          <a:cs typeface="+mn-cs"/>
                        </a:rPr>
                        <a:t>)</a:t>
                      </a:r>
                    </a:p>
                  </a:txBody>
                  <a:tcPr/>
                </a:tc>
                <a:extLst>
                  <a:ext uri="{0D108BD9-81ED-4DB2-BD59-A6C34878D82A}">
                    <a16:rowId xmlns:a16="http://schemas.microsoft.com/office/drawing/2014/main" val="10002"/>
                  </a:ext>
                </a:extLst>
              </a:tr>
              <a:tr h="631190">
                <a:tc>
                  <a:txBody>
                    <a:bodyPr/>
                    <a:lstStyle/>
                    <a:p>
                      <a:pPr algn="ctr"/>
                      <a:r>
                        <a:rPr lang="en-US" dirty="0"/>
                        <a:t>IEEE 802.11b</a:t>
                      </a:r>
                    </a:p>
                  </a:txBody>
                  <a:tcPr/>
                </a:tc>
                <a:tc>
                  <a:txBody>
                    <a:bodyPr/>
                    <a:lstStyle/>
                    <a:p>
                      <a:pPr algn="ctr"/>
                      <a:r>
                        <a:rPr lang="en-US" dirty="0"/>
                        <a:t>1999.9</a:t>
                      </a:r>
                    </a:p>
                  </a:txBody>
                  <a:tcPr/>
                </a:tc>
                <a:tc>
                  <a:txBody>
                    <a:bodyPr/>
                    <a:lstStyle/>
                    <a:p>
                      <a:pPr algn="ctr"/>
                      <a:r>
                        <a:rPr lang="en-US" dirty="0"/>
                        <a:t>2.4~2.485</a:t>
                      </a:r>
                    </a:p>
                  </a:txBody>
                  <a:tcPr/>
                </a:tc>
                <a:tc>
                  <a:txBody>
                    <a:bodyPr/>
                    <a:lstStyle/>
                    <a:p>
                      <a:pPr algn="ctr"/>
                      <a:r>
                        <a:rPr lang="en-US" altLang="zh-CN" dirty="0"/>
                        <a:t>11</a:t>
                      </a:r>
                      <a:endParaRPr lang="en-US" dirty="0"/>
                    </a:p>
                  </a:txBody>
                  <a:tcPr/>
                </a:tc>
                <a:tc>
                  <a:txBody>
                    <a:bodyPr/>
                    <a:lstStyle/>
                    <a:p>
                      <a:pPr algn="ctr"/>
                      <a:r>
                        <a:rPr lang="en-US" dirty="0"/>
                        <a:t>DSSS</a:t>
                      </a:r>
                    </a:p>
                  </a:txBody>
                  <a:tcPr/>
                </a:tc>
                <a:extLst>
                  <a:ext uri="{0D108BD9-81ED-4DB2-BD59-A6C34878D82A}">
                    <a16:rowId xmlns:a16="http://schemas.microsoft.com/office/drawing/2014/main" val="10003"/>
                  </a:ext>
                </a:extLst>
              </a:tr>
              <a:tr h="631190">
                <a:tc>
                  <a:txBody>
                    <a:bodyPr/>
                    <a:lstStyle/>
                    <a:p>
                      <a:pPr algn="ctr"/>
                      <a:r>
                        <a:rPr lang="en-US" dirty="0"/>
                        <a:t>IEEE 802.11g</a:t>
                      </a:r>
                    </a:p>
                  </a:txBody>
                  <a:tcPr/>
                </a:tc>
                <a:tc>
                  <a:txBody>
                    <a:bodyPr/>
                    <a:lstStyle/>
                    <a:p>
                      <a:pPr algn="ctr"/>
                      <a:r>
                        <a:rPr lang="en-US" dirty="0"/>
                        <a:t>2003.6</a:t>
                      </a:r>
                    </a:p>
                  </a:txBody>
                  <a:tcPr/>
                </a:tc>
                <a:tc>
                  <a:txBody>
                    <a:bodyPr/>
                    <a:lstStyle/>
                    <a:p>
                      <a:pPr algn="ctr"/>
                      <a:r>
                        <a:rPr lang="en-US" dirty="0"/>
                        <a:t>2.4~2.485</a:t>
                      </a:r>
                    </a:p>
                  </a:txBody>
                  <a:tcPr/>
                </a:tc>
                <a:tc>
                  <a:txBody>
                    <a:bodyPr/>
                    <a:lstStyle/>
                    <a:p>
                      <a:pPr algn="ctr"/>
                      <a:r>
                        <a:rPr lang="en-US" altLang="zh-CN" dirty="0"/>
                        <a:t>54</a:t>
                      </a:r>
                      <a:endParaRPr lang="en-US" dirty="0"/>
                    </a:p>
                  </a:txBody>
                  <a:tcPr/>
                </a:tc>
                <a:tc>
                  <a:txBody>
                    <a:bodyPr/>
                    <a:lstStyle/>
                    <a:p>
                      <a:pPr algn="ctr"/>
                      <a:r>
                        <a:rPr lang="en-US" dirty="0"/>
                        <a:t>DSSS</a:t>
                      </a:r>
                      <a:r>
                        <a:rPr lang="zh-CN" altLang="en-US" dirty="0"/>
                        <a:t>或</a:t>
                      </a:r>
                      <a:r>
                        <a:rPr lang="en-US" altLang="zh-CN" dirty="0"/>
                        <a:t>OFDM</a:t>
                      </a:r>
                      <a:endParaRPr lang="en-US" dirty="0"/>
                    </a:p>
                  </a:txBody>
                  <a:tcPr/>
                </a:tc>
                <a:extLst>
                  <a:ext uri="{0D108BD9-81ED-4DB2-BD59-A6C34878D82A}">
                    <a16:rowId xmlns:a16="http://schemas.microsoft.com/office/drawing/2014/main" val="10004"/>
                  </a:ext>
                </a:extLst>
              </a:tr>
              <a:tr h="631190">
                <a:tc>
                  <a:txBody>
                    <a:bodyPr/>
                    <a:lstStyle/>
                    <a:p>
                      <a:pPr algn="ctr"/>
                      <a:r>
                        <a:rPr lang="en-US" dirty="0"/>
                        <a:t>IEEE 802.11n</a:t>
                      </a:r>
                    </a:p>
                  </a:txBody>
                  <a:tcPr/>
                </a:tc>
                <a:tc>
                  <a:txBody>
                    <a:bodyPr/>
                    <a:lstStyle/>
                    <a:p>
                      <a:pPr algn="ctr"/>
                      <a:r>
                        <a:rPr lang="en-US" dirty="0"/>
                        <a:t>2009.10</a:t>
                      </a:r>
                    </a:p>
                  </a:txBody>
                  <a:tcPr/>
                </a:tc>
                <a:tc>
                  <a:txBody>
                    <a:bodyPr/>
                    <a:lstStyle/>
                    <a:p>
                      <a:pPr algn="ctr"/>
                      <a:r>
                        <a:rPr lang="en-US" dirty="0"/>
                        <a:t>2.4~2.485</a:t>
                      </a:r>
                      <a:r>
                        <a:rPr lang="zh-CN" altLang="en-US" dirty="0"/>
                        <a:t>或</a:t>
                      </a:r>
                      <a:r>
                        <a:rPr lang="en-US" altLang="zh-CN" dirty="0"/>
                        <a:t>5.1~5.8</a:t>
                      </a:r>
                      <a:endParaRPr lang="en-US" dirty="0"/>
                    </a:p>
                  </a:txBody>
                  <a:tcPr/>
                </a:tc>
                <a:tc>
                  <a:txBody>
                    <a:bodyPr/>
                    <a:lstStyle/>
                    <a:p>
                      <a:pPr algn="ctr"/>
                      <a:r>
                        <a:rPr lang="en-US" altLang="zh-CN" dirty="0"/>
                        <a:t>100</a:t>
                      </a:r>
                      <a:endParaRPr lang="en-US" dirty="0"/>
                    </a:p>
                  </a:txBody>
                  <a:tcPr/>
                </a:tc>
                <a:tc>
                  <a:txBody>
                    <a:bodyPr/>
                    <a:lstStyle/>
                    <a:p>
                      <a:pPr algn="ctr"/>
                      <a:r>
                        <a:rPr lang="en-US" dirty="0"/>
                        <a:t>OFDM</a:t>
                      </a:r>
                    </a:p>
                  </a:txBody>
                  <a:tcPr/>
                </a:tc>
                <a:extLst>
                  <a:ext uri="{0D108BD9-81ED-4DB2-BD59-A6C34878D82A}">
                    <a16:rowId xmlns:a16="http://schemas.microsoft.com/office/drawing/2014/main" val="10005"/>
                  </a:ext>
                </a:extLst>
              </a:tr>
              <a:tr h="631190">
                <a:tc>
                  <a:txBody>
                    <a:bodyPr/>
                    <a:lstStyle/>
                    <a:p>
                      <a:pPr algn="ctr"/>
                      <a:r>
                        <a:rPr lang="en-US" dirty="0"/>
                        <a:t>IEEE 802.11ac</a:t>
                      </a:r>
                    </a:p>
                  </a:txBody>
                  <a:tcPr/>
                </a:tc>
                <a:tc>
                  <a:txBody>
                    <a:bodyPr/>
                    <a:lstStyle/>
                    <a:p>
                      <a:pPr algn="ctr"/>
                      <a:r>
                        <a:rPr lang="en-US" dirty="0"/>
                        <a:t>2014.1</a:t>
                      </a:r>
                    </a:p>
                  </a:txBody>
                  <a:tcPr/>
                </a:tc>
                <a:tc>
                  <a:txBody>
                    <a:bodyPr/>
                    <a:lstStyle/>
                    <a:p>
                      <a:pPr algn="ctr"/>
                      <a:r>
                        <a:rPr lang="en-US" altLang="zh-CN" dirty="0"/>
                        <a:t>5.1~5.8</a:t>
                      </a:r>
                      <a:endParaRPr lang="en-US" dirty="0"/>
                    </a:p>
                  </a:txBody>
                  <a:tcPr/>
                </a:tc>
                <a:tc>
                  <a:txBody>
                    <a:bodyPr/>
                    <a:lstStyle/>
                    <a:p>
                      <a:pPr algn="ctr"/>
                      <a:r>
                        <a:rPr lang="en-US" altLang="zh-CN" dirty="0"/>
                        <a:t>866.7</a:t>
                      </a:r>
                      <a:endParaRPr lang="en-US" dirty="0"/>
                    </a:p>
                  </a:txBody>
                  <a:tcPr/>
                </a:tc>
                <a:tc>
                  <a:txBody>
                    <a:bodyPr/>
                    <a:lstStyle/>
                    <a:p>
                      <a:pPr algn="ctr"/>
                      <a:r>
                        <a:rPr lang="en-US" dirty="0"/>
                        <a:t>OFDM</a:t>
                      </a:r>
                    </a:p>
                  </a:txBody>
                  <a:tcPr/>
                </a:tc>
                <a:extLst>
                  <a:ext uri="{0D108BD9-81ED-4DB2-BD59-A6C34878D82A}">
                    <a16:rowId xmlns:a16="http://schemas.microsoft.com/office/drawing/2014/main" val="10006"/>
                  </a:ext>
                </a:extLst>
              </a:tr>
            </a:tbl>
          </a:graphicData>
        </a:graphic>
      </p:graphicFrame>
      <p:sp>
        <p:nvSpPr>
          <p:cNvPr id="12326" name="Text Box 134"/>
          <p:cNvSpPr txBox="1"/>
          <p:nvPr/>
        </p:nvSpPr>
        <p:spPr>
          <a:xfrm>
            <a:off x="228600" y="228600"/>
            <a:ext cx="6010275" cy="645160"/>
          </a:xfrm>
          <a:prstGeom prst="rect">
            <a:avLst/>
          </a:prstGeom>
          <a:noFill/>
          <a:ln w="9525">
            <a:noFill/>
          </a:ln>
        </p:spPr>
        <p:txBody>
          <a:bodyPr>
            <a:spAutoFit/>
          </a:bodyPr>
          <a:lstStyle/>
          <a:p>
            <a:pPr fontAlgn="base">
              <a:buClrTx/>
              <a:buSzTx/>
              <a:buFontTx/>
            </a:pPr>
            <a:r>
              <a:rPr kumimoji="1" lang="zh-CN" altLang="en-US" sz="3600" dirty="0">
                <a:ln w="0"/>
                <a:solidFill>
                  <a:schemeClr val="bg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mj-cs"/>
              </a:rPr>
              <a:t>WiFi技术概述</a:t>
            </a:r>
            <a:endParaRPr lang="zh-CN" altLang="en-US" sz="2800" b="1" dirty="0">
              <a:solidFill>
                <a:schemeClr val="bg1"/>
              </a:solidFill>
              <a:latin typeface="Arial" panose="020B0604020202020204" pitchFamily="34" charset="0"/>
              <a:ea typeface="黑体" panose="02010609060101010101" pitchFamily="2" charset="-122"/>
            </a:endParaRPr>
          </a:p>
        </p:txBody>
      </p:sp>
      <p:sp>
        <p:nvSpPr>
          <p:cNvPr id="8" name="动作按钮: 后退或前一项 7">
            <a:hlinkClick r:id="" action="ppaction://noaction" highlightClick="1"/>
            <a:extLst>
              <a:ext uri="{FF2B5EF4-FFF2-40B4-BE49-F238E27FC236}">
                <a16:creationId xmlns:a16="http://schemas.microsoft.com/office/drawing/2014/main" id="{D66B010F-A431-44A0-8157-851900940ADC}"/>
              </a:ext>
            </a:extLst>
          </p:cNvPr>
          <p:cNvSpPr/>
          <p:nvPr/>
        </p:nvSpPr>
        <p:spPr>
          <a:xfrm flipV="1">
            <a:off x="8414951" y="6233075"/>
            <a:ext cx="506627" cy="383059"/>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62467" y="304800"/>
            <a:ext cx="6857999" cy="995679"/>
          </a:xfrm>
        </p:spPr>
        <p:txBody>
          <a:bodyPr>
            <a:normAutofit fontScale="90000"/>
          </a:bodyPr>
          <a:lstStyle/>
          <a:p>
            <a:r>
              <a:rPr lang="zh-CN" altLang="en-US" dirty="0"/>
              <a:t>智能交通</a:t>
            </a:r>
            <a:r>
              <a:rPr lang="en-US" altLang="zh-CN" dirty="0"/>
              <a:t>——</a:t>
            </a:r>
            <a:r>
              <a:rPr lang="zh-CN" altLang="en-US" dirty="0"/>
              <a:t>共享单车中的</a:t>
            </a:r>
            <a:r>
              <a:rPr lang="en-US" altLang="zh-CN" dirty="0"/>
              <a:t>NB-</a:t>
            </a:r>
            <a:r>
              <a:rPr lang="en-US" altLang="zh-CN" dirty="0" err="1"/>
              <a:t>IoT</a:t>
            </a:r>
            <a:endParaRPr lang="en-US" altLang="zh-CN" dirty="0"/>
          </a:p>
        </p:txBody>
      </p:sp>
      <p:sp>
        <p:nvSpPr>
          <p:cNvPr id="3" name="内容占位符 2"/>
          <p:cNvSpPr>
            <a:spLocks noGrp="1"/>
          </p:cNvSpPr>
          <p:nvPr>
            <p:ph idx="1"/>
          </p:nvPr>
        </p:nvSpPr>
        <p:spPr/>
        <p:txBody>
          <a:bodyPr>
            <a:normAutofit fontScale="92500" lnSpcReduction="10000"/>
          </a:bodyPr>
          <a:lstStyle/>
          <a:p>
            <a:r>
              <a:rPr lang="zh-CN" altLang="en-US" sz="2800" b="1" dirty="0">
                <a:solidFill>
                  <a:schemeClr val="tx1"/>
                </a:solidFill>
                <a:sym typeface="+mn-ea"/>
              </a:rPr>
              <a:t>NB-IoT在共享单车中的优势：</a:t>
            </a:r>
            <a:endParaRPr lang="zh-CN" altLang="en-US" dirty="0">
              <a:solidFill>
                <a:schemeClr val="tx1"/>
              </a:solidFill>
              <a:sym typeface="+mn-ea"/>
            </a:endParaRPr>
          </a:p>
          <a:p>
            <a:endParaRPr lang="zh-CN" altLang="en-US" dirty="0"/>
          </a:p>
          <a:p>
            <a:pPr>
              <a:buFont typeface="Wingdings" panose="05000000000000000000" charset="0"/>
              <a:buChar char="ü"/>
            </a:pPr>
            <a:r>
              <a:rPr lang="zh-CN" altLang="en-US" b="1" dirty="0">
                <a:solidFill>
                  <a:srgbClr val="FF0000"/>
                </a:solidFill>
              </a:rPr>
              <a:t>大连接</a:t>
            </a:r>
            <a:r>
              <a:rPr lang="zh-CN" altLang="en-US" dirty="0"/>
              <a:t>：</a:t>
            </a:r>
            <a:r>
              <a:rPr lang="en-US" altLang="zh-CN" dirty="0">
                <a:solidFill>
                  <a:schemeClr val="tx1"/>
                </a:solidFill>
                <a:sym typeface="+mn-ea"/>
              </a:rPr>
              <a:t>NB-IoT</a:t>
            </a:r>
            <a:r>
              <a:rPr lang="zh-CN" altLang="en-US" dirty="0"/>
              <a:t>基站的每个小区</a:t>
            </a:r>
          </a:p>
          <a:p>
            <a:pPr marL="0" indent="0">
              <a:buFont typeface="Wingdings" panose="05000000000000000000" charset="0"/>
              <a:buNone/>
            </a:pPr>
            <a:r>
              <a:rPr lang="zh-CN" altLang="en-US" dirty="0"/>
              <a:t>可支持</a:t>
            </a:r>
            <a:r>
              <a:rPr lang="en-US" altLang="zh-CN" dirty="0"/>
              <a:t>5</a:t>
            </a:r>
            <a:r>
              <a:rPr lang="zh-CN" altLang="en-US" dirty="0"/>
              <a:t>万个用户，是现有移动网络</a:t>
            </a:r>
          </a:p>
          <a:p>
            <a:pPr marL="0" indent="0">
              <a:buFont typeface="Wingdings" panose="05000000000000000000" charset="0"/>
              <a:buNone/>
            </a:pPr>
            <a:r>
              <a:rPr lang="en-US" altLang="zh-CN" dirty="0"/>
              <a:t>50~100</a:t>
            </a:r>
            <a:r>
              <a:rPr lang="zh-CN" altLang="en-US" dirty="0"/>
              <a:t>倍的用户容量；</a:t>
            </a:r>
          </a:p>
          <a:p>
            <a:pPr marL="0" indent="0">
              <a:buFont typeface="Wingdings" panose="05000000000000000000" charset="0"/>
              <a:buNone/>
            </a:pPr>
            <a:endParaRPr lang="zh-CN" altLang="en-US" dirty="0"/>
          </a:p>
          <a:p>
            <a:pPr>
              <a:buFont typeface="Wingdings" panose="05000000000000000000" charset="0"/>
              <a:buChar char="ü"/>
            </a:pPr>
            <a:r>
              <a:rPr lang="zh-CN" altLang="en-US" b="1" dirty="0">
                <a:solidFill>
                  <a:srgbClr val="FF0000"/>
                </a:solidFill>
              </a:rPr>
              <a:t>低功耗</a:t>
            </a:r>
            <a:r>
              <a:rPr lang="zh-CN" altLang="en-US" dirty="0"/>
              <a:t>：即使设备一直在线，也可以支持几年的供电；把电池寿命从几个月延长到几年；</a:t>
            </a:r>
          </a:p>
          <a:p>
            <a:pPr>
              <a:buFont typeface="Wingdings" panose="05000000000000000000" charset="0"/>
              <a:buChar char="ü"/>
            </a:pPr>
            <a:endParaRPr lang="zh-CN" altLang="en-US" dirty="0">
              <a:solidFill>
                <a:schemeClr val="tx1"/>
              </a:solidFill>
            </a:endParaRPr>
          </a:p>
          <a:p>
            <a:pPr>
              <a:buFont typeface="Wingdings" panose="05000000000000000000" charset="0"/>
              <a:buChar char="ü"/>
            </a:pPr>
            <a:r>
              <a:rPr lang="zh-CN" altLang="en-US" b="1" dirty="0">
                <a:solidFill>
                  <a:srgbClr val="FF0000"/>
                </a:solidFill>
              </a:rPr>
              <a:t>广覆盖</a:t>
            </a:r>
            <a:r>
              <a:rPr lang="zh-CN" altLang="en-US" dirty="0">
                <a:solidFill>
                  <a:schemeClr val="tx1"/>
                </a:solidFill>
              </a:rPr>
              <a:t>：</a:t>
            </a:r>
            <a:r>
              <a:rPr lang="en-US" altLang="zh-CN" dirty="0">
                <a:sym typeface="+mn-ea"/>
              </a:rPr>
              <a:t>NB-IoT</a:t>
            </a:r>
            <a:r>
              <a:rPr lang="zh-CN" altLang="en-US" dirty="0">
                <a:sym typeface="+mn-ea"/>
              </a:rPr>
              <a:t>的信号可以覆盖到地下车库、地下室等普通无线网络信号难以到达的地方。</a:t>
            </a:r>
            <a:endParaRPr lang="zh-CN" altLang="en-US" dirty="0">
              <a:solidFill>
                <a:schemeClr val="tx1"/>
              </a:solidFill>
            </a:endParaRPr>
          </a:p>
          <a:p>
            <a:endParaRPr lang="zh-CN" altLang="en-US" dirty="0">
              <a:solidFill>
                <a:srgbClr val="FF0000"/>
              </a:solidFill>
            </a:endParaRPr>
          </a:p>
        </p:txBody>
      </p:sp>
      <p:pic>
        <p:nvPicPr>
          <p:cNvPr id="6" name="图片 5" descr="共享单车"/>
          <p:cNvPicPr>
            <a:picLocks noChangeAspect="1"/>
          </p:cNvPicPr>
          <p:nvPr/>
        </p:nvPicPr>
        <p:blipFill>
          <a:blip r:embed="rId3"/>
          <a:stretch>
            <a:fillRect/>
          </a:stretch>
        </p:blipFill>
        <p:spPr>
          <a:xfrm>
            <a:off x="5591810" y="1134110"/>
            <a:ext cx="3490595" cy="221107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wipe(down)">
                                      <p:cBhvr>
                                        <p:cTn id="7" dur="500"/>
                                        <p:tgtEl>
                                          <p:spTgt spid="3">
                                            <p:txEl>
                                              <p:pRg st="2" end="2"/>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wipe(down)">
                                      <p:cBhvr>
                                        <p:cTn id="10" dur="500"/>
                                        <p:tgtEl>
                                          <p:spTgt spid="3">
                                            <p:txEl>
                                              <p:pRg st="3" end="3"/>
                                            </p:txEl>
                                          </p:spTgt>
                                        </p:tgtEl>
                                      </p:cBhvr>
                                    </p:animEffect>
                                  </p:childTnLst>
                                </p:cTn>
                              </p:par>
                              <p:par>
                                <p:cTn id="11" presetID="22" presetClass="entr" presetSubtype="4"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Effect transition="in" filter="wipe(down)">
                                      <p:cBhvr>
                                        <p:cTn id="13" dur="500"/>
                                        <p:tgtEl>
                                          <p:spTgt spid="3">
                                            <p:txEl>
                                              <p:pRg st="4" end="4"/>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nodeType="clickEffect">
                                  <p:stCondLst>
                                    <p:cond delay="0"/>
                                  </p:stCondLst>
                                  <p:childTnLst>
                                    <p:set>
                                      <p:cBhvr>
                                        <p:cTn id="17" dur="1" fill="hold">
                                          <p:stCondLst>
                                            <p:cond delay="0"/>
                                          </p:stCondLst>
                                        </p:cTn>
                                        <p:tgtEl>
                                          <p:spTgt spid="3">
                                            <p:txEl>
                                              <p:pRg st="6" end="6"/>
                                            </p:txEl>
                                          </p:spTgt>
                                        </p:tgtEl>
                                        <p:attrNameLst>
                                          <p:attrName>style.visibility</p:attrName>
                                        </p:attrNameLst>
                                      </p:cBhvr>
                                      <p:to>
                                        <p:strVal val="visible"/>
                                      </p:to>
                                    </p:set>
                                    <p:animEffect transition="in" filter="wipe(down)">
                                      <p:cBhvr>
                                        <p:cTn id="18" dur="500"/>
                                        <p:tgtEl>
                                          <p:spTgt spid="3">
                                            <p:txEl>
                                              <p:pRg st="6" end="6"/>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animEffect transition="in" filter="wipe(down)">
                                      <p:cBhvr>
                                        <p:cTn id="23"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70933" y="423333"/>
            <a:ext cx="7145867" cy="995679"/>
          </a:xfrm>
        </p:spPr>
        <p:txBody>
          <a:bodyPr>
            <a:normAutofit fontScale="90000"/>
          </a:bodyPr>
          <a:lstStyle/>
          <a:p>
            <a:r>
              <a:rPr lang="zh-CN" altLang="en-US" dirty="0"/>
              <a:t>智能表计</a:t>
            </a:r>
            <a:r>
              <a:rPr lang="en-US" altLang="zh-CN" dirty="0"/>
              <a:t>——</a:t>
            </a:r>
            <a:r>
              <a:rPr lang="zh-CN" altLang="en-US" dirty="0"/>
              <a:t>远程抄表中的</a:t>
            </a:r>
            <a:r>
              <a:rPr lang="en-US" altLang="zh-CN" dirty="0">
                <a:sym typeface="+mn-ea"/>
              </a:rPr>
              <a:t>NB-</a:t>
            </a:r>
            <a:r>
              <a:rPr lang="en-US" altLang="zh-CN" dirty="0" err="1">
                <a:sym typeface="+mn-ea"/>
              </a:rPr>
              <a:t>IoT</a:t>
            </a:r>
            <a:endParaRPr lang="zh-CN" altLang="en-US" dirty="0"/>
          </a:p>
        </p:txBody>
      </p:sp>
      <p:sp>
        <p:nvSpPr>
          <p:cNvPr id="4" name="内容占位符 3"/>
          <p:cNvSpPr>
            <a:spLocks noGrp="1"/>
          </p:cNvSpPr>
          <p:nvPr>
            <p:ph idx="1"/>
          </p:nvPr>
        </p:nvSpPr>
        <p:spPr>
          <a:xfrm>
            <a:off x="510117" y="1351491"/>
            <a:ext cx="7886700" cy="4351338"/>
          </a:xfrm>
        </p:spPr>
        <p:txBody>
          <a:bodyPr/>
          <a:lstStyle/>
          <a:p>
            <a:pPr>
              <a:lnSpc>
                <a:spcPct val="120000"/>
              </a:lnSpc>
            </a:pPr>
            <a:r>
              <a:rPr lang="zh-CN" altLang="en-US" dirty="0">
                <a:sym typeface="+mn-ea"/>
              </a:rPr>
              <a:t>图中是</a:t>
            </a:r>
            <a:r>
              <a:rPr lang="en-US" altLang="zh-CN" dirty="0">
                <a:sym typeface="+mn-ea"/>
              </a:rPr>
              <a:t>NB-</a:t>
            </a:r>
            <a:r>
              <a:rPr lang="en-US" altLang="zh-CN" dirty="0" err="1">
                <a:sym typeface="+mn-ea"/>
              </a:rPr>
              <a:t>IoT</a:t>
            </a:r>
            <a:r>
              <a:rPr lang="zh-CN" altLang="en-US" dirty="0">
                <a:sym typeface="+mn-ea"/>
              </a:rPr>
              <a:t>技术应用于智能表计的示意图，智能表计采集到相关数据后，数据通过</a:t>
            </a:r>
            <a:r>
              <a:rPr lang="en-US" altLang="zh-CN" dirty="0">
                <a:sym typeface="+mn-ea"/>
              </a:rPr>
              <a:t>NB-</a:t>
            </a:r>
            <a:r>
              <a:rPr lang="en-US" altLang="zh-CN" dirty="0" err="1">
                <a:sym typeface="+mn-ea"/>
              </a:rPr>
              <a:t>IoT</a:t>
            </a:r>
            <a:r>
              <a:rPr lang="zh-CN" altLang="en-US" dirty="0">
                <a:sym typeface="+mn-ea"/>
              </a:rPr>
              <a:t>基站</a:t>
            </a:r>
            <a:r>
              <a:rPr lang="zh-CN" altLang="en-US" b="1" dirty="0">
                <a:solidFill>
                  <a:srgbClr val="FF0000"/>
                </a:solidFill>
                <a:sym typeface="+mn-ea"/>
              </a:rPr>
              <a:t>直达数据中心</a:t>
            </a:r>
            <a:r>
              <a:rPr lang="zh-CN" altLang="en-US" dirty="0">
                <a:sym typeface="+mn-ea"/>
              </a:rPr>
              <a:t>，可以实现直接控制和阶梯定价。由于</a:t>
            </a:r>
            <a:r>
              <a:rPr lang="en-US" altLang="zh-CN" dirty="0">
                <a:sym typeface="+mn-ea"/>
              </a:rPr>
              <a:t>NB-</a:t>
            </a:r>
            <a:r>
              <a:rPr lang="en-US" altLang="zh-CN" dirty="0" err="1">
                <a:sym typeface="+mn-ea"/>
              </a:rPr>
              <a:t>IoT</a:t>
            </a:r>
            <a:r>
              <a:rPr lang="zh-CN" altLang="en-US" dirty="0">
                <a:sym typeface="+mn-ea"/>
              </a:rPr>
              <a:t>是基于运营商的可运营网络，其信号相比小无线更加稳定，兼容性更高，抗干扰能力更强。</a:t>
            </a:r>
          </a:p>
          <a:p>
            <a:pPr>
              <a:lnSpc>
                <a:spcPct val="120000"/>
              </a:lnSpc>
            </a:pPr>
            <a:r>
              <a:rPr lang="en-US" altLang="zh-CN" dirty="0">
                <a:sym typeface="+mn-ea"/>
              </a:rPr>
              <a:t>NB-</a:t>
            </a:r>
            <a:r>
              <a:rPr lang="en-US" altLang="zh-CN" dirty="0" err="1">
                <a:sym typeface="+mn-ea"/>
              </a:rPr>
              <a:t>IoT</a:t>
            </a:r>
            <a:r>
              <a:rPr lang="zh-CN" altLang="en-US" dirty="0">
                <a:sym typeface="+mn-ea"/>
              </a:rPr>
              <a:t>技术在远程抄表中的优势体现在电池</a:t>
            </a:r>
            <a:r>
              <a:rPr lang="zh-CN" altLang="en-US" b="1" dirty="0">
                <a:solidFill>
                  <a:srgbClr val="FF0000"/>
                </a:solidFill>
                <a:sym typeface="+mn-ea"/>
              </a:rPr>
              <a:t>寿命更长</a:t>
            </a:r>
            <a:r>
              <a:rPr lang="zh-CN" altLang="en-US" dirty="0">
                <a:sym typeface="+mn-ea"/>
              </a:rPr>
              <a:t>，</a:t>
            </a:r>
            <a:r>
              <a:rPr lang="zh-CN" altLang="en-US" b="1" dirty="0">
                <a:solidFill>
                  <a:srgbClr val="FF0000"/>
                </a:solidFill>
                <a:sym typeface="+mn-ea"/>
              </a:rPr>
              <a:t>信号覆盖更广</a:t>
            </a:r>
            <a:r>
              <a:rPr lang="zh-CN" altLang="en-US" dirty="0">
                <a:sym typeface="+mn-ea"/>
              </a:rPr>
              <a:t>。</a:t>
            </a:r>
          </a:p>
        </p:txBody>
      </p:sp>
      <p:pic>
        <p:nvPicPr>
          <p:cNvPr id="6" name="图片 5" descr="远程抄表"/>
          <p:cNvPicPr>
            <a:picLocks noChangeAspect="1"/>
          </p:cNvPicPr>
          <p:nvPr/>
        </p:nvPicPr>
        <p:blipFill>
          <a:blip r:embed="rId2"/>
          <a:stretch>
            <a:fillRect/>
          </a:stretch>
        </p:blipFill>
        <p:spPr>
          <a:xfrm>
            <a:off x="1026794" y="4615391"/>
            <a:ext cx="6517005" cy="205613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wipe(down)">
                                      <p:cBhvr>
                                        <p:cTn id="7" dur="500"/>
                                        <p:tgtEl>
                                          <p:spTgt spid="4">
                                            <p:txEl>
                                              <p:pRg st="0" end="0"/>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wipe(down)">
                                      <p:cBhvr>
                                        <p:cTn id="10" dur="5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05485" y="270934"/>
            <a:ext cx="5813426" cy="995679"/>
          </a:xfrm>
        </p:spPr>
        <p:txBody>
          <a:bodyPr>
            <a:normAutofit fontScale="90000"/>
          </a:bodyPr>
          <a:lstStyle/>
          <a:p>
            <a:r>
              <a:rPr lang="zh-CN" altLang="en-US" dirty="0"/>
              <a:t>智能可穿戴设备中的</a:t>
            </a:r>
            <a:r>
              <a:rPr lang="en-US" altLang="zh-CN" dirty="0">
                <a:sym typeface="+mn-ea"/>
              </a:rPr>
              <a:t>NB-</a:t>
            </a:r>
            <a:r>
              <a:rPr lang="en-US" altLang="zh-CN" dirty="0" err="1">
                <a:sym typeface="+mn-ea"/>
              </a:rPr>
              <a:t>IoT</a:t>
            </a:r>
            <a:br>
              <a:rPr lang="en-US" altLang="zh-CN" dirty="0"/>
            </a:br>
            <a:endParaRPr lang="zh-CN" altLang="en-US" dirty="0"/>
          </a:p>
        </p:txBody>
      </p:sp>
      <p:sp>
        <p:nvSpPr>
          <p:cNvPr id="3" name="内容占位符 2"/>
          <p:cNvSpPr>
            <a:spLocks noGrp="1"/>
          </p:cNvSpPr>
          <p:nvPr>
            <p:ph idx="1"/>
          </p:nvPr>
        </p:nvSpPr>
        <p:spPr/>
        <p:txBody>
          <a:bodyPr>
            <a:normAutofit fontScale="95000"/>
          </a:bodyPr>
          <a:lstStyle/>
          <a:p>
            <a:r>
              <a:rPr lang="zh-CN" altLang="en-US" dirty="0"/>
              <a:t>当前可穿戴设备的技术瓶颈</a:t>
            </a:r>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solidFill>
                <a:srgbClr val="FF0000"/>
              </a:solidFill>
            </a:endParaRPr>
          </a:p>
          <a:p>
            <a:endParaRPr lang="zh-CN" altLang="en-US" dirty="0">
              <a:solidFill>
                <a:srgbClr val="FF0000"/>
              </a:solidFill>
            </a:endParaRPr>
          </a:p>
          <a:p>
            <a:endParaRPr lang="zh-CN" altLang="en-US" dirty="0">
              <a:solidFill>
                <a:srgbClr val="FF0000"/>
              </a:solidFill>
            </a:endParaRPr>
          </a:p>
        </p:txBody>
      </p:sp>
      <p:pic>
        <p:nvPicPr>
          <p:cNvPr id="4" name="图片 3" descr="小体积"/>
          <p:cNvPicPr>
            <a:picLocks noChangeAspect="1"/>
          </p:cNvPicPr>
          <p:nvPr/>
        </p:nvPicPr>
        <p:blipFill>
          <a:blip r:embed="rId3"/>
          <a:stretch>
            <a:fillRect/>
          </a:stretch>
        </p:blipFill>
        <p:spPr>
          <a:xfrm>
            <a:off x="1391284" y="2172334"/>
            <a:ext cx="2087571" cy="1845946"/>
          </a:xfrm>
          <a:prstGeom prst="rect">
            <a:avLst/>
          </a:prstGeom>
        </p:spPr>
      </p:pic>
      <p:sp>
        <p:nvSpPr>
          <p:cNvPr id="5" name="文本框 4"/>
          <p:cNvSpPr txBox="1"/>
          <p:nvPr/>
        </p:nvSpPr>
        <p:spPr>
          <a:xfrm>
            <a:off x="961390" y="4483100"/>
            <a:ext cx="2514600" cy="645160"/>
          </a:xfrm>
          <a:prstGeom prst="rect">
            <a:avLst/>
          </a:prstGeom>
          <a:noFill/>
        </p:spPr>
        <p:txBody>
          <a:bodyPr wrap="square" rtlCol="0">
            <a:spAutoFit/>
          </a:bodyPr>
          <a:lstStyle/>
          <a:p>
            <a:pPr algn="l"/>
            <a:r>
              <a:rPr lang="zh-CN" altLang="en-US" dirty="0">
                <a:sym typeface="+mn-ea"/>
              </a:rPr>
              <a:t>可穿戴设备的小体积使电池容量受限</a:t>
            </a:r>
            <a:endParaRPr lang="zh-CN" altLang="en-US" dirty="0"/>
          </a:p>
        </p:txBody>
      </p:sp>
      <p:pic>
        <p:nvPicPr>
          <p:cNvPr id="6" name="图片 5" descr="数据通信"/>
          <p:cNvPicPr>
            <a:picLocks noChangeAspect="1"/>
          </p:cNvPicPr>
          <p:nvPr/>
        </p:nvPicPr>
        <p:blipFill>
          <a:blip r:embed="rId4"/>
          <a:stretch>
            <a:fillRect/>
          </a:stretch>
        </p:blipFill>
        <p:spPr>
          <a:xfrm>
            <a:off x="4316730" y="2312670"/>
            <a:ext cx="3450229" cy="1497330"/>
          </a:xfrm>
          <a:prstGeom prst="rect">
            <a:avLst/>
          </a:prstGeom>
        </p:spPr>
      </p:pic>
      <p:sp>
        <p:nvSpPr>
          <p:cNvPr id="7" name="文本框 6"/>
          <p:cNvSpPr txBox="1"/>
          <p:nvPr/>
        </p:nvSpPr>
        <p:spPr>
          <a:xfrm>
            <a:off x="4858385" y="4472093"/>
            <a:ext cx="2604770" cy="645160"/>
          </a:xfrm>
          <a:prstGeom prst="rect">
            <a:avLst/>
          </a:prstGeom>
          <a:noFill/>
        </p:spPr>
        <p:txBody>
          <a:bodyPr wrap="square" rtlCol="0">
            <a:spAutoFit/>
          </a:bodyPr>
          <a:lstStyle/>
          <a:p>
            <a:pPr algn="l"/>
            <a:r>
              <a:rPr lang="zh-CN" altLang="en-US" dirty="0">
                <a:sym typeface="+mn-ea"/>
              </a:rPr>
              <a:t>可穿戴设备通过手机与服务器进行数据传输</a:t>
            </a:r>
            <a:endParaRPr lang="zh-CN" altLang="en-US" dirty="0"/>
          </a:p>
        </p:txBody>
      </p:sp>
      <p:sp>
        <p:nvSpPr>
          <p:cNvPr id="8" name="动作按钮: 后退或前一项 7">
            <a:hlinkClick r:id="rId5" action="ppaction://hlinksldjump" highlightClick="1"/>
            <a:extLst>
              <a:ext uri="{FF2B5EF4-FFF2-40B4-BE49-F238E27FC236}">
                <a16:creationId xmlns:a16="http://schemas.microsoft.com/office/drawing/2014/main" id="{E54ED275-A743-4566-8EB5-84B02B126DEE}"/>
              </a:ext>
            </a:extLst>
          </p:cNvPr>
          <p:cNvSpPr/>
          <p:nvPr/>
        </p:nvSpPr>
        <p:spPr>
          <a:xfrm>
            <a:off x="7860442" y="6177479"/>
            <a:ext cx="654908" cy="482297"/>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wipe(down)">
                                      <p:cBhvr>
                                        <p:cTn id="12" dur="500"/>
                                        <p:tgtEl>
                                          <p:spTgt spid="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down)">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7">
                                            <p:txEl>
                                              <p:pRg st="0" end="0"/>
                                            </p:txEl>
                                          </p:spTgt>
                                        </p:tgtEl>
                                        <p:attrNameLst>
                                          <p:attrName>style.visibility</p:attrName>
                                        </p:attrNameLst>
                                      </p:cBhvr>
                                      <p:to>
                                        <p:strVal val="visible"/>
                                      </p:to>
                                    </p:set>
                                    <p:animEffect transition="in" filter="wipe(down)">
                                      <p:cBhvr>
                                        <p:cTn id="22"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86317" y="1523999"/>
            <a:ext cx="7886700" cy="5029200"/>
          </a:xfrm>
        </p:spPr>
        <p:txBody>
          <a:bodyPr>
            <a:normAutofit fontScale="72500" lnSpcReduction="20000"/>
          </a:bodyPr>
          <a:lstStyle/>
          <a:p>
            <a:pPr>
              <a:lnSpc>
                <a:spcPct val="130000"/>
              </a:lnSpc>
            </a:pPr>
            <a:r>
              <a:rPr lang="en-US" altLang="zh-CN" dirty="0">
                <a:sym typeface="+mn-ea"/>
              </a:rPr>
              <a:t>NB-</a:t>
            </a:r>
            <a:r>
              <a:rPr lang="en-US" altLang="zh-CN" dirty="0" err="1">
                <a:sym typeface="+mn-ea"/>
              </a:rPr>
              <a:t>IoT</a:t>
            </a:r>
            <a:r>
              <a:rPr lang="zh-CN" altLang="en-US" dirty="0">
                <a:sym typeface="+mn-ea"/>
              </a:rPr>
              <a:t>技术特点概述</a:t>
            </a:r>
          </a:p>
          <a:p>
            <a:pPr>
              <a:lnSpc>
                <a:spcPct val="130000"/>
              </a:lnSpc>
            </a:pPr>
            <a:r>
              <a:rPr lang="zh-CN" altLang="en-US" b="1" dirty="0">
                <a:solidFill>
                  <a:srgbClr val="FF0000"/>
                </a:solidFill>
                <a:sym typeface="+mn-ea"/>
              </a:rPr>
              <a:t>广覆盖</a:t>
            </a:r>
            <a:r>
              <a:rPr lang="zh-CN" altLang="en-US" dirty="0">
                <a:solidFill>
                  <a:srgbClr val="FF0000"/>
                </a:solidFill>
                <a:sym typeface="+mn-ea"/>
              </a:rPr>
              <a:t>：</a:t>
            </a:r>
            <a:r>
              <a:rPr lang="zh-CN" altLang="en-US" dirty="0">
                <a:sym typeface="+mn-ea"/>
              </a:rPr>
              <a:t> 相对原来的GPRS系统，增加20db的信号增益；</a:t>
            </a:r>
          </a:p>
          <a:p>
            <a:pPr>
              <a:lnSpc>
                <a:spcPct val="130000"/>
              </a:lnSpc>
            </a:pPr>
            <a:r>
              <a:rPr lang="zh-CN" altLang="en-US" b="1" dirty="0">
                <a:solidFill>
                  <a:srgbClr val="FF0000"/>
                </a:solidFill>
                <a:sym typeface="+mn-ea"/>
              </a:rPr>
              <a:t>低功耗</a:t>
            </a:r>
            <a:r>
              <a:rPr lang="zh-CN" altLang="en-US" dirty="0">
                <a:solidFill>
                  <a:srgbClr val="FF0000"/>
                </a:solidFill>
                <a:sym typeface="+mn-ea"/>
              </a:rPr>
              <a:t>：</a:t>
            </a:r>
            <a:r>
              <a:rPr lang="zh-CN" altLang="en-US" dirty="0">
                <a:sym typeface="+mn-ea"/>
              </a:rPr>
              <a:t>终端节点可以达到10年的电池寿命；</a:t>
            </a:r>
          </a:p>
          <a:p>
            <a:pPr>
              <a:lnSpc>
                <a:spcPct val="130000"/>
              </a:lnSpc>
            </a:pPr>
            <a:r>
              <a:rPr lang="zh-CN" altLang="en-US" b="1" dirty="0">
                <a:solidFill>
                  <a:srgbClr val="FF0000"/>
                </a:solidFill>
                <a:sym typeface="+mn-ea"/>
              </a:rPr>
              <a:t>低成本</a:t>
            </a:r>
            <a:r>
              <a:rPr lang="zh-CN" altLang="en-US" dirty="0">
                <a:solidFill>
                  <a:srgbClr val="FF0000"/>
                </a:solidFill>
                <a:sym typeface="+mn-ea"/>
              </a:rPr>
              <a:t>：</a:t>
            </a:r>
            <a:r>
              <a:rPr lang="zh-CN" altLang="en-US" dirty="0">
                <a:sym typeface="+mn-ea"/>
              </a:rPr>
              <a:t>终端有较低复杂度，使得终端芯片的价格低至1美元，模块价格为2美元；</a:t>
            </a:r>
          </a:p>
          <a:p>
            <a:pPr algn="l">
              <a:lnSpc>
                <a:spcPct val="130000"/>
              </a:lnSpc>
            </a:pPr>
            <a:r>
              <a:rPr lang="zh-CN" altLang="en-US" b="1" dirty="0">
                <a:solidFill>
                  <a:srgbClr val="FF0000"/>
                </a:solidFill>
                <a:sym typeface="+mn-ea"/>
              </a:rPr>
              <a:t>大连接</a:t>
            </a:r>
            <a:r>
              <a:rPr lang="zh-CN" altLang="en-US" dirty="0">
                <a:solidFill>
                  <a:srgbClr val="FF0000"/>
                </a:solidFill>
                <a:sym typeface="+mn-ea"/>
              </a:rPr>
              <a:t>：</a:t>
            </a:r>
            <a:r>
              <a:rPr lang="zh-CN" altLang="en-US" dirty="0">
                <a:sym typeface="+mn-ea"/>
              </a:rPr>
              <a:t>NB-IoT基站单扇区可支持超过5万个终端，是现有移动网络50~100倍的用户容量；</a:t>
            </a:r>
          </a:p>
          <a:p>
            <a:pPr>
              <a:lnSpc>
                <a:spcPct val="130000"/>
              </a:lnSpc>
            </a:pPr>
            <a:r>
              <a:rPr lang="zh-CN" altLang="en-US" b="1" dirty="0">
                <a:solidFill>
                  <a:srgbClr val="FF0000"/>
                </a:solidFill>
                <a:sym typeface="+mn-ea"/>
              </a:rPr>
              <a:t>授权频谱</a:t>
            </a:r>
            <a:r>
              <a:rPr lang="zh-CN" altLang="en-US" dirty="0">
                <a:sym typeface="+mn-ea"/>
              </a:rPr>
              <a:t>：</a:t>
            </a:r>
            <a:r>
              <a:rPr lang="en-US" altLang="zh-CN" dirty="0">
                <a:sym typeface="+mn-ea"/>
              </a:rPr>
              <a:t>NB-</a:t>
            </a:r>
            <a:r>
              <a:rPr lang="en-US" altLang="zh-CN" dirty="0" err="1">
                <a:sym typeface="+mn-ea"/>
              </a:rPr>
              <a:t>IoT</a:t>
            </a:r>
            <a:r>
              <a:rPr lang="zh-CN" altLang="en-US" dirty="0">
                <a:sym typeface="+mn-ea"/>
              </a:rPr>
              <a:t>可以直接部署于</a:t>
            </a:r>
            <a:r>
              <a:rPr lang="en-US" altLang="zh-CN" dirty="0">
                <a:sym typeface="+mn-ea"/>
              </a:rPr>
              <a:t>LTE</a:t>
            </a:r>
            <a:r>
              <a:rPr lang="zh-CN" altLang="en-US" dirty="0">
                <a:sym typeface="+mn-ea"/>
              </a:rPr>
              <a:t>网络，也可以利用2G、3G的频谱重耕来部署，无论是数据安全和建网成本，还是在产业链和网络覆盖，相对于非授权频谱都具有很强的优越性。</a:t>
            </a:r>
          </a:p>
          <a:p>
            <a:pPr>
              <a:lnSpc>
                <a:spcPct val="130000"/>
              </a:lnSpc>
            </a:pPr>
            <a:r>
              <a:rPr lang="zh-CN" altLang="en-US" b="1" dirty="0">
                <a:solidFill>
                  <a:srgbClr val="FF0000"/>
                </a:solidFill>
                <a:sym typeface="+mn-ea"/>
              </a:rPr>
              <a:t>安全性</a:t>
            </a:r>
            <a:r>
              <a:rPr lang="zh-CN" altLang="en-US" dirty="0">
                <a:sym typeface="+mn-ea"/>
              </a:rPr>
              <a:t>：支持双向鉴权和空口严格的加密机制，确保用户终端在发送接收数据时的空口安全性。</a:t>
            </a:r>
          </a:p>
          <a:p>
            <a:pPr marL="0" algn="l">
              <a:lnSpc>
                <a:spcPct val="130000"/>
              </a:lnSpc>
              <a:buFont typeface="Wingdings" panose="05000000000000000000" charset="0"/>
              <a:buNone/>
            </a:pPr>
            <a:r>
              <a:rPr lang="zh-CN" altLang="en-US" dirty="0">
                <a:sym typeface="+mn-ea"/>
              </a:rPr>
              <a:t> </a:t>
            </a:r>
          </a:p>
        </p:txBody>
      </p:sp>
      <p:sp>
        <p:nvSpPr>
          <p:cNvPr id="2" name="标题 1"/>
          <p:cNvSpPr>
            <a:spLocks noGrp="1"/>
          </p:cNvSpPr>
          <p:nvPr>
            <p:ph type="title"/>
          </p:nvPr>
        </p:nvSpPr>
        <p:spPr/>
        <p:txBody>
          <a:bodyPr/>
          <a:lstStyle/>
          <a:p>
            <a:r>
              <a:rPr lang="zh-CN" altLang="en-US" dirty="0">
                <a:sym typeface="+mn-ea"/>
              </a:rPr>
              <a:t>窄带物联网关键技术</a:t>
            </a:r>
            <a:endParaRPr lang="zh-CN" altLang="en-US" dirty="0"/>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fontScale="75000" lnSpcReduction="20000"/>
          </a:bodyPr>
          <a:lstStyle/>
          <a:p>
            <a:pPr>
              <a:lnSpc>
                <a:spcPct val="140000"/>
              </a:lnSpc>
            </a:pPr>
            <a:r>
              <a:rPr lang="en-US" altLang="zh-CN" dirty="0"/>
              <a:t>NB-</a:t>
            </a:r>
            <a:r>
              <a:rPr lang="en-US" altLang="zh-CN" dirty="0" err="1"/>
              <a:t>IoT</a:t>
            </a:r>
            <a:r>
              <a:rPr lang="zh-CN" altLang="en-US" dirty="0"/>
              <a:t>的广覆盖能力主要依赖于以下两种技术：</a:t>
            </a:r>
          </a:p>
          <a:p>
            <a:pPr>
              <a:lnSpc>
                <a:spcPct val="140000"/>
              </a:lnSpc>
            </a:pPr>
            <a:r>
              <a:rPr lang="zh-CN" altLang="en-US" dirty="0">
                <a:solidFill>
                  <a:srgbClr val="FF0000"/>
                </a:solidFill>
              </a:rPr>
              <a:t>功率谱密度增强</a:t>
            </a:r>
          </a:p>
          <a:p>
            <a:pPr marL="0" indent="0">
              <a:lnSpc>
                <a:spcPct val="140000"/>
              </a:lnSpc>
              <a:buNone/>
            </a:pPr>
            <a:r>
              <a:rPr lang="zh-CN" altLang="en-US" dirty="0"/>
              <a:t>     主要应用于</a:t>
            </a:r>
            <a:r>
              <a:rPr lang="zh-CN" altLang="en-US" dirty="0">
                <a:solidFill>
                  <a:srgbClr val="FF0000"/>
                </a:solidFill>
              </a:rPr>
              <a:t>上行</a:t>
            </a:r>
            <a:r>
              <a:rPr lang="zh-CN" altLang="en-US" dirty="0"/>
              <a:t>方向的信号。通过把</a:t>
            </a:r>
            <a:r>
              <a:rPr lang="en-US" altLang="zh-CN" dirty="0">
                <a:sym typeface="+mn-ea"/>
              </a:rPr>
              <a:t>NB-</a:t>
            </a:r>
            <a:r>
              <a:rPr lang="en-US" altLang="zh-CN" dirty="0" err="1">
                <a:sym typeface="+mn-ea"/>
              </a:rPr>
              <a:t>IoT</a:t>
            </a:r>
            <a:r>
              <a:rPr lang="zh-CN" altLang="en-US" dirty="0">
                <a:sym typeface="+mn-ea"/>
              </a:rPr>
              <a:t>上行的信号发射功率通过更窄带宽的载波进行发送，增强单位频谱上发送的信号强度，从而提升信号的覆盖能力和穿透能力。</a:t>
            </a:r>
          </a:p>
          <a:p>
            <a:pPr marL="0" indent="0">
              <a:lnSpc>
                <a:spcPct val="140000"/>
              </a:lnSpc>
              <a:buNone/>
            </a:pPr>
            <a:endParaRPr lang="zh-CN" altLang="en-US" dirty="0">
              <a:sym typeface="+mn-ea"/>
            </a:endParaRPr>
          </a:p>
          <a:p>
            <a:pPr>
              <a:lnSpc>
                <a:spcPct val="140000"/>
              </a:lnSpc>
            </a:pPr>
            <a:r>
              <a:rPr lang="zh-CN" altLang="en-US" dirty="0">
                <a:solidFill>
                  <a:srgbClr val="FF0000"/>
                </a:solidFill>
                <a:sym typeface="+mn-ea"/>
              </a:rPr>
              <a:t>时域重复</a:t>
            </a:r>
          </a:p>
          <a:p>
            <a:pPr marL="0" indent="0">
              <a:lnSpc>
                <a:spcPct val="140000"/>
              </a:lnSpc>
              <a:buFont typeface="Wingdings" panose="05000000000000000000" charset="0"/>
              <a:buNone/>
            </a:pPr>
            <a:r>
              <a:rPr lang="zh-CN" altLang="en-US" dirty="0">
                <a:sym typeface="+mn-ea"/>
              </a:rPr>
              <a:t>       在上行和下行方向的通信都有使用。时域重复指同意控制信息或业务数据在空口信道上发送时，进行</a:t>
            </a:r>
            <a:r>
              <a:rPr lang="zh-CN" altLang="en-US" dirty="0">
                <a:solidFill>
                  <a:srgbClr val="FF0000"/>
                </a:solidFill>
                <a:sym typeface="+mn-ea"/>
              </a:rPr>
              <a:t>多次重复发送</a:t>
            </a:r>
            <a:r>
              <a:rPr lang="zh-CN" altLang="en-US" dirty="0">
                <a:sym typeface="+mn-ea"/>
              </a:rPr>
              <a:t>，在接收端对接收到的重复内容进行合并，从而提高覆盖能力。</a:t>
            </a:r>
          </a:p>
        </p:txBody>
      </p:sp>
      <p:sp>
        <p:nvSpPr>
          <p:cNvPr id="7" name="标题 1"/>
          <p:cNvSpPr>
            <a:spLocks noGrp="1"/>
          </p:cNvSpPr>
          <p:nvPr>
            <p:ph type="title"/>
          </p:nvPr>
        </p:nvSpPr>
        <p:spPr>
          <a:xfrm>
            <a:off x="644524" y="304800"/>
            <a:ext cx="5813426" cy="995679"/>
          </a:xfrm>
        </p:spPr>
        <p:txBody>
          <a:bodyPr/>
          <a:lstStyle/>
          <a:p>
            <a:r>
              <a:rPr lang="zh-CN" altLang="en-US" dirty="0">
                <a:sym typeface="+mn-ea"/>
              </a:rPr>
              <a:t>窄带物联网关键技术</a:t>
            </a:r>
            <a:endParaRPr lang="zh-CN" altLang="en-US" dirty="0"/>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28650" y="1358900"/>
            <a:ext cx="7886700" cy="4818380"/>
          </a:xfrm>
        </p:spPr>
        <p:txBody>
          <a:bodyPr>
            <a:normAutofit fontScale="97500"/>
          </a:bodyPr>
          <a:lstStyle/>
          <a:p>
            <a:pPr indent="0" fontAlgn="auto">
              <a:lnSpc>
                <a:spcPct val="100000"/>
              </a:lnSpc>
              <a:spcBef>
                <a:spcPts val="0"/>
              </a:spcBef>
            </a:pPr>
            <a:endParaRPr lang="en-US" altLang="zh-CN" dirty="0"/>
          </a:p>
          <a:p>
            <a:pPr indent="0" fontAlgn="auto">
              <a:lnSpc>
                <a:spcPct val="120000"/>
              </a:lnSpc>
              <a:spcBef>
                <a:spcPts val="0"/>
              </a:spcBef>
            </a:pPr>
            <a:r>
              <a:rPr lang="zh-CN" altLang="en-US" dirty="0">
                <a:sym typeface="+mn-ea"/>
              </a:rPr>
              <a:t>一般而言，通信链路的下行覆盖大于上行覆盖，因为用户终端的发射功率往往受限，而网络侧远端射频模块发射功率理论上容易提升。在链路预算中，计算最大耦合损耗（</a:t>
            </a:r>
            <a:r>
              <a:rPr lang="en-US" altLang="zh-CN" dirty="0">
                <a:sym typeface="+mn-ea"/>
              </a:rPr>
              <a:t>MCL</a:t>
            </a:r>
            <a:r>
              <a:rPr lang="zh-CN" altLang="en-US" dirty="0">
                <a:sym typeface="+mn-ea"/>
              </a:rPr>
              <a:t>）时大部分只是计算上行链路。</a:t>
            </a:r>
            <a:endParaRPr lang="zh-CN" altLang="en-US" dirty="0"/>
          </a:p>
          <a:p>
            <a:pPr indent="0" fontAlgn="auto">
              <a:lnSpc>
                <a:spcPct val="120000"/>
              </a:lnSpc>
              <a:spcBef>
                <a:spcPts val="0"/>
              </a:spcBef>
            </a:pPr>
            <a:endParaRPr lang="zh-CN" altLang="en-US" dirty="0"/>
          </a:p>
          <a:p>
            <a:pPr marL="0" indent="0" fontAlgn="auto">
              <a:lnSpc>
                <a:spcPct val="100000"/>
              </a:lnSpc>
              <a:spcBef>
                <a:spcPts val="0"/>
              </a:spcBef>
              <a:buNone/>
            </a:pPr>
            <a:r>
              <a:rPr lang="en-US" altLang="zh-CN" dirty="0"/>
              <a:t>NB-IoT</a:t>
            </a:r>
            <a:r>
              <a:rPr lang="zh-CN" altLang="en-US" dirty="0"/>
              <a:t>根据</a:t>
            </a:r>
            <a:r>
              <a:rPr lang="en-US" altLang="zh-CN" dirty="0"/>
              <a:t>MCL</a:t>
            </a:r>
            <a:r>
              <a:rPr lang="zh-CN" altLang="en-US" dirty="0"/>
              <a:t>的数值将覆盖增强等级分为三个等级：</a:t>
            </a:r>
          </a:p>
          <a:p>
            <a:pPr marL="0" indent="0" fontAlgn="auto">
              <a:lnSpc>
                <a:spcPct val="100000"/>
              </a:lnSpc>
              <a:spcBef>
                <a:spcPts val="0"/>
              </a:spcBef>
              <a:buNone/>
            </a:pPr>
            <a:endParaRPr lang="zh-CN" altLang="en-US" dirty="0"/>
          </a:p>
          <a:p>
            <a:pPr indent="0" fontAlgn="auto">
              <a:lnSpc>
                <a:spcPct val="100000"/>
              </a:lnSpc>
              <a:spcBef>
                <a:spcPts val="0"/>
              </a:spcBef>
            </a:pPr>
            <a:r>
              <a:rPr lang="zh-CN" altLang="en-US" b="1" dirty="0">
                <a:solidFill>
                  <a:srgbClr val="FF0000"/>
                </a:solidFill>
              </a:rPr>
              <a:t>常规覆盖</a:t>
            </a:r>
            <a:r>
              <a:rPr lang="zh-CN" altLang="en-US" dirty="0"/>
              <a:t>：</a:t>
            </a:r>
            <a:r>
              <a:rPr lang="en-US" altLang="zh-CN" dirty="0"/>
              <a:t>MCL&lt;144dB</a:t>
            </a:r>
            <a:r>
              <a:rPr lang="zh-CN" altLang="en-US" dirty="0"/>
              <a:t>，与现有的</a:t>
            </a:r>
            <a:r>
              <a:rPr lang="en-US" altLang="zh-CN" dirty="0"/>
              <a:t>GPRS</a:t>
            </a:r>
            <a:r>
              <a:rPr lang="zh-CN" altLang="en-US" dirty="0"/>
              <a:t>覆盖一致。</a:t>
            </a:r>
          </a:p>
          <a:p>
            <a:pPr indent="0" fontAlgn="auto">
              <a:lnSpc>
                <a:spcPct val="100000"/>
              </a:lnSpc>
              <a:spcBef>
                <a:spcPts val="0"/>
              </a:spcBef>
            </a:pPr>
            <a:r>
              <a:rPr lang="zh-CN" altLang="en-US" b="1" dirty="0">
                <a:solidFill>
                  <a:srgbClr val="FF0000"/>
                </a:solidFill>
              </a:rPr>
              <a:t>扩展覆盖</a:t>
            </a:r>
            <a:r>
              <a:rPr lang="zh-CN" altLang="en-US" dirty="0"/>
              <a:t>：</a:t>
            </a:r>
            <a:r>
              <a:rPr lang="en-US" altLang="zh-CN" dirty="0"/>
              <a:t>144dB&lt;MCL&lt;154dB</a:t>
            </a:r>
            <a:r>
              <a:rPr lang="zh-CN" altLang="en-US" dirty="0"/>
              <a:t>，在原有基础上提升了</a:t>
            </a:r>
            <a:r>
              <a:rPr lang="en-US" altLang="zh-CN" dirty="0"/>
              <a:t>10dB</a:t>
            </a:r>
            <a:r>
              <a:rPr lang="zh-CN" altLang="en-US" dirty="0"/>
              <a:t>。</a:t>
            </a:r>
          </a:p>
          <a:p>
            <a:pPr indent="0" fontAlgn="auto">
              <a:lnSpc>
                <a:spcPct val="100000"/>
              </a:lnSpc>
              <a:spcBef>
                <a:spcPts val="0"/>
              </a:spcBef>
            </a:pPr>
            <a:r>
              <a:rPr lang="zh-CN" altLang="en-US" b="1" dirty="0">
                <a:solidFill>
                  <a:srgbClr val="FF0000"/>
                </a:solidFill>
              </a:rPr>
              <a:t>极端覆盖</a:t>
            </a:r>
            <a:r>
              <a:rPr lang="zh-CN" altLang="en-US" dirty="0"/>
              <a:t>：</a:t>
            </a:r>
            <a:r>
              <a:rPr lang="en-US" altLang="zh-CN" dirty="0"/>
              <a:t>MCL&gt;154dB</a:t>
            </a:r>
            <a:r>
              <a:rPr lang="zh-CN" altLang="en-US" dirty="0"/>
              <a:t>，在原基础上提升了</a:t>
            </a:r>
            <a:r>
              <a:rPr lang="en-US" altLang="zh-CN" dirty="0"/>
              <a:t>20dB.</a:t>
            </a:r>
          </a:p>
          <a:p>
            <a:pPr indent="0" fontAlgn="auto">
              <a:lnSpc>
                <a:spcPct val="100000"/>
              </a:lnSpc>
              <a:spcBef>
                <a:spcPts val="0"/>
              </a:spcBef>
            </a:pPr>
            <a:endParaRPr lang="en-US" altLang="zh-CN" dirty="0"/>
          </a:p>
          <a:p>
            <a:endParaRPr lang="zh-CN" altLang="en-US" dirty="0">
              <a:solidFill>
                <a:srgbClr val="FF0000"/>
              </a:solidFill>
            </a:endParaRPr>
          </a:p>
        </p:txBody>
      </p:sp>
      <p:sp>
        <p:nvSpPr>
          <p:cNvPr id="2" name="标题 1"/>
          <p:cNvSpPr>
            <a:spLocks noGrp="1"/>
          </p:cNvSpPr>
          <p:nvPr>
            <p:ph type="title"/>
          </p:nvPr>
        </p:nvSpPr>
        <p:spPr/>
        <p:txBody>
          <a:bodyPr/>
          <a:lstStyle/>
          <a:p>
            <a:endParaRPr lang="zh-CN" altLang="en-US"/>
          </a:p>
        </p:txBody>
      </p:sp>
      <p:sp>
        <p:nvSpPr>
          <p:cNvPr id="4" name="标题 3"/>
          <p:cNvSpPr>
            <a:spLocks noGrp="1"/>
          </p:cNvSpPr>
          <p:nvPr>
            <p:ph type="title"/>
          </p:nvPr>
        </p:nvSpPr>
        <p:spPr/>
        <p:txBody>
          <a:bodyPr/>
          <a:lstStyle/>
          <a:p>
            <a:endParaRPr lang="zh-CN" altLang="en-US"/>
          </a:p>
        </p:txBody>
      </p:sp>
      <p:sp>
        <p:nvSpPr>
          <p:cNvPr id="6" name="动作按钮: 后退或前一项 5">
            <a:hlinkClick r:id="rId2" action="ppaction://hlinksldjump" highlightClick="1"/>
            <a:extLst>
              <a:ext uri="{FF2B5EF4-FFF2-40B4-BE49-F238E27FC236}">
                <a16:creationId xmlns:a16="http://schemas.microsoft.com/office/drawing/2014/main" id="{C1F51AF6-C8BF-43D7-A131-59B353B9D90C}"/>
              </a:ext>
            </a:extLst>
          </p:cNvPr>
          <p:cNvSpPr/>
          <p:nvPr/>
        </p:nvSpPr>
        <p:spPr>
          <a:xfrm>
            <a:off x="7860442" y="6177479"/>
            <a:ext cx="654908" cy="482297"/>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D995EF5B-C2FA-438B-916F-51DE88B122C1}"/>
              </a:ext>
            </a:extLst>
          </p:cNvPr>
          <p:cNvSpPr>
            <a:spLocks noGrp="1"/>
          </p:cNvSpPr>
          <p:nvPr>
            <p:ph type="title"/>
          </p:nvPr>
        </p:nvSpPr>
        <p:spPr/>
        <p:txBody>
          <a:bodyPr/>
          <a:lstStyle/>
          <a:p>
            <a:endParaRPr lang="zh-CN" altLang="en-US"/>
          </a:p>
        </p:txBody>
      </p:sp>
      <p:sp>
        <p:nvSpPr>
          <p:cNvPr id="7" name="内容占位符 6">
            <a:extLst>
              <a:ext uri="{FF2B5EF4-FFF2-40B4-BE49-F238E27FC236}">
                <a16:creationId xmlns:a16="http://schemas.microsoft.com/office/drawing/2014/main" id="{F84AD9A9-3EA9-4F4D-AB83-186A1AD6ED46}"/>
              </a:ext>
            </a:extLst>
          </p:cNvPr>
          <p:cNvSpPr>
            <a:spLocks noGrp="1"/>
          </p:cNvSpPr>
          <p:nvPr>
            <p:ph sz="quarter" idx="13"/>
          </p:nvPr>
        </p:nvSpPr>
        <p:spPr>
          <a:xfrm>
            <a:off x="1445784" y="3561637"/>
            <a:ext cx="6643687" cy="2052637"/>
          </a:xfrm>
        </p:spPr>
        <p:txBody>
          <a:bodyPr>
            <a:normAutofit/>
          </a:bodyPr>
          <a:lstStyle/>
          <a:p>
            <a:pPr marL="0" indent="0">
              <a:buNone/>
            </a:pPr>
            <a:r>
              <a:rPr kumimoji="1" lang="en-US" altLang="zh-CN" sz="3600" dirty="0" err="1">
                <a:solidFill>
                  <a:schemeClr val="tx1"/>
                </a:solidFill>
              </a:rPr>
              <a:t>LoRa</a:t>
            </a:r>
            <a:r>
              <a:rPr kumimoji="1" lang="zh-CN" altLang="en-US" sz="3600" dirty="0">
                <a:solidFill>
                  <a:schemeClr val="tx1"/>
                </a:solidFill>
              </a:rPr>
              <a:t>技术</a:t>
            </a:r>
          </a:p>
        </p:txBody>
      </p:sp>
    </p:spTree>
    <p:extLst>
      <p:ext uri="{BB962C8B-B14F-4D97-AF65-F5344CB8AC3E}">
        <p14:creationId xmlns:p14="http://schemas.microsoft.com/office/powerpoint/2010/main" val="2740859375"/>
      </p:ext>
    </p:extLst>
  </p:cSld>
  <p:clrMapOvr>
    <a:masterClrMapping/>
  </p:clrMapOvr>
  <p:transition>
    <p:fade/>
  </p:transition>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0693B98-1209-433A-868B-2A02D5F55120}"/>
              </a:ext>
            </a:extLst>
          </p:cNvPr>
          <p:cNvSpPr>
            <a:spLocks noGrp="1"/>
          </p:cNvSpPr>
          <p:nvPr>
            <p:ph idx="1"/>
          </p:nvPr>
        </p:nvSpPr>
        <p:spPr>
          <a:xfrm>
            <a:off x="546588" y="1300478"/>
            <a:ext cx="7886700" cy="5557521"/>
          </a:xfrm>
        </p:spPr>
        <p:txBody>
          <a:bodyPr>
            <a:normAutofit/>
          </a:bodyPr>
          <a:lstStyle/>
          <a:p>
            <a:pPr>
              <a:lnSpc>
                <a:spcPct val="150000"/>
              </a:lnSpc>
              <a:spcBef>
                <a:spcPts val="600"/>
              </a:spcBef>
              <a:spcAft>
                <a:spcPts val="600"/>
              </a:spcAft>
              <a:buFont typeface="Wingdings" panose="05000000000000000000" pitchFamily="2" charset="2"/>
              <a:buChar char="n"/>
            </a:pPr>
            <a:r>
              <a:rPr kumimoji="1" lang="en-US" altLang="zh-CN" sz="2800" dirty="0" err="1"/>
              <a:t>LoRa</a:t>
            </a:r>
            <a:r>
              <a:rPr kumimoji="1" lang="zh-CN" altLang="en-US" sz="2800" dirty="0"/>
              <a:t>技术简介</a:t>
            </a:r>
            <a:endParaRPr kumimoji="1" lang="en-US" altLang="zh-CN" sz="2800" dirty="0"/>
          </a:p>
          <a:p>
            <a:pPr>
              <a:lnSpc>
                <a:spcPct val="150000"/>
              </a:lnSpc>
              <a:spcBef>
                <a:spcPts val="600"/>
              </a:spcBef>
              <a:spcAft>
                <a:spcPts val="600"/>
              </a:spcAft>
              <a:buFont typeface="Wingdings" panose="05000000000000000000" pitchFamily="2" charset="2"/>
              <a:buChar char="n"/>
            </a:pPr>
            <a:r>
              <a:rPr kumimoji="1" lang="en-US" altLang="zh-CN" sz="2800" dirty="0" err="1"/>
              <a:t>LoRa</a:t>
            </a:r>
            <a:r>
              <a:rPr kumimoji="1" lang="zh-CN" altLang="en-US" sz="2800" dirty="0"/>
              <a:t>技术原理</a:t>
            </a:r>
            <a:endParaRPr kumimoji="1" lang="en-US" altLang="zh-CN" sz="2800" dirty="0"/>
          </a:p>
          <a:p>
            <a:pPr>
              <a:lnSpc>
                <a:spcPct val="150000"/>
              </a:lnSpc>
              <a:spcBef>
                <a:spcPts val="600"/>
              </a:spcBef>
              <a:spcAft>
                <a:spcPts val="600"/>
              </a:spcAft>
              <a:buFont typeface="Wingdings" panose="05000000000000000000" pitchFamily="2" charset="2"/>
              <a:buChar char="n"/>
            </a:pPr>
            <a:r>
              <a:rPr kumimoji="1" lang="en-US" altLang="zh-CN" sz="2800" dirty="0" err="1"/>
              <a:t>LoRaWAN</a:t>
            </a:r>
            <a:endParaRPr kumimoji="1" lang="en-US" altLang="zh-CN" sz="2800" dirty="0"/>
          </a:p>
          <a:p>
            <a:pPr>
              <a:lnSpc>
                <a:spcPct val="150000"/>
              </a:lnSpc>
              <a:spcBef>
                <a:spcPts val="600"/>
              </a:spcBef>
              <a:spcAft>
                <a:spcPts val="600"/>
              </a:spcAft>
              <a:buFont typeface="Wingdings" panose="05000000000000000000" pitchFamily="2" charset="2"/>
              <a:buChar char="n"/>
            </a:pPr>
            <a:r>
              <a:rPr kumimoji="1" lang="zh-CN" altLang="en-US" sz="2800" dirty="0">
                <a:sym typeface="+mn-ea"/>
              </a:rPr>
              <a:t>阿里云物联网络管理平台</a:t>
            </a:r>
            <a:r>
              <a:rPr kumimoji="1" lang="en-US" altLang="zh-CN" sz="2800" dirty="0">
                <a:sym typeface="+mn-ea"/>
              </a:rPr>
              <a:t>-</a:t>
            </a:r>
            <a:r>
              <a:rPr kumimoji="1" lang="en-US" altLang="zh-CN" sz="2800" dirty="0" err="1">
                <a:sym typeface="+mn-ea"/>
              </a:rPr>
              <a:t>LinkWAN</a:t>
            </a:r>
            <a:endParaRPr kumimoji="1" lang="en-US" altLang="zh-CN" sz="2800" dirty="0"/>
          </a:p>
          <a:p>
            <a:pPr>
              <a:lnSpc>
                <a:spcPct val="150000"/>
              </a:lnSpc>
              <a:spcBef>
                <a:spcPts val="600"/>
              </a:spcBef>
              <a:spcAft>
                <a:spcPts val="600"/>
              </a:spcAft>
              <a:buFont typeface="Wingdings" panose="05000000000000000000" pitchFamily="2" charset="2"/>
              <a:buChar char="n"/>
            </a:pPr>
            <a:endParaRPr kumimoji="1" lang="en-US" altLang="zh-CN" sz="2800" dirty="0"/>
          </a:p>
          <a:p>
            <a:pPr>
              <a:lnSpc>
                <a:spcPct val="150000"/>
              </a:lnSpc>
              <a:spcBef>
                <a:spcPts val="600"/>
              </a:spcBef>
              <a:spcAft>
                <a:spcPts val="600"/>
              </a:spcAft>
              <a:buFont typeface="Wingdings" panose="05000000000000000000" pitchFamily="2" charset="2"/>
              <a:buChar char="n"/>
            </a:pPr>
            <a:endParaRPr kumimoji="1" lang="en-US" altLang="zh-CN" sz="2800" dirty="0"/>
          </a:p>
          <a:p>
            <a:pPr>
              <a:buFont typeface="Wingdings" panose="05000000000000000000" pitchFamily="2" charset="2"/>
              <a:buChar char="n"/>
            </a:pPr>
            <a:endParaRPr lang="en-US" altLang="zh-CN" dirty="0"/>
          </a:p>
          <a:p>
            <a:pPr>
              <a:buFont typeface="Wingdings" panose="05000000000000000000" pitchFamily="2" charset="2"/>
              <a:buChar char="n"/>
            </a:pPr>
            <a:endParaRPr lang="zh-CN" altLang="en-US" dirty="0"/>
          </a:p>
        </p:txBody>
      </p:sp>
      <p:sp>
        <p:nvSpPr>
          <p:cNvPr id="4" name="标题 3">
            <a:extLst>
              <a:ext uri="{FF2B5EF4-FFF2-40B4-BE49-F238E27FC236}">
                <a16:creationId xmlns:a16="http://schemas.microsoft.com/office/drawing/2014/main" id="{C5BA44CF-0E3B-4801-86D3-A56C14E5EDBB}"/>
              </a:ext>
            </a:extLst>
          </p:cNvPr>
          <p:cNvSpPr>
            <a:spLocks noGrp="1"/>
          </p:cNvSpPr>
          <p:nvPr>
            <p:ph type="title"/>
          </p:nvPr>
        </p:nvSpPr>
        <p:spPr/>
        <p:txBody>
          <a:bodyPr/>
          <a:lstStyle/>
          <a:p>
            <a:r>
              <a:rPr lang="zh-CN" altLang="en-US" dirty="0"/>
              <a:t>目录</a:t>
            </a:r>
          </a:p>
        </p:txBody>
      </p:sp>
    </p:spTree>
    <p:extLst>
      <p:ext uri="{BB962C8B-B14F-4D97-AF65-F5344CB8AC3E}">
        <p14:creationId xmlns:p14="http://schemas.microsoft.com/office/powerpoint/2010/main" val="1537585158"/>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LoRa</a:t>
            </a:r>
            <a:r>
              <a:rPr lang="zh-CN" altLang="en-US" dirty="0"/>
              <a:t>技术简介</a:t>
            </a:r>
          </a:p>
        </p:txBody>
      </p:sp>
      <p:sp>
        <p:nvSpPr>
          <p:cNvPr id="3" name="内容占位符 2"/>
          <p:cNvSpPr>
            <a:spLocks noGrp="1"/>
          </p:cNvSpPr>
          <p:nvPr>
            <p:ph idx="1"/>
          </p:nvPr>
        </p:nvSpPr>
        <p:spPr>
          <a:xfrm>
            <a:off x="644313" y="2310871"/>
            <a:ext cx="7886700" cy="4351338"/>
          </a:xfrm>
        </p:spPr>
        <p:txBody>
          <a:bodyPr/>
          <a:lstStyle/>
          <a:p>
            <a:pPr fontAlgn="auto">
              <a:lnSpc>
                <a:spcPct val="120000"/>
              </a:lnSpc>
            </a:pPr>
            <a:r>
              <a:rPr lang="en-US" altLang="zh-CN" dirty="0" err="1"/>
              <a:t>      LoRa</a:t>
            </a:r>
            <a:r>
              <a:rPr lang="zh-CN" altLang="en-US" dirty="0"/>
              <a:t>现由思科、</a:t>
            </a:r>
            <a:r>
              <a:rPr lang="en-US" altLang="zh-CN" dirty="0"/>
              <a:t>IBM</a:t>
            </a:r>
            <a:r>
              <a:rPr lang="zh-CN" altLang="en-US" dirty="0"/>
              <a:t>、升特、腾讯、阿里、中兴及微芯等多家科技业者成立的</a:t>
            </a:r>
            <a:r>
              <a:rPr lang="en-US" altLang="zh-CN" dirty="0" err="1"/>
              <a:t>LoRa</a:t>
            </a:r>
            <a:r>
              <a:rPr lang="zh-CN" altLang="en-US" dirty="0"/>
              <a:t>联盟推动。目前</a:t>
            </a:r>
            <a:r>
              <a:rPr lang="en-US" altLang="zh-CN" dirty="0" err="1"/>
              <a:t>LoRa</a:t>
            </a:r>
            <a:r>
              <a:rPr lang="zh-CN" altLang="en-US" dirty="0"/>
              <a:t>网络已经在世界</a:t>
            </a:r>
            <a:r>
              <a:rPr lang="en-US" altLang="zh-CN" dirty="0"/>
              <a:t>30</a:t>
            </a:r>
            <a:r>
              <a:rPr lang="zh-CN" altLang="en-US" dirty="0"/>
              <a:t>多个国家</a:t>
            </a:r>
            <a:r>
              <a:rPr lang="en-US" altLang="zh-CN" dirty="0"/>
              <a:t>150</a:t>
            </a:r>
            <a:r>
              <a:rPr lang="zh-CN" altLang="en-US" dirty="0"/>
              <a:t>多个城市进行试点或部属</a:t>
            </a:r>
          </a:p>
        </p:txBody>
      </p:sp>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a:t>为何引入</a:t>
            </a:r>
            <a:r>
              <a:rPr lang="en-US" altLang="zh-CN"/>
              <a:t>LoRa</a:t>
            </a:r>
          </a:p>
        </p:txBody>
      </p:sp>
      <p:sp>
        <p:nvSpPr>
          <p:cNvPr id="3" name="内容占位符 2"/>
          <p:cNvSpPr>
            <a:spLocks noGrp="1"/>
          </p:cNvSpPr>
          <p:nvPr>
            <p:ph idx="1"/>
          </p:nvPr>
        </p:nvSpPr>
        <p:spPr>
          <a:xfrm>
            <a:off x="628650" y="1372235"/>
            <a:ext cx="7886700" cy="4805045"/>
          </a:xfrm>
        </p:spPr>
        <p:txBody>
          <a:bodyPr>
            <a:normAutofit/>
          </a:bodyPr>
          <a:lstStyle/>
          <a:p>
            <a:pPr fontAlgn="auto">
              <a:lnSpc>
                <a:spcPct val="120000"/>
              </a:lnSpc>
            </a:pPr>
            <a:endParaRPr lang="en-US" altLang="zh-CN" dirty="0"/>
          </a:p>
          <a:p>
            <a:pPr fontAlgn="auto">
              <a:lnSpc>
                <a:spcPct val="120000"/>
              </a:lnSpc>
            </a:pPr>
            <a:r>
              <a:rPr lang="en-US" altLang="zh-CN" dirty="0"/>
              <a:t>1</a:t>
            </a:r>
            <a:r>
              <a:rPr lang="zh-CN" altLang="en-US" dirty="0"/>
              <a:t>）LoRa应用广泛，人人都能用。</a:t>
            </a:r>
          </a:p>
          <a:p>
            <a:pPr fontAlgn="auto">
              <a:lnSpc>
                <a:spcPct val="120000"/>
              </a:lnSpc>
            </a:pPr>
            <a:endParaRPr lang="zh-CN" altLang="en-US" dirty="0"/>
          </a:p>
          <a:p>
            <a:pPr fontAlgn="auto">
              <a:lnSpc>
                <a:spcPct val="120000"/>
              </a:lnSpc>
            </a:pPr>
            <a:r>
              <a:rPr lang="zh-CN" altLang="en-US" dirty="0"/>
              <a:t>2）LoRa具备灵活可扩展特性，规模可大可小，这是物联网产业成长与摸索阶段所需的，可以说是最适合物联网的技术。</a:t>
            </a:r>
          </a:p>
          <a:p>
            <a:pPr fontAlgn="auto">
              <a:lnSpc>
                <a:spcPct val="120000"/>
              </a:lnSpc>
            </a:pPr>
            <a:endParaRPr lang="zh-CN" altLang="en-US" dirty="0"/>
          </a:p>
          <a:p>
            <a:pPr fontAlgn="auto">
              <a:lnSpc>
                <a:spcPct val="120000"/>
              </a:lnSpc>
            </a:pPr>
            <a:r>
              <a:rPr lang="zh-CN" altLang="en-US" dirty="0"/>
              <a:t>3）LoRa安全可靠，具有双向认证、端到端</a:t>
            </a:r>
            <a:r>
              <a:rPr lang="zh-CN" altLang="en-US" dirty="0">
                <a:solidFill>
                  <a:srgbClr val="FF0000"/>
                </a:solidFill>
              </a:rPr>
              <a:t>加密</a:t>
            </a:r>
            <a:r>
              <a:rPr lang="zh-CN" altLang="en-US" dirty="0"/>
              <a:t>和</a:t>
            </a:r>
            <a:r>
              <a:rPr lang="zh-CN" altLang="en-US" dirty="0">
                <a:solidFill>
                  <a:srgbClr val="FF0000"/>
                </a:solidFill>
              </a:rPr>
              <a:t>完整性保护</a:t>
            </a:r>
            <a:r>
              <a:rPr lang="zh-CN" altLang="en-US" dirty="0"/>
              <a:t>等特性。</a:t>
            </a:r>
          </a:p>
        </p:txBody>
      </p:sp>
      <p:sp>
        <p:nvSpPr>
          <p:cNvPr id="4" name="标题 3"/>
          <p:cNvSpPr>
            <a:spLocks noGrp="1"/>
          </p:cNvSpPr>
          <p:nvPr>
            <p:ph type="title"/>
          </p:nvPr>
        </p:nvSpPr>
        <p:spPr/>
        <p:txBody>
          <a:bodyPr/>
          <a:lstStyle/>
          <a:p>
            <a:endParaRPr lang="zh-CN" alt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endParaRPr lang="zh-CN" altLang="en-US"/>
          </a:p>
        </p:txBody>
      </p:sp>
      <p:sp>
        <p:nvSpPr>
          <p:cNvPr id="3" name="标题 2"/>
          <p:cNvSpPr>
            <a:spLocks noGrp="1"/>
          </p:cNvSpPr>
          <p:nvPr>
            <p:ph type="title"/>
          </p:nvPr>
        </p:nvSpPr>
        <p:spPr/>
        <p:txBody>
          <a:bodyPr/>
          <a:lstStyle/>
          <a:p>
            <a:endParaRPr lang="zh-CN" altLang="en-US"/>
          </a:p>
        </p:txBody>
      </p:sp>
      <p:sp>
        <p:nvSpPr>
          <p:cNvPr id="4" name="标题 3"/>
          <p:cNvSpPr>
            <a:spLocks noGrp="1"/>
          </p:cNvSpPr>
          <p:nvPr>
            <p:ph type="title"/>
          </p:nvPr>
        </p:nvSpPr>
        <p:spPr/>
        <p:txBody>
          <a:bodyPr/>
          <a:lstStyle/>
          <a:p>
            <a:endParaRPr lang="zh-CN" altLang="en-US"/>
          </a:p>
        </p:txBody>
      </p:sp>
      <p:sp>
        <p:nvSpPr>
          <p:cNvPr id="14339" name="Text Box 4"/>
          <p:cNvSpPr txBox="1"/>
          <p:nvPr/>
        </p:nvSpPr>
        <p:spPr>
          <a:xfrm>
            <a:off x="228600" y="468313"/>
            <a:ext cx="6010275" cy="645160"/>
          </a:xfrm>
          <a:prstGeom prst="rect">
            <a:avLst/>
          </a:prstGeom>
          <a:noFill/>
          <a:ln w="9525">
            <a:noFill/>
          </a:ln>
        </p:spPr>
        <p:txBody>
          <a:bodyPr>
            <a:spAutoFit/>
          </a:bodyPr>
          <a:lstStyle/>
          <a:p>
            <a:pPr algn="l" fontAlgn="base">
              <a:buClrTx/>
              <a:buSzTx/>
              <a:buFontTx/>
            </a:pPr>
            <a:r>
              <a:rPr kumimoji="1" lang="zh-CN" altLang="en-US" sz="3600" dirty="0">
                <a:ln w="0"/>
                <a:solidFill>
                  <a:schemeClr val="bg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mj-cs"/>
              </a:rPr>
              <a:t>WiFi系统组成</a:t>
            </a:r>
          </a:p>
        </p:txBody>
      </p:sp>
      <p:pic>
        <p:nvPicPr>
          <p:cNvPr id="14340" name="Picture 5"/>
          <p:cNvPicPr>
            <a:picLocks noChangeAspect="1"/>
          </p:cNvPicPr>
          <p:nvPr/>
        </p:nvPicPr>
        <p:blipFill>
          <a:blip r:embed="rId3"/>
          <a:stretch>
            <a:fillRect/>
          </a:stretch>
        </p:blipFill>
        <p:spPr>
          <a:xfrm>
            <a:off x="742950" y="1300480"/>
            <a:ext cx="8248650" cy="3848100"/>
          </a:xfrm>
          <a:prstGeom prst="rect">
            <a:avLst/>
          </a:prstGeom>
          <a:noFill/>
          <a:ln w="9525">
            <a:noFill/>
          </a:ln>
        </p:spPr>
      </p:pic>
    </p:spTree>
  </p:cSld>
  <p:clrMapOvr>
    <a:masterClrMapping/>
  </p:clrMapOvr>
  <p:transition/>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LoRa</a:t>
            </a:r>
            <a:r>
              <a:rPr lang="zh-CN" altLang="en-US" dirty="0"/>
              <a:t>技术背景</a:t>
            </a:r>
          </a:p>
        </p:txBody>
      </p:sp>
      <p:sp>
        <p:nvSpPr>
          <p:cNvPr id="3" name="内容占位符 2"/>
          <p:cNvSpPr>
            <a:spLocks noGrp="1"/>
          </p:cNvSpPr>
          <p:nvPr>
            <p:ph idx="1"/>
          </p:nvPr>
        </p:nvSpPr>
        <p:spPr>
          <a:xfrm>
            <a:off x="447675" y="1530350"/>
            <a:ext cx="7886700" cy="4351338"/>
          </a:xfrm>
        </p:spPr>
        <p:txBody>
          <a:bodyPr/>
          <a:lstStyle/>
          <a:p>
            <a:pPr fontAlgn="auto">
              <a:lnSpc>
                <a:spcPct val="120000"/>
              </a:lnSpc>
            </a:pPr>
            <a:r>
              <a:rPr lang="en-US" altLang="zh-CN" dirty="0"/>
              <a:t>2013</a:t>
            </a:r>
            <a:r>
              <a:rPr lang="zh-CN" altLang="en-US" dirty="0"/>
              <a:t>年</a:t>
            </a:r>
            <a:r>
              <a:rPr lang="en-US" altLang="zh-CN" dirty="0"/>
              <a:t>8</a:t>
            </a:r>
            <a:r>
              <a:rPr lang="zh-CN" altLang="en-US" dirty="0"/>
              <a:t>月，升特（</a:t>
            </a:r>
            <a:r>
              <a:rPr lang="en-US" altLang="zh-CN" dirty="0" err="1"/>
              <a:t>Semtech</a:t>
            </a:r>
            <a:r>
              <a:rPr lang="zh-CN" altLang="en-US" dirty="0"/>
              <a:t>）公司向业界正式发布了一种新型的使用</a:t>
            </a:r>
            <a:r>
              <a:rPr lang="en-US" altLang="zh-CN" dirty="0"/>
              <a:t>1GHz</a:t>
            </a:r>
            <a:r>
              <a:rPr lang="zh-CN" altLang="en-US" dirty="0"/>
              <a:t>以下的超长距低功耗数据传输技术（</a:t>
            </a:r>
            <a:r>
              <a:rPr lang="en-US" altLang="zh-CN" dirty="0" err="1"/>
              <a:t>LongRange</a:t>
            </a:r>
            <a:r>
              <a:rPr lang="zh-CN" altLang="en-US" dirty="0"/>
              <a:t>，简称</a:t>
            </a:r>
            <a:r>
              <a:rPr lang="en-US" altLang="zh-CN" dirty="0" err="1"/>
              <a:t>LoRa</a:t>
            </a:r>
            <a:r>
              <a:rPr lang="en-US" altLang="zh-CN" dirty="0"/>
              <a:t> </a:t>
            </a:r>
            <a:r>
              <a:rPr lang="zh-CN" altLang="en-US" dirty="0"/>
              <a:t>）的芯片。其接收灵敏度达到了惊人的</a:t>
            </a:r>
            <a:r>
              <a:rPr lang="en-US" altLang="zh-CN" dirty="0"/>
              <a:t>-148dbm</a:t>
            </a:r>
            <a:r>
              <a:rPr lang="zh-CN" altLang="en-US" dirty="0"/>
              <a:t>。</a:t>
            </a:r>
          </a:p>
          <a:p>
            <a:pPr fontAlgn="auto">
              <a:lnSpc>
                <a:spcPct val="120000"/>
              </a:lnSpc>
            </a:pPr>
            <a:r>
              <a:rPr lang="en-US" altLang="zh-CN" dirty="0" err="1">
                <a:sym typeface="+mn-ea"/>
              </a:rPr>
              <a:t>LoRa</a:t>
            </a:r>
            <a:r>
              <a:rPr lang="zh-CN" altLang="en-US" dirty="0">
                <a:sym typeface="+mn-ea"/>
              </a:rPr>
              <a:t>使用线性调频扩频调制技术，既保持了像</a:t>
            </a:r>
            <a:r>
              <a:rPr lang="en-US" altLang="zh-CN" dirty="0">
                <a:sym typeface="+mn-ea"/>
              </a:rPr>
              <a:t>FSK</a:t>
            </a:r>
            <a:r>
              <a:rPr lang="zh-CN" altLang="en-US" dirty="0">
                <a:sym typeface="+mn-ea"/>
              </a:rPr>
              <a:t>（频移键控）调制相同的低功耗特性，又明显地增加了通信距离，同时提高了网络效率，并消除了干扰。</a:t>
            </a:r>
            <a:endParaRPr lang="zh-CN" altLang="en-US" dirty="0"/>
          </a:p>
          <a:p>
            <a:pPr fontAlgn="auto">
              <a:lnSpc>
                <a:spcPct val="120000"/>
              </a:lnSpc>
            </a:pP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ctr"/>
            <a:r>
              <a:rPr lang="en-US" altLang="zh-CN" dirty="0">
                <a:solidFill>
                  <a:schemeClr val="bg1"/>
                </a:solidFill>
                <a:uFillTx/>
                <a:latin typeface="Times New Roman" panose="02020603050405020304" pitchFamily="18" charset="0"/>
              </a:rPr>
              <a:t>LPWAN</a:t>
            </a:r>
            <a:r>
              <a:rPr lang="zh-CN" altLang="en-US" dirty="0">
                <a:solidFill>
                  <a:schemeClr val="bg1"/>
                </a:solidFill>
                <a:uFillTx/>
                <a:latin typeface="Times New Roman" panose="02020603050405020304" pitchFamily="18" charset="0"/>
              </a:rPr>
              <a:t>中的</a:t>
            </a:r>
            <a:r>
              <a:rPr lang="en-US" altLang="zh-CN" dirty="0" err="1">
                <a:solidFill>
                  <a:schemeClr val="bg1"/>
                </a:solidFill>
                <a:uFillTx/>
                <a:latin typeface="Times New Roman" panose="02020603050405020304" pitchFamily="18" charset="0"/>
              </a:rPr>
              <a:t>LoRa</a:t>
            </a:r>
            <a:r>
              <a:rPr lang="zh-CN" altLang="en-US" dirty="0">
                <a:solidFill>
                  <a:schemeClr val="bg1"/>
                </a:solidFill>
                <a:uFillTx/>
                <a:latin typeface="Times New Roman" panose="02020603050405020304" pitchFamily="18" charset="0"/>
              </a:rPr>
              <a:t>技术特色</a:t>
            </a:r>
          </a:p>
        </p:txBody>
      </p:sp>
      <p:sp>
        <p:nvSpPr>
          <p:cNvPr id="3" name="内容占位符 2"/>
          <p:cNvSpPr>
            <a:spLocks noGrp="1"/>
          </p:cNvSpPr>
          <p:nvPr>
            <p:ph idx="1"/>
          </p:nvPr>
        </p:nvSpPr>
        <p:spPr>
          <a:xfrm>
            <a:off x="186266" y="1751250"/>
            <a:ext cx="4419602" cy="4351338"/>
          </a:xfrm>
        </p:spPr>
        <p:txBody>
          <a:bodyPr>
            <a:normAutofit/>
          </a:bodyPr>
          <a:lstStyle/>
          <a:p>
            <a:r>
              <a:rPr lang="zh-CN" altLang="en-US" sz="2000" dirty="0"/>
              <a:t>低功耗（电池寿命长）</a:t>
            </a:r>
            <a:r>
              <a:rPr lang="en-US" altLang="zh-CN" sz="2000" dirty="0"/>
              <a:t>-</a:t>
            </a:r>
            <a:r>
              <a:rPr lang="zh-CN" altLang="en-US" sz="2000" dirty="0"/>
              <a:t>温湿度传感器约</a:t>
            </a:r>
            <a:r>
              <a:rPr lang="en-US" altLang="zh-CN" sz="2000" dirty="0"/>
              <a:t>1-3</a:t>
            </a:r>
            <a:r>
              <a:rPr lang="zh-CN" altLang="en-US" sz="2000" dirty="0"/>
              <a:t>年（</a:t>
            </a:r>
            <a:r>
              <a:rPr lang="en-US" altLang="zh-CN" sz="2000" dirty="0"/>
              <a:t>AAA</a:t>
            </a:r>
            <a:r>
              <a:rPr lang="zh-CN" altLang="en-US" sz="2000" dirty="0"/>
              <a:t>电池）</a:t>
            </a:r>
            <a:endParaRPr lang="en-US" altLang="zh-CN" sz="2000" dirty="0"/>
          </a:p>
          <a:p>
            <a:r>
              <a:rPr lang="zh-CN" altLang="en-US" sz="2000" dirty="0"/>
              <a:t>长距离</a:t>
            </a:r>
            <a:r>
              <a:rPr lang="en-US" altLang="zh-CN" sz="2000" dirty="0"/>
              <a:t>-3-5</a:t>
            </a:r>
            <a:r>
              <a:rPr lang="zh-CN" altLang="en-US" sz="2000" dirty="0"/>
              <a:t>公里通讯距离</a:t>
            </a:r>
            <a:endParaRPr lang="en-US" altLang="zh-CN" sz="2000" dirty="0"/>
          </a:p>
          <a:p>
            <a:r>
              <a:rPr lang="zh-CN" altLang="en-US" sz="2000" dirty="0"/>
              <a:t>小数据</a:t>
            </a:r>
            <a:r>
              <a:rPr lang="en-US" altLang="zh-CN" sz="2000" dirty="0"/>
              <a:t>-21-222bytes</a:t>
            </a:r>
            <a:r>
              <a:rPr lang="zh-CN" altLang="en-US" sz="2000" dirty="0"/>
              <a:t>每个封包</a:t>
            </a:r>
            <a:endParaRPr lang="en-US" altLang="zh-CN" sz="2000" dirty="0"/>
          </a:p>
          <a:p>
            <a:r>
              <a:rPr lang="zh-CN" altLang="en-US" sz="2000" dirty="0"/>
              <a:t>大容量</a:t>
            </a:r>
            <a:r>
              <a:rPr lang="en-US" altLang="zh-CN" sz="2000" dirty="0"/>
              <a:t>-</a:t>
            </a:r>
            <a:r>
              <a:rPr lang="zh-CN" altLang="en-US" sz="2000" dirty="0">
                <a:sym typeface="+mn-ea"/>
              </a:rPr>
              <a:t>单网关</a:t>
            </a:r>
            <a:r>
              <a:rPr lang="en-US" altLang="zh-CN" sz="2000" dirty="0">
                <a:sym typeface="+mn-ea"/>
              </a:rPr>
              <a:t>5000</a:t>
            </a:r>
            <a:r>
              <a:rPr lang="zh-CN" altLang="en-US" sz="2000" dirty="0">
                <a:sym typeface="+mn-ea"/>
              </a:rPr>
              <a:t>节点以上</a:t>
            </a:r>
          </a:p>
          <a:p>
            <a:r>
              <a:rPr lang="zh-CN" altLang="en-US" sz="2000" dirty="0">
                <a:sym typeface="+mn-ea"/>
              </a:rPr>
              <a:t>低成本：最简网络架构，基础设施成本低；节点终端成本低，芯片成本</a:t>
            </a:r>
            <a:r>
              <a:rPr lang="en-US" altLang="zh-CN" sz="2000" dirty="0">
                <a:sym typeface="+mn-ea"/>
              </a:rPr>
              <a:t>&lt;1dollar</a:t>
            </a:r>
            <a:r>
              <a:rPr lang="zh-CN" altLang="en-US" sz="2000" dirty="0">
                <a:sym typeface="+mn-ea"/>
              </a:rPr>
              <a:t>；开放软件</a:t>
            </a:r>
            <a:endParaRPr lang="zh-CN" altLang="en-US" sz="2000" dirty="0"/>
          </a:p>
          <a:p>
            <a:endParaRPr lang="zh-CN" altLang="en-US" sz="2000" dirty="0"/>
          </a:p>
        </p:txBody>
      </p:sp>
      <p:sp>
        <p:nvSpPr>
          <p:cNvPr id="4" name="TextBox 3"/>
          <p:cNvSpPr txBox="1"/>
          <p:nvPr/>
        </p:nvSpPr>
        <p:spPr>
          <a:xfrm>
            <a:off x="1059187" y="6102588"/>
            <a:ext cx="7615555" cy="398780"/>
          </a:xfrm>
          <a:prstGeom prst="rect">
            <a:avLst/>
          </a:prstGeom>
          <a:noFill/>
        </p:spPr>
        <p:txBody>
          <a:bodyPr wrap="none" rtlCol="0">
            <a:spAutoFit/>
          </a:bodyPr>
          <a:lstStyle/>
          <a:p>
            <a:r>
              <a:rPr lang="zh-CN" altLang="en-US" sz="2000" b="1" dirty="0">
                <a:latin typeface="Times New Roman" panose="02020603050405020304" pitchFamily="18" charset="0"/>
              </a:rPr>
              <a:t>市场分析预计到</a:t>
            </a:r>
            <a:r>
              <a:rPr lang="en-US" altLang="zh-CN" sz="2000" b="1" dirty="0">
                <a:latin typeface="Times New Roman" panose="02020603050405020304" pitchFamily="18" charset="0"/>
              </a:rPr>
              <a:t>2022</a:t>
            </a:r>
            <a:r>
              <a:rPr lang="zh-CN" altLang="en-US" sz="2000" b="1" dirty="0">
                <a:latin typeface="Times New Roman" panose="02020603050405020304" pitchFamily="18" charset="0"/>
              </a:rPr>
              <a:t>年，将会有</a:t>
            </a:r>
            <a:r>
              <a:rPr lang="en-US" altLang="zh-CN" sz="2000" b="1" dirty="0">
                <a:latin typeface="Times New Roman" panose="02020603050405020304" pitchFamily="18" charset="0"/>
              </a:rPr>
              <a:t>50</a:t>
            </a:r>
            <a:r>
              <a:rPr lang="zh-CN" altLang="en-US" sz="2000" b="1" dirty="0">
                <a:latin typeface="Times New Roman" panose="02020603050405020304" pitchFamily="18" charset="0"/>
              </a:rPr>
              <a:t>亿</a:t>
            </a:r>
            <a:r>
              <a:rPr lang="en-US" altLang="zh-CN" sz="2000" b="1" dirty="0">
                <a:latin typeface="Times New Roman" panose="02020603050405020304" pitchFamily="18" charset="0"/>
              </a:rPr>
              <a:t>LPWAN</a:t>
            </a:r>
            <a:r>
              <a:rPr lang="zh-CN" altLang="en-US" sz="2000" b="1" dirty="0">
                <a:latin typeface="Times New Roman" panose="02020603050405020304" pitchFamily="18" charset="0"/>
              </a:rPr>
              <a:t>链接，占</a:t>
            </a:r>
            <a:r>
              <a:rPr lang="en-US" altLang="zh-CN" sz="2000" b="1" dirty="0">
                <a:latin typeface="Times New Roman" panose="02020603050405020304" pitchFamily="18" charset="0"/>
              </a:rPr>
              <a:t>IoT80%</a:t>
            </a:r>
            <a:r>
              <a:rPr lang="zh-CN" altLang="en-US" sz="2000" b="1" dirty="0">
                <a:latin typeface="Times New Roman" panose="02020603050405020304" pitchFamily="18" charset="0"/>
              </a:rPr>
              <a:t>以上</a:t>
            </a:r>
          </a:p>
        </p:txBody>
      </p:sp>
      <p:pic>
        <p:nvPicPr>
          <p:cNvPr id="5" name="图片 4" descr="图片4"/>
          <p:cNvPicPr>
            <a:picLocks noChangeAspect="1"/>
          </p:cNvPicPr>
          <p:nvPr/>
        </p:nvPicPr>
        <p:blipFill>
          <a:blip r:embed="rId2"/>
          <a:stretch>
            <a:fillRect/>
          </a:stretch>
        </p:blipFill>
        <p:spPr>
          <a:xfrm>
            <a:off x="4932045" y="1713230"/>
            <a:ext cx="4225290" cy="3590290"/>
          </a:xfrm>
          <a:prstGeom prst="rect">
            <a:avLst/>
          </a:prstGeom>
        </p:spPr>
      </p:pic>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endParaRPr lang="zh-CN" altLang="en-US"/>
          </a:p>
        </p:txBody>
      </p:sp>
      <p:sp>
        <p:nvSpPr>
          <p:cNvPr id="5" name="标题 4"/>
          <p:cNvSpPr>
            <a:spLocks noGrp="1"/>
          </p:cNvSpPr>
          <p:nvPr>
            <p:ph type="title"/>
          </p:nvPr>
        </p:nvSpPr>
        <p:spPr/>
        <p:txBody>
          <a:bodyPr/>
          <a:lstStyle/>
          <a:p>
            <a:endParaRPr lang="zh-CN" altLang="en-US"/>
          </a:p>
        </p:txBody>
      </p:sp>
      <p:graphicFrame>
        <p:nvGraphicFramePr>
          <p:cNvPr id="4" name="表格 3"/>
          <p:cNvGraphicFramePr/>
          <p:nvPr>
            <p:custDataLst>
              <p:tags r:id="rId1"/>
            </p:custDataLst>
          </p:nvPr>
        </p:nvGraphicFramePr>
        <p:xfrm>
          <a:off x="914400" y="1835150"/>
          <a:ext cx="7388225" cy="4511040"/>
        </p:xfrm>
        <a:graphic>
          <a:graphicData uri="http://schemas.openxmlformats.org/drawingml/2006/table">
            <a:tbl>
              <a:tblPr firstRow="1" bandRow="1">
                <a:tableStyleId>{5940675A-B579-460E-94D1-54222C63F5DA}</a:tableStyleId>
              </a:tblPr>
              <a:tblGrid>
                <a:gridCol w="3692525">
                  <a:extLst>
                    <a:ext uri="{9D8B030D-6E8A-4147-A177-3AD203B41FA5}">
                      <a16:colId xmlns:a16="http://schemas.microsoft.com/office/drawing/2014/main" val="20000"/>
                    </a:ext>
                  </a:extLst>
                </a:gridCol>
                <a:gridCol w="3695700">
                  <a:extLst>
                    <a:ext uri="{9D8B030D-6E8A-4147-A177-3AD203B41FA5}">
                      <a16:colId xmlns:a16="http://schemas.microsoft.com/office/drawing/2014/main" val="20001"/>
                    </a:ext>
                  </a:extLst>
                </a:gridCol>
              </a:tblGrid>
              <a:tr h="530225">
                <a:tc>
                  <a:txBody>
                    <a:bodyPr/>
                    <a:lstStyle/>
                    <a:p>
                      <a:pPr indent="0" algn="ctr">
                        <a:buNone/>
                      </a:pPr>
                      <a:r>
                        <a:rPr lang="en-US" sz="2000" b="1">
                          <a:solidFill>
                            <a:srgbClr val="333333"/>
                          </a:solidFill>
                          <a:latin typeface="宋体" panose="02010600030101010101" pitchFamily="2" charset="-122"/>
                          <a:ea typeface="宋体" panose="02010600030101010101" pitchFamily="2" charset="-122"/>
                          <a:cs typeface="宋体" panose="02010600030101010101" pitchFamily="2" charset="-122"/>
                        </a:rPr>
                        <a:t>特点</a:t>
                      </a:r>
                      <a:endParaRPr lang="en-US" altLang="en-US" sz="2000" b="1">
                        <a:solidFill>
                          <a:srgbClr val="333333"/>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lstStyle/>
                    <a:p>
                      <a:pPr indent="0" algn="ctr">
                        <a:buNone/>
                      </a:pPr>
                      <a:r>
                        <a:rPr lang="en-US" sz="2000" b="1">
                          <a:solidFill>
                            <a:srgbClr val="333333"/>
                          </a:solidFill>
                          <a:latin typeface="宋体" panose="02010600030101010101" pitchFamily="2" charset="-122"/>
                          <a:ea typeface="宋体" panose="02010600030101010101" pitchFamily="2" charset="-122"/>
                          <a:cs typeface="宋体" panose="02010600030101010101" pitchFamily="2" charset="-122"/>
                        </a:rPr>
                        <a:t>优势</a:t>
                      </a:r>
                      <a:endParaRPr lang="en-US" altLang="en-US" sz="2000" b="1">
                        <a:solidFill>
                          <a:srgbClr val="333333"/>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0"/>
                  </a:ext>
                </a:extLst>
              </a:tr>
              <a:tr h="796290">
                <a:tc>
                  <a:txBody>
                    <a:bodyPr/>
                    <a:lstStyle/>
                    <a:p>
                      <a:pPr indent="0" algn="ctr">
                        <a:buNone/>
                      </a:pPr>
                      <a:r>
                        <a:rPr lang="en-US" sz="2000" b="0">
                          <a:solidFill>
                            <a:srgbClr val="333333"/>
                          </a:solidFill>
                          <a:latin typeface="宋体" panose="02010600030101010101" pitchFamily="2" charset="-122"/>
                          <a:ea typeface="宋体" panose="02010600030101010101" pitchFamily="2" charset="-122"/>
                          <a:cs typeface="宋体" panose="02010600030101010101" pitchFamily="2" charset="-122"/>
                        </a:rPr>
                        <a:t>灵敏度-148dBm</a:t>
                      </a:r>
                    </a:p>
                    <a:p>
                      <a:pPr indent="0" algn="ctr">
                        <a:buNone/>
                      </a:pPr>
                      <a:r>
                        <a:rPr lang="en-US" sz="2000" b="0">
                          <a:solidFill>
                            <a:srgbClr val="333333"/>
                          </a:solidFill>
                          <a:latin typeface="宋体" panose="02010600030101010101" pitchFamily="2" charset="-122"/>
                          <a:ea typeface="宋体" panose="02010600030101010101" pitchFamily="2" charset="-122"/>
                          <a:cs typeface="宋体" panose="02010600030101010101" pitchFamily="2" charset="-122"/>
                        </a:rPr>
                        <a:t>通讯距离&gt;15km</a:t>
                      </a:r>
                      <a:endParaRPr lang="en-US" altLang="en-US" sz="2000" b="0">
                        <a:solidFill>
                          <a:srgbClr val="333333"/>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lstStyle/>
                    <a:p>
                      <a:pPr indent="0" algn="ctr">
                        <a:buNone/>
                      </a:pPr>
                      <a:r>
                        <a:rPr lang="en-US" sz="2000" b="0">
                          <a:solidFill>
                            <a:srgbClr val="333333"/>
                          </a:solidFill>
                          <a:latin typeface="宋体" panose="02010600030101010101" pitchFamily="2" charset="-122"/>
                          <a:ea typeface="宋体" panose="02010600030101010101" pitchFamily="2" charset="-122"/>
                          <a:cs typeface="宋体" panose="02010600030101010101" pitchFamily="2" charset="-122"/>
                        </a:rPr>
                        <a:t>远距离</a:t>
                      </a:r>
                      <a:endParaRPr lang="en-US" altLang="en-US" sz="2000" b="0">
                        <a:solidFill>
                          <a:srgbClr val="333333"/>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1"/>
                  </a:ext>
                </a:extLst>
              </a:tr>
              <a:tr h="1193165">
                <a:tc>
                  <a:txBody>
                    <a:bodyPr/>
                    <a:lstStyle/>
                    <a:p>
                      <a:pPr indent="0" algn="ctr">
                        <a:buNone/>
                      </a:pPr>
                      <a:r>
                        <a:rPr lang="en-US" sz="2000" b="0" dirty="0" err="1">
                          <a:solidFill>
                            <a:srgbClr val="333333"/>
                          </a:solidFill>
                          <a:latin typeface="宋体" panose="02010600030101010101" pitchFamily="2" charset="-122"/>
                          <a:ea typeface="宋体" panose="02010600030101010101" pitchFamily="2" charset="-122"/>
                          <a:cs typeface="宋体" panose="02010600030101010101" pitchFamily="2" charset="-122"/>
                        </a:rPr>
                        <a:t>最小基础设施成本</a:t>
                      </a:r>
                      <a:endParaRPr lang="en-US" sz="2000" b="0" dirty="0">
                        <a:solidFill>
                          <a:srgbClr val="333333"/>
                        </a:solidFill>
                        <a:latin typeface="宋体" panose="02010600030101010101" pitchFamily="2" charset="-122"/>
                        <a:ea typeface="宋体" panose="02010600030101010101" pitchFamily="2" charset="-122"/>
                        <a:cs typeface="宋体" panose="02010600030101010101" pitchFamily="2" charset="-122"/>
                      </a:endParaRPr>
                    </a:p>
                    <a:p>
                      <a:pPr indent="0" algn="ctr">
                        <a:buNone/>
                      </a:pPr>
                      <a:r>
                        <a:rPr lang="en-US" sz="2000" b="0" dirty="0" err="1">
                          <a:solidFill>
                            <a:srgbClr val="333333"/>
                          </a:solidFill>
                          <a:latin typeface="宋体" panose="02010600030101010101" pitchFamily="2" charset="-122"/>
                          <a:ea typeface="宋体" panose="02010600030101010101" pitchFamily="2" charset="-122"/>
                          <a:cs typeface="宋体" panose="02010600030101010101" pitchFamily="2" charset="-122"/>
                        </a:rPr>
                        <a:t>使用网关</a:t>
                      </a:r>
                      <a:r>
                        <a:rPr lang="en-US" sz="2000" b="0" dirty="0">
                          <a:solidFill>
                            <a:srgbClr val="333333"/>
                          </a:solidFill>
                          <a:latin typeface="宋体" panose="02010600030101010101" pitchFamily="2" charset="-122"/>
                          <a:ea typeface="宋体" panose="02010600030101010101" pitchFamily="2" charset="-122"/>
                          <a:cs typeface="宋体" panose="02010600030101010101" pitchFamily="2" charset="-122"/>
                        </a:rPr>
                        <a:t>/</a:t>
                      </a:r>
                      <a:r>
                        <a:rPr lang="en-US" sz="2000" b="0" dirty="0" err="1">
                          <a:solidFill>
                            <a:srgbClr val="333333"/>
                          </a:solidFill>
                          <a:latin typeface="宋体" panose="02010600030101010101" pitchFamily="2" charset="-122"/>
                          <a:ea typeface="宋体" panose="02010600030101010101" pitchFamily="2" charset="-122"/>
                          <a:cs typeface="宋体" panose="02010600030101010101" pitchFamily="2" charset="-122"/>
                        </a:rPr>
                        <a:t>集中器扩展系统容量</a:t>
                      </a:r>
                      <a:endParaRPr lang="en-US" altLang="en-US" sz="2000" b="0" dirty="0">
                        <a:solidFill>
                          <a:srgbClr val="333333"/>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lstStyle/>
                    <a:p>
                      <a:pPr indent="0" algn="ctr">
                        <a:buNone/>
                      </a:pPr>
                      <a:r>
                        <a:rPr lang="en-US" sz="2000" b="0">
                          <a:solidFill>
                            <a:srgbClr val="333333"/>
                          </a:solidFill>
                          <a:latin typeface="宋体" panose="02010600030101010101" pitchFamily="2" charset="-122"/>
                          <a:ea typeface="宋体" panose="02010600030101010101" pitchFamily="2" charset="-122"/>
                          <a:cs typeface="宋体" panose="02010600030101010101" pitchFamily="2" charset="-122"/>
                        </a:rPr>
                        <a:t>易于建设和部署</a:t>
                      </a:r>
                      <a:endParaRPr lang="en-US" altLang="en-US" sz="2000" b="0">
                        <a:solidFill>
                          <a:srgbClr val="333333"/>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2"/>
                  </a:ext>
                </a:extLst>
              </a:tr>
              <a:tr h="1195070">
                <a:tc>
                  <a:txBody>
                    <a:bodyPr/>
                    <a:lstStyle/>
                    <a:p>
                      <a:pPr indent="0" algn="ctr">
                        <a:buNone/>
                      </a:pPr>
                      <a:r>
                        <a:rPr lang="en-US" sz="2000" b="0">
                          <a:solidFill>
                            <a:srgbClr val="333333"/>
                          </a:solidFill>
                          <a:latin typeface="宋体" panose="02010600030101010101" pitchFamily="2" charset="-122"/>
                          <a:ea typeface="宋体" panose="02010600030101010101" pitchFamily="2" charset="-122"/>
                          <a:cs typeface="宋体" panose="02010600030101010101" pitchFamily="2" charset="-122"/>
                        </a:rPr>
                        <a:t>电池寿命&gt;5年</a:t>
                      </a:r>
                    </a:p>
                    <a:p>
                      <a:pPr indent="0" algn="ctr">
                        <a:buNone/>
                      </a:pPr>
                      <a:r>
                        <a:rPr lang="en-US" sz="2000" b="0">
                          <a:solidFill>
                            <a:srgbClr val="333333"/>
                          </a:solidFill>
                          <a:latin typeface="宋体" panose="02010600030101010101" pitchFamily="2" charset="-122"/>
                          <a:ea typeface="宋体" panose="02010600030101010101" pitchFamily="2" charset="-122"/>
                          <a:cs typeface="宋体" panose="02010600030101010101" pitchFamily="2" charset="-122"/>
                        </a:rPr>
                        <a:t>接收电流10mA，休眠电流&lt;200nA</a:t>
                      </a:r>
                      <a:endParaRPr lang="en-US" altLang="en-US" sz="2000" b="0">
                        <a:solidFill>
                          <a:srgbClr val="333333"/>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lstStyle/>
                    <a:p>
                      <a:pPr indent="0" algn="ctr">
                        <a:buNone/>
                      </a:pPr>
                      <a:r>
                        <a:rPr lang="en-US" sz="2000" b="0">
                          <a:solidFill>
                            <a:srgbClr val="333333"/>
                          </a:solidFill>
                          <a:latin typeface="宋体" panose="02010600030101010101" pitchFamily="2" charset="-122"/>
                          <a:ea typeface="宋体" panose="02010600030101010101" pitchFamily="2" charset="-122"/>
                          <a:cs typeface="宋体" panose="02010600030101010101" pitchFamily="2" charset="-122"/>
                        </a:rPr>
                        <a:t>延长电池寿命</a:t>
                      </a:r>
                      <a:endParaRPr lang="en-US" altLang="en-US" sz="2000" b="0">
                        <a:solidFill>
                          <a:srgbClr val="333333"/>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3"/>
                  </a:ext>
                </a:extLst>
              </a:tr>
              <a:tr h="796290">
                <a:tc>
                  <a:txBody>
                    <a:bodyPr/>
                    <a:lstStyle/>
                    <a:p>
                      <a:pPr indent="0" algn="ctr">
                        <a:buNone/>
                      </a:pPr>
                      <a:r>
                        <a:rPr lang="en-US" sz="2000" b="0">
                          <a:solidFill>
                            <a:srgbClr val="333333"/>
                          </a:solidFill>
                          <a:latin typeface="宋体" panose="02010600030101010101" pitchFamily="2" charset="-122"/>
                          <a:ea typeface="宋体" panose="02010600030101010101" pitchFamily="2" charset="-122"/>
                          <a:cs typeface="宋体" panose="02010600030101010101" pitchFamily="2" charset="-122"/>
                        </a:rPr>
                        <a:t>免牌照的频段</a:t>
                      </a:r>
                    </a:p>
                    <a:p>
                      <a:pPr indent="0" algn="ctr">
                        <a:buNone/>
                      </a:pPr>
                      <a:r>
                        <a:rPr lang="en-US" sz="2000" b="0">
                          <a:solidFill>
                            <a:srgbClr val="333333"/>
                          </a:solidFill>
                          <a:latin typeface="宋体" panose="02010600030101010101" pitchFamily="2" charset="-122"/>
                          <a:ea typeface="宋体" panose="02010600030101010101" pitchFamily="2" charset="-122"/>
                          <a:cs typeface="宋体" panose="02010600030101010101" pitchFamily="2" charset="-122"/>
                        </a:rPr>
                        <a:t>节点/终端成本低</a:t>
                      </a:r>
                      <a:endParaRPr lang="en-US" altLang="en-US" sz="2000" b="0">
                        <a:solidFill>
                          <a:srgbClr val="333333"/>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lstStyle/>
                    <a:p>
                      <a:pPr indent="0" algn="ctr">
                        <a:buNone/>
                      </a:pPr>
                      <a:r>
                        <a:rPr lang="en-US" sz="2000" b="0" dirty="0" err="1">
                          <a:solidFill>
                            <a:srgbClr val="333333"/>
                          </a:solidFill>
                          <a:latin typeface="宋体" panose="02010600030101010101" pitchFamily="2" charset="-122"/>
                          <a:ea typeface="宋体" panose="02010600030101010101" pitchFamily="2" charset="-122"/>
                          <a:cs typeface="宋体" panose="02010600030101010101" pitchFamily="2" charset="-122"/>
                        </a:rPr>
                        <a:t>低成本</a:t>
                      </a:r>
                      <a:endParaRPr lang="en-US" altLang="en-US" sz="2000" b="0" dirty="0">
                        <a:solidFill>
                          <a:srgbClr val="333333"/>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4"/>
                  </a:ext>
                </a:extLst>
              </a:tr>
            </a:tbl>
          </a:graphicData>
        </a:graphic>
      </p:graphicFrame>
      <p:sp>
        <p:nvSpPr>
          <p:cNvPr id="6" name="标题 1"/>
          <p:cNvSpPr>
            <a:spLocks noGrp="1"/>
          </p:cNvSpPr>
          <p:nvPr/>
        </p:nvSpPr>
        <p:spPr>
          <a:xfrm>
            <a:off x="457200" y="157353"/>
            <a:ext cx="8229600" cy="1143000"/>
          </a:xfrm>
          <a:prstGeom prst="rect">
            <a:avLst/>
          </a:prstGeom>
        </p:spPr>
        <p:txBody>
          <a:bodyPr vert="horz" lIns="0" rIns="0" bIns="0" anchor="b">
            <a:normAutofit/>
          </a:bodyPr>
          <a:lstStyle>
            <a:lvl1pPr algn="l" rtl="0" eaLnBrk="1" latinLnBrk="0" hangingPunct="1">
              <a:spcBef>
                <a:spcPct val="0"/>
              </a:spcBef>
              <a:buNone/>
              <a:defRPr kumimoji="0" sz="5000" b="0" kern="1200">
                <a:ln>
                  <a:noFill/>
                </a:ln>
                <a:solidFill>
                  <a:schemeClr val="tx2"/>
                </a:solidFill>
                <a:effectLst/>
                <a:latin typeface="+mj-lt"/>
                <a:ea typeface="+mj-ea"/>
                <a:cs typeface="+mj-cs"/>
              </a:defRPr>
            </a:lvl1pPr>
          </a:lstStyle>
          <a:p>
            <a:r>
              <a:rPr lang="en-US" altLang="zh-CN" sz="3600" dirty="0" err="1">
                <a:ln w="0"/>
                <a:solidFill>
                  <a:schemeClr val="bg1"/>
                </a:solidFill>
                <a:effectLst>
                  <a:outerShdw blurRad="38100" dist="19050" dir="2700000" algn="tl" rotWithShape="0">
                    <a:schemeClr val="dk1">
                      <a:alpha val="40000"/>
                    </a:schemeClr>
                  </a:outerShdw>
                </a:effectLst>
                <a:latin typeface="Times New Roman" panose="02020603050405020304" pitchFamily="18" charset="0"/>
                <a:ea typeface="微软雅黑" panose="020B0503020204020204" pitchFamily="34" charset="-122"/>
              </a:rPr>
              <a:t>LoRa</a:t>
            </a:r>
            <a:r>
              <a:rPr lang="zh-CN" altLang="en-US" sz="3600"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ea typeface="微软雅黑" panose="020B0503020204020204" pitchFamily="34" charset="-122"/>
              </a:rPr>
              <a:t>技术优势</a:t>
            </a:r>
          </a:p>
        </p:txBody>
      </p:sp>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LoRa</a:t>
            </a:r>
            <a:r>
              <a:rPr lang="zh-CN" altLang="en-US" dirty="0"/>
              <a:t>常见应用</a:t>
            </a:r>
          </a:p>
        </p:txBody>
      </p:sp>
      <p:sp>
        <p:nvSpPr>
          <p:cNvPr id="3" name="内容占位符 2"/>
          <p:cNvSpPr>
            <a:spLocks noGrp="1"/>
          </p:cNvSpPr>
          <p:nvPr>
            <p:ph idx="1"/>
          </p:nvPr>
        </p:nvSpPr>
        <p:spPr/>
        <p:txBody>
          <a:bodyPr>
            <a:normAutofit fontScale="90000" lnSpcReduction="20000"/>
          </a:bodyPr>
          <a:lstStyle/>
          <a:p>
            <a:pPr fontAlgn="auto">
              <a:lnSpc>
                <a:spcPct val="120000"/>
              </a:lnSpc>
            </a:pPr>
            <a:r>
              <a:rPr lang="en-US" altLang="zh-CN" dirty="0" err="1"/>
              <a:t>LoRa</a:t>
            </a:r>
            <a:r>
              <a:rPr lang="zh-CN" altLang="en-US" dirty="0"/>
              <a:t>凭借其成本低、分布广、耐用性强、技术成熟的特点使其已经广泛地应用于各个物联网行业，优良的性能和灵活的组网形式越来越多的应用于各行业中，前景非常广阔。</a:t>
            </a:r>
            <a:endParaRPr lang="en-US" altLang="zh-CN" dirty="0"/>
          </a:p>
          <a:p>
            <a:pPr fontAlgn="auto">
              <a:lnSpc>
                <a:spcPct val="120000"/>
              </a:lnSpc>
            </a:pPr>
            <a:endParaRPr lang="en-US" altLang="zh-CN" dirty="0" err="1"/>
          </a:p>
          <a:p>
            <a:pPr fontAlgn="auto">
              <a:lnSpc>
                <a:spcPct val="120000"/>
              </a:lnSpc>
            </a:pPr>
            <a:r>
              <a:rPr lang="en-US" altLang="zh-CN" dirty="0" err="1"/>
              <a:t>LoRa</a:t>
            </a:r>
            <a:r>
              <a:rPr lang="zh-CN" altLang="en-US" dirty="0"/>
              <a:t>适用于哪些应用场景？</a:t>
            </a:r>
            <a:endParaRPr lang="en-US" altLang="zh-CN" dirty="0"/>
          </a:p>
          <a:p>
            <a:pPr fontAlgn="auto">
              <a:lnSpc>
                <a:spcPct val="120000"/>
              </a:lnSpc>
            </a:pPr>
            <a:r>
              <a:rPr lang="zh-CN" altLang="en-US" b="1" dirty="0">
                <a:solidFill>
                  <a:srgbClr val="FF0000"/>
                </a:solidFill>
              </a:rPr>
              <a:t>（</a:t>
            </a:r>
            <a:r>
              <a:rPr lang="en-US" altLang="zh-CN" b="1" dirty="0">
                <a:solidFill>
                  <a:srgbClr val="FF0000"/>
                </a:solidFill>
              </a:rPr>
              <a:t>1</a:t>
            </a:r>
            <a:r>
              <a:rPr lang="zh-CN" altLang="en-US" b="1" dirty="0">
                <a:solidFill>
                  <a:srgbClr val="FF0000"/>
                </a:solidFill>
              </a:rPr>
              <a:t>）无线抄表</a:t>
            </a:r>
            <a:r>
              <a:rPr lang="zh-CN" altLang="en-US" dirty="0"/>
              <a:t>，比如：电表、水表、气表、热表等；</a:t>
            </a:r>
            <a:endParaRPr lang="en-US" altLang="zh-CN" dirty="0"/>
          </a:p>
          <a:p>
            <a:pPr fontAlgn="auto">
              <a:lnSpc>
                <a:spcPct val="120000"/>
              </a:lnSpc>
            </a:pPr>
            <a:r>
              <a:rPr lang="zh-CN" altLang="en-US" b="1" dirty="0">
                <a:solidFill>
                  <a:srgbClr val="FF0000"/>
                </a:solidFill>
              </a:rPr>
              <a:t>（</a:t>
            </a:r>
            <a:r>
              <a:rPr lang="en-US" altLang="zh-CN" b="1" dirty="0">
                <a:solidFill>
                  <a:srgbClr val="FF0000"/>
                </a:solidFill>
              </a:rPr>
              <a:t>2</a:t>
            </a:r>
            <a:r>
              <a:rPr lang="zh-CN" altLang="en-US" b="1" dirty="0">
                <a:solidFill>
                  <a:srgbClr val="FF0000"/>
                </a:solidFill>
              </a:rPr>
              <a:t>）缓慢变化物理量</a:t>
            </a:r>
            <a:r>
              <a:rPr lang="zh-CN" altLang="en-US" dirty="0"/>
              <a:t>（温度、水压、</a:t>
            </a:r>
            <a:r>
              <a:rPr lang="en-US" altLang="zh-CN" dirty="0"/>
              <a:t>PM2.5</a:t>
            </a:r>
            <a:r>
              <a:rPr lang="zh-CN" altLang="en-US" dirty="0"/>
              <a:t>、地磁感应器）超低功耗传感器；</a:t>
            </a:r>
            <a:endParaRPr lang="en-US" altLang="zh-CN" dirty="0"/>
          </a:p>
          <a:p>
            <a:pPr fontAlgn="auto">
              <a:lnSpc>
                <a:spcPct val="120000"/>
              </a:lnSpc>
            </a:pPr>
            <a:r>
              <a:rPr lang="zh-CN" altLang="en-US" b="1" dirty="0">
                <a:solidFill>
                  <a:srgbClr val="FF0000"/>
                </a:solidFill>
              </a:rPr>
              <a:t>（</a:t>
            </a:r>
            <a:r>
              <a:rPr lang="en-US" altLang="zh-CN" b="1" dirty="0">
                <a:solidFill>
                  <a:srgbClr val="FF0000"/>
                </a:solidFill>
              </a:rPr>
              <a:t>3</a:t>
            </a:r>
            <a:r>
              <a:rPr lang="zh-CN" altLang="en-US" b="1" dirty="0">
                <a:solidFill>
                  <a:srgbClr val="FF0000"/>
                </a:solidFill>
              </a:rPr>
              <a:t>）无线报警器</a:t>
            </a:r>
            <a:r>
              <a:rPr lang="zh-CN" altLang="en-US" dirty="0"/>
              <a:t>（烟雾探测器、热释红外）；</a:t>
            </a:r>
            <a:endParaRPr lang="en-US" altLang="zh-CN" dirty="0"/>
          </a:p>
          <a:p>
            <a:pPr fontAlgn="auto">
              <a:lnSpc>
                <a:spcPct val="120000"/>
              </a:lnSpc>
            </a:pPr>
            <a:r>
              <a:rPr lang="zh-CN" altLang="en-US" b="1" dirty="0">
                <a:solidFill>
                  <a:srgbClr val="FF0000"/>
                </a:solidFill>
              </a:rPr>
              <a:t>（</a:t>
            </a:r>
            <a:r>
              <a:rPr lang="en-US" altLang="zh-CN" b="1" dirty="0">
                <a:solidFill>
                  <a:srgbClr val="FF0000"/>
                </a:solidFill>
              </a:rPr>
              <a:t>4</a:t>
            </a:r>
            <a:r>
              <a:rPr lang="zh-CN" altLang="en-US" b="1" dirty="0">
                <a:solidFill>
                  <a:srgbClr val="FF0000"/>
                </a:solidFill>
              </a:rPr>
              <a:t>）远程</a:t>
            </a:r>
            <a:r>
              <a:rPr lang="en-US" altLang="zh-CN" b="1" dirty="0">
                <a:solidFill>
                  <a:srgbClr val="FF0000"/>
                </a:solidFill>
              </a:rPr>
              <a:t>I/O</a:t>
            </a:r>
            <a:r>
              <a:rPr lang="zh-CN" altLang="en-US" b="1" dirty="0">
                <a:solidFill>
                  <a:srgbClr val="FF0000"/>
                </a:solidFill>
              </a:rPr>
              <a:t>控制器</a:t>
            </a:r>
            <a:r>
              <a:rPr lang="zh-CN" altLang="en-US" dirty="0"/>
              <a:t>（灯光控制、空调控制）。</a:t>
            </a:r>
          </a:p>
        </p:txBody>
      </p:sp>
      <p:sp>
        <p:nvSpPr>
          <p:cNvPr id="4" name="动作按钮: 后退或前一项 3">
            <a:hlinkClick r:id="rId2" action="ppaction://hlinksldjump" highlightClick="1"/>
            <a:extLst>
              <a:ext uri="{FF2B5EF4-FFF2-40B4-BE49-F238E27FC236}">
                <a16:creationId xmlns:a16="http://schemas.microsoft.com/office/drawing/2014/main" id="{4B29D1D7-700B-4116-8430-3FB26622A3BB}"/>
              </a:ext>
            </a:extLst>
          </p:cNvPr>
          <p:cNvSpPr/>
          <p:nvPr/>
        </p:nvSpPr>
        <p:spPr>
          <a:xfrm>
            <a:off x="8361240" y="6346190"/>
            <a:ext cx="574431" cy="354457"/>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en-US" altLang="zh-CN" dirty="0" err="1"/>
              <a:t>LoRa技术原理</a:t>
            </a:r>
            <a:endParaRPr lang="en-US" altLang="zh-CN" dirty="0"/>
          </a:p>
        </p:txBody>
      </p:sp>
      <p:sp>
        <p:nvSpPr>
          <p:cNvPr id="3" name="内容占位符 2"/>
          <p:cNvSpPr>
            <a:spLocks noGrp="1"/>
          </p:cNvSpPr>
          <p:nvPr>
            <p:ph idx="1"/>
          </p:nvPr>
        </p:nvSpPr>
        <p:spPr/>
        <p:txBody>
          <a:bodyPr/>
          <a:lstStyle/>
          <a:p>
            <a:r>
              <a:rPr lang="zh-CN" altLang="en-US" dirty="0"/>
              <a:t>香农第二定理</a:t>
            </a:r>
            <a:endParaRPr lang="en-US" altLang="zh-CN" dirty="0"/>
          </a:p>
          <a:p>
            <a:endParaRPr lang="en-US" altLang="zh-CN" dirty="0"/>
          </a:p>
          <a:p>
            <a:endParaRPr lang="en-US" altLang="zh-CN" dirty="0"/>
          </a:p>
          <a:p>
            <a:pPr marL="68580" indent="0">
              <a:buNone/>
            </a:pPr>
            <a:r>
              <a:rPr lang="en-US" altLang="zh-CN" sz="2000" dirty="0"/>
              <a:t>C</a:t>
            </a:r>
            <a:r>
              <a:rPr lang="zh-CN" altLang="en-US" sz="2000" dirty="0"/>
              <a:t>是</a:t>
            </a:r>
            <a:r>
              <a:rPr lang="zh-CN" altLang="en-US" sz="2000" dirty="0">
                <a:solidFill>
                  <a:srgbClr val="FF0000"/>
                </a:solidFill>
              </a:rPr>
              <a:t>信道容量</a:t>
            </a:r>
            <a:r>
              <a:rPr lang="zh-CN" altLang="en-US" sz="2000" dirty="0"/>
              <a:t>，单位为比特每秒（</a:t>
            </a:r>
            <a:r>
              <a:rPr lang="en-US" altLang="zh-CN" sz="2000" dirty="0"/>
              <a:t>bps</a:t>
            </a:r>
            <a:r>
              <a:rPr lang="zh-CN" altLang="en-US" sz="2000" dirty="0"/>
              <a:t>）。</a:t>
            </a:r>
            <a:r>
              <a:rPr lang="en-US" altLang="zh-CN" sz="2000" dirty="0"/>
              <a:t>B</a:t>
            </a:r>
            <a:r>
              <a:rPr lang="zh-CN" altLang="en-US" sz="2000" dirty="0"/>
              <a:t>是要求的</a:t>
            </a:r>
            <a:r>
              <a:rPr lang="zh-CN" altLang="en-US" sz="2000" dirty="0">
                <a:solidFill>
                  <a:srgbClr val="FF0000"/>
                </a:solidFill>
              </a:rPr>
              <a:t>信道带宽</a:t>
            </a:r>
            <a:r>
              <a:rPr lang="zh-CN" altLang="en-US" sz="2000" dirty="0"/>
              <a:t>，单位是</a:t>
            </a:r>
            <a:r>
              <a:rPr lang="en-US" altLang="zh-CN" sz="2000" dirty="0"/>
              <a:t>Hz</a:t>
            </a:r>
            <a:r>
              <a:rPr lang="zh-CN" altLang="en-US" sz="2000" dirty="0"/>
              <a:t>。</a:t>
            </a:r>
            <a:r>
              <a:rPr lang="en-US" altLang="zh-CN" sz="2000" dirty="0">
                <a:solidFill>
                  <a:srgbClr val="FF0000"/>
                </a:solidFill>
              </a:rPr>
              <a:t>S/N</a:t>
            </a:r>
            <a:r>
              <a:rPr lang="zh-CN" altLang="en-US" sz="2000" dirty="0">
                <a:solidFill>
                  <a:srgbClr val="FF0000"/>
                </a:solidFill>
              </a:rPr>
              <a:t>是信噪比</a:t>
            </a:r>
            <a:r>
              <a:rPr lang="zh-CN" altLang="en-US" sz="2000" dirty="0"/>
              <a:t>，单位是</a:t>
            </a:r>
            <a:r>
              <a:rPr lang="en-US" altLang="zh-CN" sz="2000" dirty="0"/>
              <a:t>dB</a:t>
            </a:r>
            <a:r>
              <a:rPr lang="zh-CN" altLang="en-US" sz="2000" dirty="0"/>
              <a:t>。</a:t>
            </a:r>
            <a:endParaRPr lang="en-US" altLang="zh-CN" sz="2000" dirty="0"/>
          </a:p>
        </p:txBody>
      </p:sp>
      <p:pic>
        <p:nvPicPr>
          <p:cNvPr id="4" name="图片 3" descr="图片8"/>
          <p:cNvPicPr>
            <a:picLocks noChangeAspect="1"/>
          </p:cNvPicPr>
          <p:nvPr/>
        </p:nvPicPr>
        <p:blipFill>
          <a:blip r:embed="rId2"/>
          <a:stretch>
            <a:fillRect/>
          </a:stretch>
        </p:blipFill>
        <p:spPr>
          <a:xfrm>
            <a:off x="350520" y="2237740"/>
            <a:ext cx="4376420" cy="2847340"/>
          </a:xfrm>
          <a:prstGeom prst="rect">
            <a:avLst/>
          </a:prstGeom>
        </p:spPr>
      </p:pic>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29600" y="2625229"/>
            <a:ext cx="1981200" cy="485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lnSpcReduction="10000"/>
          </a:bodyPr>
          <a:lstStyle/>
          <a:p>
            <a:pPr fontAlgn="auto">
              <a:lnSpc>
                <a:spcPct val="120000"/>
              </a:lnSpc>
            </a:pPr>
            <a:r>
              <a:rPr lang="zh-CN" altLang="en-US" dirty="0"/>
              <a:t>根据香农信道容量公式：</a:t>
            </a:r>
            <a:endParaRPr lang="en-US" altLang="zh-CN" dirty="0"/>
          </a:p>
          <a:p>
            <a:pPr fontAlgn="auto">
              <a:lnSpc>
                <a:spcPct val="120000"/>
              </a:lnSpc>
            </a:pPr>
            <a:endParaRPr lang="en-US" altLang="zh-CN" dirty="0"/>
          </a:p>
          <a:p>
            <a:pPr fontAlgn="auto">
              <a:lnSpc>
                <a:spcPct val="120000"/>
              </a:lnSpc>
            </a:pPr>
            <a:endParaRPr lang="en-US" altLang="zh-CN" dirty="0"/>
          </a:p>
          <a:p>
            <a:pPr fontAlgn="auto">
              <a:lnSpc>
                <a:spcPct val="120000"/>
              </a:lnSpc>
            </a:pPr>
            <a:r>
              <a:rPr lang="zh-CN" altLang="en-US" dirty="0"/>
              <a:t>加大带宽</a:t>
            </a:r>
            <a:r>
              <a:rPr lang="en-US" altLang="zh-CN" dirty="0"/>
              <a:t>B</a:t>
            </a:r>
            <a:r>
              <a:rPr lang="zh-CN" altLang="en-US" dirty="0"/>
              <a:t>或提高信噪比</a:t>
            </a:r>
            <a:r>
              <a:rPr lang="en-US" altLang="zh-CN" dirty="0"/>
              <a:t>S/N</a:t>
            </a:r>
            <a:r>
              <a:rPr lang="zh-CN" altLang="en-US" dirty="0"/>
              <a:t>，即增加</a:t>
            </a:r>
            <a:r>
              <a:rPr lang="zh-CN" altLang="en-US" b="1" dirty="0">
                <a:solidFill>
                  <a:srgbClr val="FF0000"/>
                </a:solidFill>
              </a:rPr>
              <a:t>信号带宽</a:t>
            </a:r>
            <a:r>
              <a:rPr lang="zh-CN" altLang="en-US" dirty="0"/>
              <a:t>可以降低对</a:t>
            </a:r>
            <a:r>
              <a:rPr lang="zh-CN" altLang="en-US" b="1" dirty="0">
                <a:solidFill>
                  <a:srgbClr val="FF0000"/>
                </a:solidFill>
              </a:rPr>
              <a:t>信噪比</a:t>
            </a:r>
            <a:r>
              <a:rPr lang="zh-CN" altLang="en-US" dirty="0"/>
              <a:t>的要求。当带宽增加到一定程度，允许信噪比进一步降低，有用信号功率接近噪声功率甚至淹没在噪声之下也是可能的。因此，</a:t>
            </a:r>
            <a:r>
              <a:rPr lang="en-US" altLang="zh-CN" dirty="0"/>
              <a:t> </a:t>
            </a:r>
            <a:r>
              <a:rPr lang="en-US" altLang="zh-CN" dirty="0" err="1"/>
              <a:t>LoRa</a:t>
            </a:r>
            <a:r>
              <a:rPr lang="zh-CN" altLang="en-US" dirty="0"/>
              <a:t>扩频技术具有很强的抗干扰能力，可以在</a:t>
            </a:r>
            <a:r>
              <a:rPr lang="zh-CN" altLang="en-US" b="1" dirty="0">
                <a:solidFill>
                  <a:srgbClr val="FF0000"/>
                </a:solidFill>
              </a:rPr>
              <a:t>非常低的</a:t>
            </a:r>
            <a:r>
              <a:rPr lang="en-US" altLang="zh-CN" b="1" dirty="0">
                <a:solidFill>
                  <a:srgbClr val="FF0000"/>
                </a:solidFill>
              </a:rPr>
              <a:t>SNR</a:t>
            </a:r>
            <a:r>
              <a:rPr lang="zh-CN" altLang="en-US" dirty="0"/>
              <a:t>（信噪比）范围内工作（低于噪声水平</a:t>
            </a:r>
            <a:r>
              <a:rPr lang="en-US" altLang="zh-CN" dirty="0"/>
              <a:t>-20dB</a:t>
            </a:r>
            <a:r>
              <a:rPr lang="zh-CN" altLang="en-US" dirty="0"/>
              <a:t>）。</a:t>
            </a:r>
          </a:p>
        </p:txBody>
      </p:sp>
      <p:sp>
        <p:nvSpPr>
          <p:cNvPr id="4" name="标题 3"/>
          <p:cNvSpPr>
            <a:spLocks noGrp="1"/>
          </p:cNvSpPr>
          <p:nvPr>
            <p:ph type="title"/>
          </p:nvPr>
        </p:nvSpPr>
        <p:spPr/>
        <p:txBody>
          <a:bodyPr/>
          <a:lstStyle/>
          <a:p>
            <a:endParaRPr lang="zh-CN" altLang="en-US"/>
          </a:p>
        </p:txBody>
      </p:sp>
      <p:sp>
        <p:nvSpPr>
          <p:cNvPr id="5" name="标题 4"/>
          <p:cNvSpPr>
            <a:spLocks noGrp="1"/>
          </p:cNvSpPr>
          <p:nvPr>
            <p:ph type="title"/>
          </p:nvPr>
        </p:nvSpPr>
        <p:spPr/>
        <p:txBody>
          <a:bodyPr/>
          <a:lstStyle/>
          <a:p>
            <a:endParaRPr lang="zh-CN" altLang="en-US"/>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31840" y="2564904"/>
            <a:ext cx="1981200" cy="485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为什么</a:t>
            </a:r>
            <a:r>
              <a:rPr lang="en-US" altLang="zh-CN"/>
              <a:t>LoRa</a:t>
            </a:r>
            <a:r>
              <a:rPr lang="zh-CN" altLang="en-US"/>
              <a:t>可以传更远</a:t>
            </a:r>
          </a:p>
        </p:txBody>
      </p:sp>
      <p:sp>
        <p:nvSpPr>
          <p:cNvPr id="3" name="内容占位符 2"/>
          <p:cNvSpPr>
            <a:spLocks noGrp="1"/>
          </p:cNvSpPr>
          <p:nvPr>
            <p:ph idx="1"/>
          </p:nvPr>
        </p:nvSpPr>
        <p:spPr>
          <a:xfrm>
            <a:off x="628650" y="1657985"/>
            <a:ext cx="7886700" cy="4351338"/>
          </a:xfrm>
        </p:spPr>
        <p:txBody>
          <a:bodyPr>
            <a:normAutofit lnSpcReduction="10000"/>
          </a:bodyPr>
          <a:lstStyle/>
          <a:p>
            <a:pPr fontAlgn="auto">
              <a:lnSpc>
                <a:spcPct val="120000"/>
              </a:lnSpc>
            </a:pPr>
            <a:r>
              <a:rPr lang="zh-CN" altLang="en-US" dirty="0">
                <a:sym typeface="+mn-ea"/>
              </a:rPr>
              <a:t>为什么</a:t>
            </a:r>
            <a:r>
              <a:rPr lang="en-US" altLang="zh-CN" dirty="0" err="1">
                <a:sym typeface="+mn-ea"/>
              </a:rPr>
              <a:t>LoRa</a:t>
            </a:r>
            <a:r>
              <a:rPr lang="zh-CN" altLang="en-US" dirty="0">
                <a:sym typeface="+mn-ea"/>
              </a:rPr>
              <a:t>可以传更远的距离，而别的技术做不到？</a:t>
            </a:r>
            <a:endParaRPr lang="en-US" altLang="zh-CN" dirty="0"/>
          </a:p>
          <a:p>
            <a:pPr fontAlgn="auto">
              <a:lnSpc>
                <a:spcPct val="120000"/>
              </a:lnSpc>
            </a:pPr>
            <a:r>
              <a:rPr lang="en-US" altLang="zh-CN" dirty="0">
                <a:sym typeface="+mn-ea"/>
              </a:rPr>
              <a:t>  </a:t>
            </a:r>
            <a:r>
              <a:rPr lang="en-US" altLang="zh-CN" dirty="0" err="1">
                <a:sym typeface="+mn-ea"/>
              </a:rPr>
              <a:t>LoRa</a:t>
            </a:r>
            <a:r>
              <a:rPr lang="zh-CN" altLang="en-US" dirty="0">
                <a:sym typeface="+mn-ea"/>
              </a:rPr>
              <a:t>最关键技术点在哪里？</a:t>
            </a:r>
          </a:p>
          <a:p>
            <a:pPr fontAlgn="auto">
              <a:lnSpc>
                <a:spcPct val="120000"/>
              </a:lnSpc>
            </a:pPr>
            <a:endParaRPr lang="zh-CN" altLang="en-US" dirty="0"/>
          </a:p>
          <a:p>
            <a:pPr fontAlgn="auto">
              <a:lnSpc>
                <a:spcPct val="120000"/>
              </a:lnSpc>
            </a:pPr>
            <a:r>
              <a:rPr lang="zh-CN" altLang="en-US" dirty="0">
                <a:sym typeface="+mn-ea"/>
              </a:rPr>
              <a:t>常规的数字数据通信原理是使用与数据速率相适应的尽可能小的带宽。</a:t>
            </a:r>
            <a:r>
              <a:rPr lang="en-US" altLang="zh-CN" dirty="0" err="1">
                <a:solidFill>
                  <a:srgbClr val="FF0000"/>
                </a:solidFill>
                <a:sym typeface="+mn-ea"/>
              </a:rPr>
              <a:t>LoRa</a:t>
            </a:r>
            <a:r>
              <a:rPr lang="zh-CN" altLang="en-US" dirty="0">
                <a:solidFill>
                  <a:srgbClr val="FF0000"/>
                </a:solidFill>
                <a:sym typeface="+mn-ea"/>
              </a:rPr>
              <a:t>用了扩频技术，</a:t>
            </a:r>
            <a:r>
              <a:rPr lang="zh-CN" altLang="en-US" dirty="0">
                <a:sym typeface="+mn-ea"/>
              </a:rPr>
              <a:t>扩频通信的原理是尽可能使用最大带宽数，同样的能量在一个大的带宽上传播。传输使用的带宽大大增加，这也是一种资源的消耗。</a:t>
            </a:r>
            <a:endParaRPr lang="en-US" altLang="zh-CN" dirty="0" err="1">
              <a:solidFill>
                <a:srgbClr val="FF0000"/>
              </a:solidFill>
            </a:endParaRPr>
          </a:p>
          <a:p>
            <a:pPr fontAlgn="auto">
              <a:lnSpc>
                <a:spcPct val="120000"/>
              </a:lnSpc>
            </a:pPr>
            <a:r>
              <a:rPr lang="zh-CN" altLang="en-US" dirty="0">
                <a:solidFill>
                  <a:srgbClr val="FF0000"/>
                </a:solidFill>
              </a:rPr>
              <a:t>扩频技术就是以</a:t>
            </a:r>
            <a:r>
              <a:rPr lang="zh-CN" altLang="en-US" b="1" dirty="0">
                <a:solidFill>
                  <a:schemeClr val="tx1"/>
                </a:solidFill>
              </a:rPr>
              <a:t>带宽换功率、以带宽换信噪比</a:t>
            </a:r>
            <a:r>
              <a:rPr lang="zh-CN" altLang="en-US" dirty="0">
                <a:solidFill>
                  <a:srgbClr val="FF0000"/>
                </a:solidFill>
              </a:rPr>
              <a:t>。</a:t>
            </a:r>
            <a:endParaRPr lang="zh-CN" altLang="en-US" dirty="0"/>
          </a:p>
        </p:txBody>
      </p:sp>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 </a:t>
            </a:r>
            <a:r>
              <a:rPr lang="zh-CN" altLang="en-US" dirty="0"/>
              <a:t>（</a:t>
            </a:r>
            <a:r>
              <a:rPr lang="en-US" altLang="zh-CN" dirty="0"/>
              <a:t>1</a:t>
            </a:r>
            <a:r>
              <a:rPr lang="zh-CN" altLang="en-US" dirty="0"/>
              <a:t>）扩频通信原理</a:t>
            </a:r>
          </a:p>
        </p:txBody>
      </p:sp>
      <p:sp>
        <p:nvSpPr>
          <p:cNvPr id="3" name="内容占位符 2"/>
          <p:cNvSpPr>
            <a:spLocks noGrp="1"/>
          </p:cNvSpPr>
          <p:nvPr>
            <p:ph idx="1"/>
          </p:nvPr>
        </p:nvSpPr>
        <p:spPr/>
        <p:txBody>
          <a:bodyPr/>
          <a:lstStyle/>
          <a:p>
            <a:pPr fontAlgn="auto">
              <a:lnSpc>
                <a:spcPct val="120000"/>
              </a:lnSpc>
            </a:pPr>
            <a:r>
              <a:rPr lang="zh-CN" altLang="en-US" dirty="0"/>
              <a:t>扩展频谱通信技术（</a:t>
            </a:r>
            <a:r>
              <a:rPr lang="en-US" altLang="zh-CN" dirty="0"/>
              <a:t>Spread Spectrum Communication</a:t>
            </a:r>
            <a:r>
              <a:rPr lang="zh-CN" altLang="en-US" dirty="0"/>
              <a:t>），是将信息信号的带宽扩展很多倍进行通信的技术。它的基本特点是其传输信息</a:t>
            </a:r>
            <a:r>
              <a:rPr lang="zh-CN" altLang="en-US" dirty="0">
                <a:solidFill>
                  <a:srgbClr val="FF0000"/>
                </a:solidFill>
              </a:rPr>
              <a:t>所用信号的带宽</a:t>
            </a:r>
            <a:r>
              <a:rPr lang="zh-CN" altLang="en-US" dirty="0"/>
              <a:t>远</a:t>
            </a:r>
            <a:r>
              <a:rPr lang="zh-CN" altLang="en-US" dirty="0">
                <a:solidFill>
                  <a:srgbClr val="FF0000"/>
                </a:solidFill>
              </a:rPr>
              <a:t>大于信息本身的带宽</a:t>
            </a:r>
            <a:r>
              <a:rPr lang="zh-CN" altLang="en-US" dirty="0"/>
              <a:t>。</a:t>
            </a:r>
            <a:endParaRPr lang="en-US" altLang="zh-CN" dirty="0"/>
          </a:p>
          <a:p>
            <a:pPr fontAlgn="auto">
              <a:lnSpc>
                <a:spcPct val="120000"/>
              </a:lnSpc>
            </a:pPr>
            <a:r>
              <a:rPr lang="zh-CN" altLang="en-US" dirty="0"/>
              <a:t>增加信号带宽可以</a:t>
            </a:r>
            <a:r>
              <a:rPr lang="zh-CN" altLang="en-US" dirty="0">
                <a:solidFill>
                  <a:srgbClr val="FF0000"/>
                </a:solidFill>
              </a:rPr>
              <a:t>降低对信噪比的要求</a:t>
            </a:r>
            <a:r>
              <a:rPr lang="zh-CN" altLang="en-US" dirty="0"/>
              <a:t>，当带宽增加到一定程度，允许信噪比进一步降低。扩频通信</a:t>
            </a:r>
            <a:br>
              <a:rPr lang="zh-CN" altLang="en-US" dirty="0"/>
            </a:br>
            <a:r>
              <a:rPr lang="zh-CN" altLang="en-US" dirty="0"/>
              <a:t>就是用宽带传输技术来换取信噪比上的好处，这就是扩频通信的基本思想和理论依据。</a:t>
            </a:r>
          </a:p>
        </p:txBody>
      </p:sp>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78660" y="2243455"/>
            <a:ext cx="6269990" cy="4164965"/>
          </a:xfrm>
        </p:spPr>
      </p:pic>
      <p:sp>
        <p:nvSpPr>
          <p:cNvPr id="5" name="矩形 4"/>
          <p:cNvSpPr/>
          <p:nvPr/>
        </p:nvSpPr>
        <p:spPr>
          <a:xfrm>
            <a:off x="339274" y="1331878"/>
            <a:ext cx="4032448" cy="2308324"/>
          </a:xfrm>
          <a:prstGeom prst="rect">
            <a:avLst/>
          </a:prstGeom>
        </p:spPr>
        <p:txBody>
          <a:bodyPr wrap="square">
            <a:spAutoFit/>
          </a:bodyPr>
          <a:lstStyle/>
          <a:p>
            <a:pPr fontAlgn="auto">
              <a:lnSpc>
                <a:spcPct val="120000"/>
              </a:lnSpc>
            </a:pPr>
            <a:r>
              <a:rPr lang="en-US" altLang="zh-CN" sz="2000" dirty="0">
                <a:latin typeface="微软雅黑" panose="020B0503020204020204" pitchFamily="34" charset="-122"/>
                <a:ea typeface="微软雅黑" panose="020B0503020204020204" pitchFamily="34" charset="-122"/>
              </a:rPr>
              <a:t>        </a:t>
            </a:r>
            <a:r>
              <a:rPr lang="en-US" altLang="zh-CN" sz="2000" dirty="0" err="1">
                <a:latin typeface="微软雅黑" panose="020B0503020204020204" pitchFamily="34" charset="-122"/>
                <a:ea typeface="微软雅黑" panose="020B0503020204020204" pitchFamily="34" charset="-122"/>
              </a:rPr>
              <a:t>LoRa</a:t>
            </a:r>
            <a:r>
              <a:rPr lang="zh-CN" altLang="en-US" sz="2000" dirty="0">
                <a:latin typeface="微软雅黑" panose="020B0503020204020204" pitchFamily="34" charset="-122"/>
                <a:ea typeface="微软雅黑" panose="020B0503020204020204" pitchFamily="34" charset="-122"/>
              </a:rPr>
              <a:t>扩频调制的示意图如下所示，用户数据的原始信号与扩展编码位流进行</a:t>
            </a:r>
            <a:r>
              <a:rPr lang="en-US" altLang="zh-CN" sz="2000" dirty="0">
                <a:latin typeface="微软雅黑" panose="020B0503020204020204" pitchFamily="34" charset="-122"/>
                <a:ea typeface="微软雅黑" panose="020B0503020204020204" pitchFamily="34" charset="-122"/>
              </a:rPr>
              <a:t>XOR</a:t>
            </a:r>
            <a:r>
              <a:rPr lang="zh-CN" altLang="en-US" sz="2000" dirty="0">
                <a:latin typeface="微软雅黑" panose="020B0503020204020204" pitchFamily="34" charset="-122"/>
                <a:ea typeface="微软雅黑" panose="020B0503020204020204" pitchFamily="34" charset="-122"/>
              </a:rPr>
              <a:t>（异或）运算，生成发送信号流，这种调制带来的影响是传输信号的带宽有显著增加（扩展了频谱）。</a:t>
            </a:r>
          </a:p>
        </p:txBody>
      </p:sp>
      <p:sp>
        <p:nvSpPr>
          <p:cNvPr id="8" name="标题 7"/>
          <p:cNvSpPr>
            <a:spLocks noGrp="1"/>
          </p:cNvSpPr>
          <p:nvPr>
            <p:ph type="title"/>
          </p:nvPr>
        </p:nvSpPr>
        <p:spPr/>
        <p:txBody>
          <a:bodyPr/>
          <a:lstStyle/>
          <a:p>
            <a:endParaRPr lang="zh-CN" altLang="en-US"/>
          </a:p>
        </p:txBody>
      </p:sp>
      <p:sp>
        <p:nvSpPr>
          <p:cNvPr id="2" name="文本框 1"/>
          <p:cNvSpPr txBox="1"/>
          <p:nvPr/>
        </p:nvSpPr>
        <p:spPr>
          <a:xfrm>
            <a:off x="883920" y="3943985"/>
            <a:ext cx="951865" cy="306705"/>
          </a:xfrm>
          <a:prstGeom prst="rect">
            <a:avLst/>
          </a:prstGeom>
          <a:noFill/>
        </p:spPr>
        <p:txBody>
          <a:bodyPr wrap="square" rtlCol="0">
            <a:spAutoFit/>
          </a:bodyPr>
          <a:lstStyle/>
          <a:p>
            <a:r>
              <a:rPr lang="zh-CN" altLang="en-US" sz="1400"/>
              <a:t>原始信号</a:t>
            </a:r>
          </a:p>
        </p:txBody>
      </p:sp>
      <p:sp>
        <p:nvSpPr>
          <p:cNvPr id="3" name="文本框 2"/>
          <p:cNvSpPr txBox="1"/>
          <p:nvPr/>
        </p:nvSpPr>
        <p:spPr>
          <a:xfrm>
            <a:off x="4801870" y="5860415"/>
            <a:ext cx="3265805" cy="645160"/>
          </a:xfrm>
          <a:prstGeom prst="rect">
            <a:avLst/>
          </a:prstGeom>
          <a:solidFill>
            <a:schemeClr val="bg1"/>
          </a:solidFill>
        </p:spPr>
        <p:txBody>
          <a:bodyPr wrap="square" rtlCol="0">
            <a:spAutoFit/>
          </a:bodyPr>
          <a:lstStyle/>
          <a:p>
            <a:endParaRPr lang="zh-CN" altLang="en-US"/>
          </a:p>
          <a:p>
            <a:endParaRPr lang="zh-CN" altLang="en-US"/>
          </a:p>
        </p:txBody>
      </p:sp>
      <p:sp>
        <p:nvSpPr>
          <p:cNvPr id="6" name="文本框 5"/>
          <p:cNvSpPr txBox="1"/>
          <p:nvPr/>
        </p:nvSpPr>
        <p:spPr>
          <a:xfrm>
            <a:off x="866775" y="5052695"/>
            <a:ext cx="951865" cy="306705"/>
          </a:xfrm>
          <a:prstGeom prst="rect">
            <a:avLst/>
          </a:prstGeom>
          <a:noFill/>
        </p:spPr>
        <p:txBody>
          <a:bodyPr wrap="square" rtlCol="0">
            <a:spAutoFit/>
          </a:bodyPr>
          <a:lstStyle/>
          <a:p>
            <a:r>
              <a:rPr lang="zh-CN" altLang="en-US" sz="1400"/>
              <a:t>扩频信号</a:t>
            </a:r>
          </a:p>
        </p:txBody>
      </p:sp>
      <p:sp>
        <p:nvSpPr>
          <p:cNvPr id="7" name="标题 6"/>
          <p:cNvSpPr>
            <a:spLocks noGrp="1"/>
          </p:cNvSpPr>
          <p:nvPr>
            <p:ph type="title"/>
          </p:nvPr>
        </p:nvSpPr>
        <p:spPr/>
        <p:txBody>
          <a:bodyPr/>
          <a:lstStyle/>
          <a:p>
            <a:r>
              <a:rPr lang="zh-CN" altLang="en-US"/>
              <a:t>（</a:t>
            </a:r>
            <a:r>
              <a:rPr lang="en-US" altLang="zh-CN"/>
              <a:t>2</a:t>
            </a:r>
            <a:r>
              <a:rPr lang="zh-CN" altLang="en-US"/>
              <a:t>）</a:t>
            </a:r>
            <a:r>
              <a:rPr lang="en-US" altLang="zh-CN"/>
              <a:t>LoRa</a:t>
            </a:r>
            <a:r>
              <a:rPr lang="zh-CN" altLang="en-US"/>
              <a:t>扩频调制</a:t>
            </a:r>
          </a:p>
        </p:txBody>
      </p:sp>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a:bodyPr>
          <a:lstStyle/>
          <a:p>
            <a:r>
              <a:rPr lang="zh-CN" altLang="en-US"/>
              <a:t>（如上图右上角的频谱图所示，深蓝色是原始信号，紫红色是扩频后的信号。扩频后带宽增加（横坐标），幅度减小（纵坐标。）</a:t>
            </a:r>
          </a:p>
          <a:p>
            <a:endParaRPr lang="zh-CN" altLang="en-US"/>
          </a:p>
          <a:p>
            <a:r>
              <a:rPr lang="zh-CN" altLang="en-US"/>
              <a:t>当然扩频技术也不是万能的，它至少有2个弊端：</a:t>
            </a:r>
          </a:p>
          <a:p>
            <a:endParaRPr lang="zh-CN" altLang="en-US"/>
          </a:p>
          <a:p>
            <a:pPr marL="0" indent="0">
              <a:buNone/>
            </a:pPr>
            <a:r>
              <a:rPr lang="zh-CN" altLang="en-US"/>
              <a:t>（</a:t>
            </a:r>
            <a:r>
              <a:rPr lang="en-US" altLang="zh-CN"/>
              <a:t>1</a:t>
            </a:r>
            <a:r>
              <a:rPr lang="zh-CN" altLang="en-US"/>
              <a:t>）扩展编码调制生成更多片的数据流导致通信数据率下降;</a:t>
            </a:r>
          </a:p>
          <a:p>
            <a:endParaRPr lang="zh-CN" altLang="en-US"/>
          </a:p>
          <a:p>
            <a:pPr marL="0" indent="0">
              <a:buNone/>
            </a:pPr>
            <a:r>
              <a:rPr lang="zh-CN" altLang="en-US"/>
              <a:t>（</a:t>
            </a:r>
            <a:r>
              <a:rPr lang="en-US" altLang="zh-CN"/>
              <a:t>2</a:t>
            </a:r>
            <a:r>
              <a:rPr lang="zh-CN" altLang="en-US"/>
              <a:t>）较复杂的调制和解调机制。</a:t>
            </a:r>
          </a:p>
        </p:txBody>
      </p:sp>
      <p:sp>
        <p:nvSpPr>
          <p:cNvPr id="2" name="标题 1"/>
          <p:cNvSpPr>
            <a:spLocks noGrp="1"/>
          </p:cNvSpPr>
          <p:nvPr>
            <p:ph type="title"/>
          </p:nvPr>
        </p:nvSpPr>
        <p:spPr/>
        <p:txBody>
          <a:bodyPr/>
          <a:lstStyle/>
          <a:p>
            <a:endParaRPr lang="zh-CN" altLang="en-US"/>
          </a:p>
        </p:txBody>
      </p:sp>
      <p:sp>
        <p:nvSpPr>
          <p:cNvPr id="5" name="标题 4"/>
          <p:cNvSpPr>
            <a:spLocks noGrp="1"/>
          </p:cNvSpPr>
          <p:nvPr>
            <p:ph type="title"/>
          </p:nvPr>
        </p:nvSpPr>
        <p:spPr/>
        <p:txBody>
          <a:bodyPr/>
          <a:lstStyle/>
          <a:p>
            <a:endParaRPr lang="zh-CN" alt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endParaRPr lang="zh-CN" altLang="en-US"/>
          </a:p>
        </p:txBody>
      </p:sp>
      <p:sp>
        <p:nvSpPr>
          <p:cNvPr id="6" name="标题 5"/>
          <p:cNvSpPr>
            <a:spLocks noGrp="1"/>
          </p:cNvSpPr>
          <p:nvPr>
            <p:ph type="title"/>
          </p:nvPr>
        </p:nvSpPr>
        <p:spPr/>
        <p:txBody>
          <a:bodyPr/>
          <a:lstStyle/>
          <a:p>
            <a:endParaRPr lang="zh-CN" altLang="en-US"/>
          </a:p>
        </p:txBody>
      </p:sp>
      <p:sp>
        <p:nvSpPr>
          <p:cNvPr id="7" name="标题 6"/>
          <p:cNvSpPr>
            <a:spLocks noGrp="1"/>
          </p:cNvSpPr>
          <p:nvPr>
            <p:ph type="title"/>
          </p:nvPr>
        </p:nvSpPr>
        <p:spPr/>
        <p:txBody>
          <a:bodyPr/>
          <a:lstStyle/>
          <a:p>
            <a:endParaRPr lang="zh-CN" altLang="en-US" dirty="0"/>
          </a:p>
        </p:txBody>
      </p:sp>
      <p:sp>
        <p:nvSpPr>
          <p:cNvPr id="15363" name="Text Box 25"/>
          <p:cNvSpPr txBox="1"/>
          <p:nvPr/>
        </p:nvSpPr>
        <p:spPr>
          <a:xfrm>
            <a:off x="228600" y="446088"/>
            <a:ext cx="6010275" cy="645160"/>
          </a:xfrm>
          <a:prstGeom prst="rect">
            <a:avLst/>
          </a:prstGeom>
          <a:noFill/>
          <a:ln w="9525">
            <a:noFill/>
          </a:ln>
        </p:spPr>
        <p:txBody>
          <a:bodyPr>
            <a:spAutoFit/>
          </a:bodyPr>
          <a:lstStyle/>
          <a:p>
            <a:pPr algn="l" fontAlgn="base">
              <a:buClrTx/>
              <a:buSzTx/>
              <a:buFontTx/>
            </a:pPr>
            <a:r>
              <a:rPr kumimoji="1" lang="zh-CN" altLang="en-US" sz="3600" dirty="0">
                <a:ln w="0"/>
                <a:solidFill>
                  <a:schemeClr val="bg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mj-cs"/>
              </a:rPr>
              <a:t>WiFi系统组成</a:t>
            </a:r>
          </a:p>
        </p:txBody>
      </p:sp>
      <p:sp>
        <p:nvSpPr>
          <p:cNvPr id="16388" name="Text Box 6"/>
          <p:cNvSpPr txBox="1"/>
          <p:nvPr/>
        </p:nvSpPr>
        <p:spPr>
          <a:xfrm>
            <a:off x="349885" y="1364933"/>
            <a:ext cx="6010275" cy="521970"/>
          </a:xfrm>
          <a:prstGeom prst="rect">
            <a:avLst/>
          </a:prstGeom>
          <a:noFill/>
          <a:ln w="9525">
            <a:noFill/>
          </a:ln>
        </p:spPr>
        <p:txBody>
          <a:bodyPr>
            <a:spAutoFit/>
          </a:bodyPr>
          <a:lstStyle/>
          <a:p>
            <a:pPr algn="l" fontAlgn="base">
              <a:spcBef>
                <a:spcPts val="1000"/>
              </a:spcBef>
              <a:buClrTx/>
              <a:buSzTx/>
              <a:buFontTx/>
            </a:pPr>
            <a:r>
              <a:rPr lang="zh-CN" altLang="en-US" sz="2800" dirty="0">
                <a:ln w="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微软雅黑" panose="020B0503020204020204" pitchFamily="34" charset="-122"/>
              </a:rPr>
              <a:t>1)  网络拓扑结构</a:t>
            </a:r>
          </a:p>
        </p:txBody>
      </p:sp>
      <p:sp>
        <p:nvSpPr>
          <p:cNvPr id="16389" name="Rectangle 7"/>
          <p:cNvSpPr/>
          <p:nvPr/>
        </p:nvSpPr>
        <p:spPr>
          <a:xfrm>
            <a:off x="436245" y="2037080"/>
            <a:ext cx="8458200" cy="2194560"/>
          </a:xfrm>
          <a:prstGeom prst="rect">
            <a:avLst/>
          </a:prstGeom>
          <a:noFill/>
          <a:ln w="9525">
            <a:noFill/>
          </a:ln>
        </p:spPr>
        <p:txBody>
          <a:bodyPr>
            <a:spAutoFit/>
          </a:bodyPr>
          <a:lstStyle/>
          <a:p>
            <a:pPr marL="228600" indent="-228600" algn="l">
              <a:lnSpc>
                <a:spcPct val="100000"/>
              </a:lnSpc>
              <a:spcBef>
                <a:spcPts val="1000"/>
              </a:spcBef>
              <a:buClrTx/>
              <a:buSzTx/>
              <a:buFont typeface="Arial" panose="020B0604020202020204" pitchFamily="34" charset="0"/>
              <a:buChar char="•"/>
            </a:pP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WiFi可以通过不同的网络拓扑结构进行组网，其发现和接入网络也有自身的要求和步骤。</a:t>
            </a:r>
          </a:p>
          <a:p>
            <a:pPr marL="228600" indent="-228600" algn="l">
              <a:lnSpc>
                <a:spcPct val="100000"/>
              </a:lnSpc>
              <a:spcBef>
                <a:spcPts val="1000"/>
              </a:spcBef>
              <a:buClrTx/>
              <a:buSzTx/>
              <a:buFont typeface="Arial" panose="020B0604020202020204" pitchFamily="34" charset="0"/>
              <a:buChar char="•"/>
            </a:pP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WiFi无线网络包括两种类型的拓扑形式：</a:t>
            </a:r>
            <a:r>
              <a:rPr lang="zh-CN" altLang="en-US" sz="24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基础网</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（Infrastructure）和</a:t>
            </a:r>
            <a:r>
              <a:rPr lang="zh-CN" altLang="en-US" sz="24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自组网</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（Ad-hoc）。</a:t>
            </a:r>
          </a:p>
          <a:p>
            <a:pPr marL="228600" indent="-228600" algn="l">
              <a:lnSpc>
                <a:spcPct val="100000"/>
              </a:lnSpc>
              <a:spcBef>
                <a:spcPts val="1000"/>
              </a:spcBef>
              <a:buClrTx/>
              <a:buSzTx/>
              <a:buFont typeface="Arial" panose="020B0604020202020204" pitchFamily="34" charset="0"/>
              <a:buChar char="•"/>
            </a:pP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两个重要的基本概念：</a:t>
            </a:r>
          </a:p>
        </p:txBody>
      </p:sp>
      <p:sp>
        <p:nvSpPr>
          <p:cNvPr id="16390" name="Rectangle 8"/>
          <p:cNvSpPr/>
          <p:nvPr/>
        </p:nvSpPr>
        <p:spPr>
          <a:xfrm>
            <a:off x="533400" y="4286250"/>
            <a:ext cx="8077200" cy="2435225"/>
          </a:xfrm>
          <a:prstGeom prst="rect">
            <a:avLst/>
          </a:prstGeom>
          <a:noFill/>
          <a:ln w="9525">
            <a:noFill/>
          </a:ln>
        </p:spPr>
        <p:txBody>
          <a:bodyPr>
            <a:spAutoFit/>
          </a:bodyPr>
          <a:lstStyle/>
          <a:p>
            <a:pPr marL="228600" indent="-228600" algn="l">
              <a:lnSpc>
                <a:spcPct val="100000"/>
              </a:lnSpc>
              <a:spcBef>
                <a:spcPts val="1000"/>
              </a:spcBef>
              <a:buClrTx/>
              <a:buSzTx/>
              <a:buFont typeface="Arial" panose="020B0604020202020204" pitchFamily="34" charset="0"/>
              <a:buChar char="•"/>
            </a:pPr>
            <a:r>
              <a:rPr lang="zh-CN" altLang="en-US" sz="24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站点</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(Station，STA)：网络最基本的组成部分，每一个连接到无线网络中的终端（如笔记本电脑、PDA及其它可以联网的用户设备）、都可称之为一个站点。</a:t>
            </a:r>
          </a:p>
          <a:p>
            <a:pPr marL="228600" indent="-228600" algn="l">
              <a:lnSpc>
                <a:spcPct val="100000"/>
              </a:lnSpc>
              <a:spcBef>
                <a:spcPts val="1000"/>
              </a:spcBef>
              <a:buClrTx/>
              <a:buSzTx/>
              <a:buFont typeface="Arial" panose="020B0604020202020204" pitchFamily="34" charset="0"/>
              <a:buChar char="•"/>
            </a:pPr>
            <a:r>
              <a:rPr lang="zh-CN" altLang="en-US" sz="24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无线接入点</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(Access Point，AP)：无线网络的创建者，也是网络的中心节点。一般家庭或办公室使用的无线路由器就是一个AP。</a:t>
            </a:r>
            <a:endParaRPr lang="zh-CN" altLang="en-US" sz="2000" b="1" dirty="0">
              <a:latin typeface="Arial" panose="020B0604020202020204" pitchFamily="34" charset="0"/>
            </a:endParaRPr>
          </a:p>
        </p:txBody>
      </p:sp>
    </p:spTree>
  </p:cSld>
  <p:clrMapOvr>
    <a:masterClrMapping/>
  </p:clrMapOvr>
  <p:transition/>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a:bodyPr>
          <a:lstStyle/>
          <a:p>
            <a:pPr fontAlgn="auto">
              <a:lnSpc>
                <a:spcPct val="120000"/>
              </a:lnSpc>
            </a:pPr>
            <a:r>
              <a:rPr>
                <a:solidFill>
                  <a:schemeClr val="tx1"/>
                </a:solidFill>
              </a:rPr>
              <a:t>LoRa扩频技术改变了传输功耗和传输距离之间的平衡，彻底改变了嵌入式无线通信领域的局面。它给人们呈现了一个能实现远距离、长电池寿命、大系统容量、低硬件成本的全新通信技术。</a:t>
            </a:r>
          </a:p>
          <a:p>
            <a:pPr fontAlgn="auto">
              <a:lnSpc>
                <a:spcPct val="120000"/>
              </a:lnSpc>
            </a:pPr>
            <a:endParaRPr>
              <a:solidFill>
                <a:schemeClr val="tx1"/>
              </a:solidFill>
            </a:endParaRPr>
          </a:p>
          <a:p>
            <a:pPr fontAlgn="auto">
              <a:lnSpc>
                <a:spcPct val="120000"/>
              </a:lnSpc>
            </a:pPr>
            <a:r>
              <a:rPr>
                <a:solidFill>
                  <a:schemeClr val="tx1"/>
                </a:solidFill>
              </a:rPr>
              <a:t>从各种类型的噪声和多径失真中获得免疫性;得到信噪比的增益。换句话说，使用扩频通信抗干扰性更强，通信距离更远。CDMA和WiFi都使用了扩频技术。</a:t>
            </a:r>
          </a:p>
          <a:p>
            <a:pPr fontAlgn="auto">
              <a:lnSpc>
                <a:spcPct val="120000"/>
              </a:lnSpc>
            </a:pPr>
            <a:endParaRPr>
              <a:solidFill>
                <a:schemeClr val="tx1"/>
              </a:solidFill>
            </a:endParaRPr>
          </a:p>
          <a:p>
            <a:endParaRPr>
              <a:solidFill>
                <a:schemeClr val="tx1"/>
              </a:solidFill>
            </a:endParaRPr>
          </a:p>
        </p:txBody>
      </p:sp>
      <p:sp>
        <p:nvSpPr>
          <p:cNvPr id="4" name="标题 3"/>
          <p:cNvSpPr>
            <a:spLocks noGrp="1"/>
          </p:cNvSpPr>
          <p:nvPr>
            <p:ph type="title"/>
          </p:nvPr>
        </p:nvSpPr>
        <p:spPr/>
        <p:txBody>
          <a:bodyPr/>
          <a:lstStyle/>
          <a:p>
            <a:endParaRPr lang="zh-CN" altLang="en-US"/>
          </a:p>
        </p:txBody>
      </p:sp>
      <p:sp>
        <p:nvSpPr>
          <p:cNvPr id="5" name="标题 4"/>
          <p:cNvSpPr>
            <a:spLocks noGrp="1"/>
          </p:cNvSpPr>
          <p:nvPr>
            <p:ph type="title"/>
          </p:nvPr>
        </p:nvSpPr>
        <p:spPr/>
        <p:txBody>
          <a:bodyPr/>
          <a:lstStyle/>
          <a:p>
            <a:endParaRPr lang="zh-CN" altLang="en-US"/>
          </a:p>
        </p:txBody>
      </p:sp>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44525" y="1572895"/>
            <a:ext cx="4923790" cy="1920240"/>
          </a:xfrm>
        </p:spPr>
      </p:pic>
      <p:sp>
        <p:nvSpPr>
          <p:cNvPr id="4" name="TextBox 3"/>
          <p:cNvSpPr txBox="1"/>
          <p:nvPr/>
        </p:nvSpPr>
        <p:spPr>
          <a:xfrm>
            <a:off x="2288662" y="3399517"/>
            <a:ext cx="2240280" cy="368300"/>
          </a:xfrm>
          <a:prstGeom prst="rect">
            <a:avLst/>
          </a:prstGeom>
          <a:noFill/>
        </p:spPr>
        <p:txBody>
          <a:bodyPr wrap="none" rtlCol="0">
            <a:spAutoFit/>
          </a:bodyPr>
          <a:lstStyle/>
          <a:p>
            <a:r>
              <a:rPr lang="zh-CN" altLang="en-US" dirty="0"/>
              <a:t>信息的频谱扩展过程</a:t>
            </a:r>
          </a:p>
        </p:txBody>
      </p:sp>
      <p:sp>
        <p:nvSpPr>
          <p:cNvPr id="2" name="标题 1"/>
          <p:cNvSpPr>
            <a:spLocks noGrp="1"/>
          </p:cNvSpPr>
          <p:nvPr>
            <p:ph type="title"/>
          </p:nvPr>
        </p:nvSpPr>
        <p:spPr/>
        <p:txBody>
          <a:bodyPr/>
          <a:lstStyle/>
          <a:p>
            <a:endParaRPr lang="zh-CN" altLang="en-US"/>
          </a:p>
        </p:txBody>
      </p:sp>
      <p:sp>
        <p:nvSpPr>
          <p:cNvPr id="7" name="TextBox 6"/>
          <p:cNvSpPr txBox="1"/>
          <p:nvPr/>
        </p:nvSpPr>
        <p:spPr>
          <a:xfrm>
            <a:off x="3170677" y="5867980"/>
            <a:ext cx="2240280" cy="368300"/>
          </a:xfrm>
          <a:prstGeom prst="rect">
            <a:avLst/>
          </a:prstGeom>
          <a:noFill/>
        </p:spPr>
        <p:txBody>
          <a:bodyPr wrap="none" rtlCol="0">
            <a:spAutoFit/>
          </a:bodyPr>
          <a:lstStyle/>
          <a:p>
            <a:r>
              <a:rPr lang="zh-CN" altLang="en-US" dirty="0"/>
              <a:t>扩频信号的解扩过程</a:t>
            </a:r>
          </a:p>
        </p:txBody>
      </p:sp>
      <p:sp>
        <p:nvSpPr>
          <p:cNvPr id="8" name="TextBox 7"/>
          <p:cNvSpPr txBox="1"/>
          <p:nvPr/>
        </p:nvSpPr>
        <p:spPr>
          <a:xfrm>
            <a:off x="3131840" y="6381328"/>
            <a:ext cx="2165350" cy="368300"/>
          </a:xfrm>
          <a:prstGeom prst="rect">
            <a:avLst/>
          </a:prstGeom>
          <a:noFill/>
        </p:spPr>
        <p:txBody>
          <a:bodyPr wrap="none" rtlCol="0">
            <a:spAutoFit/>
          </a:bodyPr>
          <a:lstStyle/>
          <a:p>
            <a:r>
              <a:rPr lang="zh-CN" altLang="en-US" dirty="0"/>
              <a:t>灵敏度（</a:t>
            </a:r>
            <a:r>
              <a:rPr lang="en-US" altLang="zh-CN" dirty="0"/>
              <a:t>-148dbm</a:t>
            </a:r>
            <a:r>
              <a:rPr lang="zh-CN" altLang="en-US" dirty="0"/>
              <a:t>）</a:t>
            </a:r>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0820" y="3855720"/>
            <a:ext cx="4552950" cy="1924685"/>
          </a:xfrm>
          <a:prstGeom prst="rect">
            <a:avLst/>
          </a:prstGeom>
        </p:spPr>
      </p:pic>
      <p:sp>
        <p:nvSpPr>
          <p:cNvPr id="3" name="标题 2"/>
          <p:cNvSpPr>
            <a:spLocks noGrp="1"/>
          </p:cNvSpPr>
          <p:nvPr>
            <p:ph type="title"/>
          </p:nvPr>
        </p:nvSpPr>
        <p:spPr/>
        <p:txBody>
          <a:bodyPr/>
          <a:lstStyle/>
          <a:p>
            <a:r>
              <a:rPr lang="zh-CN" altLang="en-US"/>
              <a:t>（</a:t>
            </a:r>
            <a:r>
              <a:rPr lang="en-US" altLang="zh-CN"/>
              <a:t>3</a:t>
            </a:r>
            <a:r>
              <a:rPr lang="zh-CN" altLang="en-US"/>
              <a:t>） LoRa</a:t>
            </a:r>
            <a:r>
              <a:rPr lang="zh-CN" altLang="en-US">
                <a:sym typeface="+mn-ea"/>
              </a:rPr>
              <a:t>的</a:t>
            </a:r>
            <a:r>
              <a:rPr lang="zh-CN" altLang="en-US"/>
              <a:t>调制和解调</a:t>
            </a:r>
          </a:p>
        </p:txBody>
      </p:sp>
      <p:sp>
        <p:nvSpPr>
          <p:cNvPr id="9" name="文本框 8"/>
          <p:cNvSpPr txBox="1"/>
          <p:nvPr/>
        </p:nvSpPr>
        <p:spPr>
          <a:xfrm>
            <a:off x="6029959" y="2277110"/>
            <a:ext cx="2843107" cy="2646365"/>
          </a:xfrm>
          <a:prstGeom prst="rect">
            <a:avLst/>
          </a:prstGeom>
          <a:noFill/>
        </p:spPr>
        <p:txBody>
          <a:bodyPr wrap="square" rtlCol="0">
            <a:spAutoFit/>
          </a:bodyPr>
          <a:lstStyle/>
          <a:p>
            <a:pPr algn="l">
              <a:lnSpc>
                <a:spcPct val="120000"/>
              </a:lnSpc>
            </a:pPr>
            <a:r>
              <a:rPr lang="en-US" altLang="zh-CN" dirty="0">
                <a:latin typeface="微软雅黑" panose="020B0503020204020204" pitchFamily="34" charset="-122"/>
                <a:ea typeface="微软雅黑" panose="020B0503020204020204" pitchFamily="34" charset="-122"/>
              </a:rPr>
              <a:t>       </a:t>
            </a:r>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在</a:t>
            </a:r>
            <a:r>
              <a:rPr lang="zh-CN" altLang="en-US" sz="2000" b="1" dirty="0">
                <a:solidFill>
                  <a:srgbClr val="FF0000"/>
                </a:solidFill>
                <a:latin typeface="微软雅黑" panose="020B0503020204020204" pitchFamily="34" charset="-122"/>
                <a:ea typeface="微软雅黑" panose="020B0503020204020204" pitchFamily="34" charset="-122"/>
              </a:rPr>
              <a:t>发端</a:t>
            </a:r>
            <a:r>
              <a:rPr lang="zh-CN" altLang="en-US" sz="2000" dirty="0">
                <a:latin typeface="微软雅黑" panose="020B0503020204020204" pitchFamily="34" charset="-122"/>
                <a:ea typeface="微软雅黑" panose="020B0503020204020204" pitchFamily="34" charset="-122"/>
              </a:rPr>
              <a:t>，信息码经码率较高的 PN 码调制以后，频谱被扩展了。</a:t>
            </a:r>
          </a:p>
          <a:p>
            <a:pPr algn="l">
              <a:lnSpc>
                <a:spcPct val="120000"/>
              </a:lnSpc>
            </a:pPr>
            <a:endParaRPr lang="zh-CN" altLang="en-US" sz="2000" dirty="0">
              <a:latin typeface="微软雅黑" panose="020B0503020204020204" pitchFamily="34" charset="-122"/>
              <a:ea typeface="微软雅黑" panose="020B0503020204020204" pitchFamily="34" charset="-122"/>
            </a:endParaRPr>
          </a:p>
          <a:p>
            <a:pPr algn="l">
              <a:lnSpc>
                <a:spcPct val="120000"/>
              </a:lnSpc>
            </a:pPr>
            <a:r>
              <a:rPr lang="zh-CN" altLang="en-US" sz="2000" dirty="0">
                <a:latin typeface="微软雅黑" panose="020B0503020204020204" pitchFamily="34" charset="-122"/>
                <a:ea typeface="微软雅黑" panose="020B0503020204020204" pitchFamily="34" charset="-122"/>
              </a:rPr>
              <a:t>        在</a:t>
            </a:r>
            <a:r>
              <a:rPr lang="zh-CN" altLang="en-US" sz="2000" b="1" dirty="0">
                <a:solidFill>
                  <a:srgbClr val="FF0000"/>
                </a:solidFill>
                <a:latin typeface="微软雅黑" panose="020B0503020204020204" pitchFamily="34" charset="-122"/>
                <a:ea typeface="微软雅黑" panose="020B0503020204020204" pitchFamily="34" charset="-122"/>
              </a:rPr>
              <a:t>收端</a:t>
            </a:r>
            <a:r>
              <a:rPr lang="zh-CN" altLang="en-US" sz="2000" dirty="0">
                <a:latin typeface="微软雅黑" panose="020B0503020204020204" pitchFamily="34" charset="-122"/>
                <a:ea typeface="微软雅黑" panose="020B0503020204020204" pitchFamily="34" charset="-122"/>
              </a:rPr>
              <a:t>，扩频信号经同样的PN 码解调以后，信息码被恢复；  </a:t>
            </a:r>
          </a:p>
        </p:txBody>
      </p:sp>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a:t>
            </a:r>
            <a:r>
              <a:rPr lang="en-US" altLang="zh-CN" dirty="0"/>
              <a:t>4</a:t>
            </a:r>
            <a:r>
              <a:rPr lang="zh-CN" altLang="en-US" dirty="0"/>
              <a:t>）扩频因子（</a:t>
            </a:r>
            <a:r>
              <a:rPr lang="en-US" altLang="zh-CN" dirty="0"/>
              <a:t>SF</a:t>
            </a:r>
            <a:r>
              <a:rPr lang="zh-CN" altLang="en-US" dirty="0"/>
              <a:t>）</a:t>
            </a:r>
          </a:p>
        </p:txBody>
      </p:sp>
      <p:sp>
        <p:nvSpPr>
          <p:cNvPr id="3" name="内容占位符 2"/>
          <p:cNvSpPr>
            <a:spLocks noGrp="1"/>
          </p:cNvSpPr>
          <p:nvPr>
            <p:ph idx="1"/>
          </p:nvPr>
        </p:nvSpPr>
        <p:spPr/>
        <p:txBody>
          <a:bodyPr/>
          <a:lstStyle/>
          <a:p>
            <a:pPr fontAlgn="auto">
              <a:lnSpc>
                <a:spcPct val="120000"/>
              </a:lnSpc>
            </a:pPr>
            <a:r>
              <a:rPr lang="en-US" altLang="zh-CN" dirty="0" err="1"/>
              <a:t>LoRa</a:t>
            </a:r>
            <a:r>
              <a:rPr lang="zh-CN" altLang="en-US" dirty="0"/>
              <a:t>扩频调制技术采用多个信息码片来代表有效负载信息的每个位。扩频信息的发送速度称为符号速率（</a:t>
            </a:r>
            <a:r>
              <a:rPr lang="en-US" altLang="zh-CN" dirty="0" err="1"/>
              <a:t>Rs</a:t>
            </a:r>
            <a:r>
              <a:rPr lang="zh-CN" altLang="en-US" dirty="0"/>
              <a:t>），而</a:t>
            </a:r>
            <a:r>
              <a:rPr lang="zh-CN" altLang="en-US" dirty="0">
                <a:solidFill>
                  <a:srgbClr val="FF0000"/>
                </a:solidFill>
              </a:rPr>
              <a:t>码片速率</a:t>
            </a:r>
            <a:r>
              <a:rPr lang="zh-CN" altLang="en-US" dirty="0"/>
              <a:t>与</a:t>
            </a:r>
            <a:r>
              <a:rPr lang="zh-CN" altLang="en-US" dirty="0">
                <a:solidFill>
                  <a:srgbClr val="FF0000"/>
                </a:solidFill>
              </a:rPr>
              <a:t>标称符号速率</a:t>
            </a:r>
            <a:r>
              <a:rPr lang="zh-CN" altLang="en-US" dirty="0"/>
              <a:t>之间的比值即为扩频因子，其表示每个信息位发送的符号的数量。</a:t>
            </a:r>
          </a:p>
          <a:p>
            <a:pPr fontAlgn="auto">
              <a:lnSpc>
                <a:spcPct val="120000"/>
              </a:lnSpc>
            </a:pPr>
            <a:endParaRPr lang="en-US" altLang="zh-CN" dirty="0" err="1">
              <a:sym typeface="+mn-ea"/>
            </a:endParaRPr>
          </a:p>
          <a:p>
            <a:pPr fontAlgn="auto">
              <a:lnSpc>
                <a:spcPct val="120000"/>
              </a:lnSpc>
            </a:pPr>
            <a:r>
              <a:rPr lang="en-US" altLang="zh-CN" dirty="0" err="1">
                <a:sym typeface="+mn-ea"/>
              </a:rPr>
              <a:t>LoRa</a:t>
            </a:r>
            <a:r>
              <a:rPr lang="zh-CN" altLang="en-US" dirty="0">
                <a:sym typeface="+mn-ea"/>
              </a:rPr>
              <a:t>的扩频因子可以从</a:t>
            </a:r>
            <a:r>
              <a:rPr lang="en-US" altLang="zh-CN" dirty="0">
                <a:sym typeface="+mn-ea"/>
              </a:rPr>
              <a:t>7</a:t>
            </a:r>
            <a:r>
              <a:rPr lang="zh-CN" altLang="en-US" dirty="0">
                <a:sym typeface="+mn-ea"/>
              </a:rPr>
              <a:t>、</a:t>
            </a:r>
            <a:r>
              <a:rPr lang="en-US" altLang="zh-CN" dirty="0">
                <a:sym typeface="+mn-ea"/>
              </a:rPr>
              <a:t>8</a:t>
            </a:r>
            <a:r>
              <a:rPr lang="zh-CN" altLang="en-US" dirty="0">
                <a:sym typeface="+mn-ea"/>
              </a:rPr>
              <a:t>到</a:t>
            </a:r>
            <a:r>
              <a:rPr lang="en-US" altLang="zh-CN" dirty="0">
                <a:sym typeface="+mn-ea"/>
              </a:rPr>
              <a:t>12</a:t>
            </a:r>
            <a:r>
              <a:rPr lang="zh-CN" altLang="en-US" dirty="0">
                <a:sym typeface="+mn-ea"/>
              </a:rPr>
              <a:t>。传输距离与</a:t>
            </a:r>
            <a:r>
              <a:rPr lang="en-US" altLang="zh-CN" dirty="0">
                <a:sym typeface="+mn-ea"/>
              </a:rPr>
              <a:t>SF</a:t>
            </a:r>
            <a:r>
              <a:rPr lang="zh-CN" altLang="en-US" dirty="0">
                <a:sym typeface="+mn-ea"/>
              </a:rPr>
              <a:t>成正比，与传输速度则成反比。一般速度为</a:t>
            </a:r>
            <a:r>
              <a:rPr lang="en-US" altLang="zh-CN" dirty="0">
                <a:sym typeface="+mn-ea"/>
              </a:rPr>
              <a:t>5.5kbit/s~300bit/s</a:t>
            </a:r>
            <a:r>
              <a:rPr lang="zh-CN" altLang="en-US" dirty="0">
                <a:sym typeface="+mn-ea"/>
              </a:rPr>
              <a:t>。</a:t>
            </a:r>
            <a:endParaRPr lang="zh-CN" altLang="en-US" dirty="0"/>
          </a:p>
          <a:p>
            <a:pPr fontAlgn="auto">
              <a:lnSpc>
                <a:spcPct val="120000"/>
              </a:lnSpc>
            </a:pPr>
            <a:endParaRPr lang="zh-CN" altLang="en-US" dirty="0"/>
          </a:p>
          <a:p>
            <a:endParaRPr lang="zh-CN" altLang="en-US" dirty="0"/>
          </a:p>
        </p:txBody>
      </p:sp>
      <p:sp>
        <p:nvSpPr>
          <p:cNvPr id="4" name="标题 3"/>
          <p:cNvSpPr>
            <a:spLocks noGrp="1"/>
          </p:cNvSpPr>
          <p:nvPr>
            <p:ph type="title"/>
          </p:nvPr>
        </p:nvSpPr>
        <p:spPr/>
        <p:txBody>
          <a:bodyPr/>
          <a:lstStyle/>
          <a:p>
            <a:endParaRPr lang="zh-CN" altLang="en-US"/>
          </a:p>
        </p:txBody>
      </p:sp>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dirty="0" err="1">
                <a:solidFill>
                  <a:schemeClr val="bg1"/>
                </a:solidFill>
                <a:uFillTx/>
                <a:latin typeface="Times New Roman" panose="02020603050405020304" pitchFamily="18" charset="0"/>
              </a:rPr>
              <a:t>（</a:t>
            </a:r>
            <a:r>
              <a:rPr lang="en-US" altLang="zh-CN" dirty="0" err="1">
                <a:solidFill>
                  <a:schemeClr val="bg1"/>
                </a:solidFill>
                <a:uFillTx/>
                <a:latin typeface="Times New Roman" panose="02020603050405020304" pitchFamily="18" charset="0"/>
              </a:rPr>
              <a:t>5</a:t>
            </a:r>
            <a:r>
              <a:rPr lang="zh-CN" altLang="en-US" dirty="0" err="1">
                <a:solidFill>
                  <a:schemeClr val="bg1"/>
                </a:solidFill>
                <a:uFillTx/>
                <a:latin typeface="Times New Roman" panose="02020603050405020304" pitchFamily="18" charset="0"/>
              </a:rPr>
              <a:t>）</a:t>
            </a:r>
            <a:r>
              <a:rPr lang="en-US" altLang="zh-CN" dirty="0" err="1">
                <a:solidFill>
                  <a:schemeClr val="bg1"/>
                </a:solidFill>
                <a:uFillTx/>
                <a:latin typeface="Times New Roman" panose="02020603050405020304" pitchFamily="18" charset="0"/>
              </a:rPr>
              <a:t>LoRa</a:t>
            </a:r>
            <a:r>
              <a:rPr lang="zh-CN" altLang="en-US" dirty="0">
                <a:solidFill>
                  <a:schemeClr val="bg1"/>
                </a:solidFill>
                <a:uFillTx/>
                <a:latin typeface="Times New Roman" panose="02020603050405020304" pitchFamily="18" charset="0"/>
              </a:rPr>
              <a:t>技术综述</a:t>
            </a:r>
          </a:p>
        </p:txBody>
      </p:sp>
      <p:sp>
        <p:nvSpPr>
          <p:cNvPr id="3" name="内容占位符 2"/>
          <p:cNvSpPr>
            <a:spLocks noGrp="1"/>
          </p:cNvSpPr>
          <p:nvPr>
            <p:ph idx="1"/>
          </p:nvPr>
        </p:nvSpPr>
        <p:spPr/>
        <p:txBody>
          <a:bodyPr>
            <a:noAutofit/>
          </a:bodyPr>
          <a:lstStyle/>
          <a:p>
            <a:r>
              <a:rPr lang="en-US" altLang="zh-CN" sz="2400" dirty="0" err="1"/>
              <a:t>LoRa</a:t>
            </a:r>
            <a:r>
              <a:rPr lang="zh-CN" altLang="en-US" sz="2400" dirty="0"/>
              <a:t>技术是一种窄带扩频通信技术，以牺牲通信速率的方式取得了极好的无线传播性能，通信距离远超</a:t>
            </a:r>
            <a:r>
              <a:rPr lang="en-US" altLang="zh-CN" sz="2400" dirty="0" err="1"/>
              <a:t>Zigbee</a:t>
            </a:r>
            <a:r>
              <a:rPr lang="zh-CN" altLang="en-US" sz="2400" dirty="0"/>
              <a:t>和蓝牙。</a:t>
            </a:r>
          </a:p>
        </p:txBody>
      </p:sp>
      <p:pic>
        <p:nvPicPr>
          <p:cNvPr id="4" name="图片 3" descr="图片7"/>
          <p:cNvPicPr>
            <a:picLocks noChangeAspect="1"/>
          </p:cNvPicPr>
          <p:nvPr/>
        </p:nvPicPr>
        <p:blipFill>
          <a:blip r:embed="rId2"/>
          <a:stretch>
            <a:fillRect/>
          </a:stretch>
        </p:blipFill>
        <p:spPr>
          <a:xfrm>
            <a:off x="442595" y="1345565"/>
            <a:ext cx="8686165" cy="3794125"/>
          </a:xfrm>
          <a:prstGeom prst="rect">
            <a:avLst/>
          </a:prstGeom>
        </p:spPr>
      </p:pic>
      <p:sp>
        <p:nvSpPr>
          <p:cNvPr id="5" name="动作按钮: 后退或前一项 4">
            <a:hlinkClick r:id="rId3" action="ppaction://hlinksldjump" highlightClick="1"/>
            <a:extLst>
              <a:ext uri="{FF2B5EF4-FFF2-40B4-BE49-F238E27FC236}">
                <a16:creationId xmlns:a16="http://schemas.microsoft.com/office/drawing/2014/main" id="{4FECF1D9-56A7-4945-AF4D-5024AB208270}"/>
              </a:ext>
            </a:extLst>
          </p:cNvPr>
          <p:cNvSpPr/>
          <p:nvPr/>
        </p:nvSpPr>
        <p:spPr>
          <a:xfrm>
            <a:off x="8361240" y="6346190"/>
            <a:ext cx="574431" cy="354457"/>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scene3d>
              <a:camera prst="orthographicFront"/>
              <a:lightRig rig="threePt" dir="t"/>
            </a:scene3d>
          </a:bodyPr>
          <a:lstStyle/>
          <a:p>
            <a:pPr algn="l">
              <a:buClrTx/>
              <a:buSzTx/>
              <a:buFontTx/>
            </a:pPr>
            <a:r>
              <a:rPr lang="en-US" altLang="zh-CN" dirty="0" err="1"/>
              <a:t>LoRaWAN</a:t>
            </a:r>
            <a:endParaRPr lang="en-US" altLang="zh-CN" dirty="0"/>
          </a:p>
        </p:txBody>
      </p:sp>
      <p:sp>
        <p:nvSpPr>
          <p:cNvPr id="3" name="内容占位符 2"/>
          <p:cNvSpPr>
            <a:spLocks noGrp="1"/>
          </p:cNvSpPr>
          <p:nvPr>
            <p:ph idx="1"/>
          </p:nvPr>
        </p:nvSpPr>
        <p:spPr>
          <a:xfrm>
            <a:off x="594995" y="2206625"/>
            <a:ext cx="3916680" cy="4351655"/>
          </a:xfrm>
        </p:spPr>
        <p:txBody>
          <a:bodyPr/>
          <a:lstStyle/>
          <a:p>
            <a:r>
              <a:rPr lang="en-US" altLang="zh-CN" dirty="0" err="1"/>
              <a:t>LoRa</a:t>
            </a:r>
            <a:endParaRPr lang="en-US" altLang="zh-CN" dirty="0"/>
          </a:p>
          <a:p>
            <a:pPr marL="68580" algn="l">
              <a:lnSpc>
                <a:spcPct val="100000"/>
              </a:lnSpc>
              <a:spcBef>
                <a:spcPts val="700"/>
              </a:spcBef>
              <a:buClr>
                <a:schemeClr val="tx2"/>
              </a:buClr>
              <a:buSzPct val="95000"/>
              <a:buFont typeface="Wingdings" panose="05000000000000000000"/>
              <a:buNone/>
            </a:pPr>
            <a:r>
              <a:rPr lang="zh-CN" altLang="en-US" sz="2000" dirty="0"/>
              <a:t>   </a:t>
            </a:r>
            <a:r>
              <a:rPr lang="zh-CN" altLang="en-US" sz="2000" dirty="0">
                <a:latin typeface="+mn-lt"/>
                <a:ea typeface="+mn-ea"/>
              </a:rPr>
              <a:t> 小无线连接，属于PHY层，多用于点对点通讯</a:t>
            </a:r>
          </a:p>
        </p:txBody>
      </p:sp>
      <p:sp>
        <p:nvSpPr>
          <p:cNvPr id="8" name="内容占位符 2"/>
          <p:cNvSpPr txBox="1"/>
          <p:nvPr/>
        </p:nvSpPr>
        <p:spPr>
          <a:xfrm>
            <a:off x="5081389" y="1903884"/>
            <a:ext cx="3744416" cy="4654752"/>
          </a:xfrm>
          <a:prstGeom prst="rect">
            <a:avLst/>
          </a:prstGeom>
        </p:spPr>
        <p:txBody>
          <a:bodyPr vert="horz">
            <a:normAutofit/>
          </a:bodyPr>
          <a:lstStyle>
            <a:lvl1pPr marL="411480" indent="-342900" algn="l" rtl="0" eaLnBrk="1" latinLnBrk="0" hangingPunct="1">
              <a:spcBef>
                <a:spcPts val="700"/>
              </a:spcBef>
              <a:buClr>
                <a:schemeClr val="tx2"/>
              </a:buClr>
              <a:buSzPct val="95000"/>
              <a:buFont typeface="Wingdings" panose="05000000000000000000"/>
              <a:buChar char=""/>
              <a:defRPr kumimoji="0" sz="3000" kern="1200">
                <a:solidFill>
                  <a:schemeClr val="tx1"/>
                </a:solidFill>
                <a:latin typeface="+mn-lt"/>
                <a:ea typeface="+mn-ea"/>
                <a:cs typeface="+mn-cs"/>
              </a:defRPr>
            </a:lvl1pPr>
            <a:lvl2pPr marL="740410" indent="-285750" algn="l" rtl="0" eaLnBrk="1" latinLnBrk="0" hangingPunct="1">
              <a:spcBef>
                <a:spcPct val="20000"/>
              </a:spcBef>
              <a:buClr>
                <a:schemeClr val="accent2"/>
              </a:buClr>
              <a:buSzPct val="90000"/>
              <a:buFont typeface="Wingdings" panose="05000000000000000000"/>
              <a:buChar char=""/>
              <a:defRPr kumimoji="0" sz="2600" kern="1200">
                <a:solidFill>
                  <a:schemeClr val="tx1"/>
                </a:solidFill>
                <a:latin typeface="+mn-lt"/>
                <a:ea typeface="+mn-ea"/>
                <a:cs typeface="+mn-cs"/>
              </a:defRPr>
            </a:lvl2pPr>
            <a:lvl3pPr marL="996950" indent="-228600" algn="l" rtl="0" eaLnBrk="1" latinLnBrk="0" hangingPunct="1">
              <a:spcBef>
                <a:spcPct val="20000"/>
              </a:spcBef>
              <a:buClr>
                <a:schemeClr val="accent2"/>
              </a:buClr>
              <a:buFont typeface="Wingdings 2" panose="05020102010507070707"/>
              <a:buChar char=""/>
              <a:defRPr kumimoji="0" sz="2400" kern="1200">
                <a:solidFill>
                  <a:schemeClr val="tx1"/>
                </a:solidFill>
                <a:latin typeface="+mn-lt"/>
                <a:ea typeface="+mn-ea"/>
                <a:cs typeface="+mn-cs"/>
              </a:defRPr>
            </a:lvl3pPr>
            <a:lvl4pPr marL="1261745" indent="-228600" algn="l" rtl="0" eaLnBrk="1" latinLnBrk="0" hangingPunct="1">
              <a:spcBef>
                <a:spcPct val="20000"/>
              </a:spcBef>
              <a:buClr>
                <a:schemeClr val="accent3"/>
              </a:buClr>
              <a:buFont typeface="Wingdings 3" panose="05040102010807070707"/>
              <a:buChar char=""/>
              <a:defRPr kumimoji="0" sz="2200" kern="1200">
                <a:solidFill>
                  <a:schemeClr val="tx1"/>
                </a:solidFill>
                <a:latin typeface="+mn-lt"/>
                <a:ea typeface="+mn-ea"/>
                <a:cs typeface="+mn-cs"/>
              </a:defRPr>
            </a:lvl4pPr>
            <a:lvl5pPr marL="1481455" indent="-210185" algn="l" rtl="0" eaLnBrk="1" latinLnBrk="0" hangingPunct="1">
              <a:spcBef>
                <a:spcPct val="20000"/>
              </a:spcBef>
              <a:buClr>
                <a:schemeClr val="accent3"/>
              </a:buClr>
              <a:buFont typeface="Wingdings 2" panose="05020102010507070707"/>
              <a:buChar char=""/>
              <a:defRPr kumimoji="0" sz="2000" kern="1200">
                <a:solidFill>
                  <a:schemeClr val="tx1"/>
                </a:solidFill>
                <a:latin typeface="+mn-lt"/>
                <a:ea typeface="+mn-ea"/>
                <a:cs typeface="+mn-cs"/>
              </a:defRPr>
            </a:lvl5pPr>
            <a:lvl6pPr marL="1710055" indent="-210185" algn="l" rtl="0" eaLnBrk="1" latinLnBrk="0" hangingPunct="1">
              <a:spcBef>
                <a:spcPct val="20000"/>
              </a:spcBef>
              <a:buClr>
                <a:schemeClr val="accent3"/>
              </a:buClr>
              <a:buFont typeface="Wingdings 2" panose="05020102010507070707"/>
              <a:buChar char=""/>
              <a:defRPr kumimoji="0" sz="1800" kern="1200">
                <a:solidFill>
                  <a:schemeClr val="tx1"/>
                </a:solidFill>
                <a:latin typeface="+mn-lt"/>
                <a:ea typeface="+mn-ea"/>
                <a:cs typeface="+mn-cs"/>
              </a:defRPr>
            </a:lvl6pPr>
            <a:lvl7pPr marL="1901825" indent="-182880" algn="l" rtl="0" eaLnBrk="1" latinLnBrk="0" hangingPunct="1">
              <a:spcBef>
                <a:spcPct val="20000"/>
              </a:spcBef>
              <a:buClr>
                <a:schemeClr val="accent4"/>
              </a:buClr>
              <a:buFont typeface="Wingdings 2" panose="05020102010507070707"/>
              <a:buChar char=""/>
              <a:defRPr kumimoji="0" sz="1600" kern="1200">
                <a:solidFill>
                  <a:schemeClr val="tx1"/>
                </a:solidFill>
                <a:latin typeface="+mn-lt"/>
                <a:ea typeface="+mn-ea"/>
                <a:cs typeface="+mn-cs"/>
              </a:defRPr>
            </a:lvl7pPr>
            <a:lvl8pPr marL="2094230" indent="-182880" algn="l" rtl="0" eaLnBrk="1" latinLnBrk="0" hangingPunct="1">
              <a:spcBef>
                <a:spcPct val="20000"/>
              </a:spcBef>
              <a:buClr>
                <a:schemeClr val="accent4"/>
              </a:buClr>
              <a:buFont typeface="Wingdings 2" panose="05020102010507070707"/>
              <a:buChar char=""/>
              <a:defRPr kumimoji="0" sz="1600" kern="1200">
                <a:solidFill>
                  <a:schemeClr val="tx1"/>
                </a:solidFill>
                <a:latin typeface="+mn-lt"/>
                <a:ea typeface="+mn-ea"/>
                <a:cs typeface="+mn-cs"/>
              </a:defRPr>
            </a:lvl8pPr>
            <a:lvl9pPr marL="2286000" indent="-182880" algn="l" rtl="0" eaLnBrk="1" latinLnBrk="0" hangingPunct="1">
              <a:spcBef>
                <a:spcPct val="20000"/>
              </a:spcBef>
              <a:buClr>
                <a:schemeClr val="accent4"/>
              </a:buClr>
              <a:buFont typeface="Wingdings 2" panose="05020102010507070707"/>
              <a:buChar char=""/>
              <a:defRPr kumimoji="0" sz="1600" kern="1200">
                <a:solidFill>
                  <a:schemeClr val="tx1"/>
                </a:solidFill>
                <a:latin typeface="+mn-lt"/>
                <a:ea typeface="+mn-ea"/>
                <a:cs typeface="+mn-cs"/>
              </a:defRPr>
            </a:lvl9pPr>
          </a:lstStyle>
          <a:p>
            <a:r>
              <a:rPr lang="en-US" altLang="zh-CN" dirty="0" err="1"/>
              <a:t>LoRaWAN</a:t>
            </a:r>
            <a:endParaRPr lang="en-US" altLang="zh-CN" dirty="0"/>
          </a:p>
          <a:p>
            <a:pPr marL="68580" indent="0">
              <a:buNone/>
            </a:pPr>
            <a:r>
              <a:rPr lang="zh-CN" altLang="en-US" sz="2000" dirty="0"/>
              <a:t>        通讯协议，属于</a:t>
            </a:r>
            <a:r>
              <a:rPr lang="en-US" altLang="zh-CN" sz="2000" dirty="0"/>
              <a:t>MAC</a:t>
            </a:r>
            <a:r>
              <a:rPr lang="zh-CN" altLang="en-US" sz="2000" dirty="0"/>
              <a:t>层，协议核心可部署在云端，可支持百万级的设备接入</a:t>
            </a:r>
          </a:p>
        </p:txBody>
      </p:sp>
      <p:pic>
        <p:nvPicPr>
          <p:cNvPr id="4" name="图片 3" descr="图片5"/>
          <p:cNvPicPr>
            <a:picLocks noChangeAspect="1"/>
          </p:cNvPicPr>
          <p:nvPr/>
        </p:nvPicPr>
        <p:blipFill>
          <a:blip r:embed="rId2"/>
          <a:stretch>
            <a:fillRect/>
          </a:stretch>
        </p:blipFill>
        <p:spPr>
          <a:xfrm>
            <a:off x="372110" y="3656330"/>
            <a:ext cx="8771890" cy="3020060"/>
          </a:xfrm>
          <a:prstGeom prst="rect">
            <a:avLst/>
          </a:prstGeom>
        </p:spPr>
      </p:pic>
      <p:sp>
        <p:nvSpPr>
          <p:cNvPr id="5" name="文本框 4"/>
          <p:cNvSpPr txBox="1"/>
          <p:nvPr/>
        </p:nvSpPr>
        <p:spPr>
          <a:xfrm>
            <a:off x="594995" y="1257300"/>
            <a:ext cx="7816850" cy="829945"/>
          </a:xfrm>
          <a:prstGeom prst="rect">
            <a:avLst/>
          </a:prstGeom>
          <a:noFill/>
        </p:spPr>
        <p:txBody>
          <a:bodyPr wrap="square" rtlCol="0" anchor="t">
            <a:spAutoFit/>
          </a:bodyPr>
          <a:lstStyle/>
          <a:p>
            <a:r>
              <a:rPr lang="en-US" altLang="zh-CN" sz="2400" dirty="0">
                <a:sym typeface="+mn-ea"/>
              </a:rPr>
              <a:t>        </a:t>
            </a:r>
            <a:r>
              <a:rPr lang="zh-CN" altLang="en-US" sz="2400" dirty="0">
                <a:sym typeface="+mn-ea"/>
              </a:rPr>
              <a:t>LoRaWAN是为LoRa远距离通信网络设计的一套通讯协议和系统架构。</a:t>
            </a:r>
          </a:p>
        </p:txBody>
      </p:sp>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28649" y="323850"/>
            <a:ext cx="5813426" cy="995679"/>
          </a:xfrm>
        </p:spPr>
        <p:txBody>
          <a:bodyPr>
            <a:normAutofit fontScale="90000"/>
          </a:bodyPr>
          <a:lstStyle/>
          <a:p>
            <a:br>
              <a:rPr lang="zh-CN" altLang="en-US" dirty="0"/>
            </a:br>
            <a:r>
              <a:rPr lang="en-US" altLang="zh-CN" dirty="0" err="1"/>
              <a:t>LoRaWAN</a:t>
            </a:r>
            <a:r>
              <a:rPr lang="zh-CN" altLang="en-US" dirty="0"/>
              <a:t>概述</a:t>
            </a:r>
          </a:p>
        </p:txBody>
      </p:sp>
      <p:sp>
        <p:nvSpPr>
          <p:cNvPr id="3" name="内容占位符 2"/>
          <p:cNvSpPr>
            <a:spLocks noGrp="1"/>
          </p:cNvSpPr>
          <p:nvPr>
            <p:ph idx="1"/>
          </p:nvPr>
        </p:nvSpPr>
        <p:spPr/>
        <p:txBody>
          <a:bodyPr/>
          <a:lstStyle/>
          <a:p>
            <a:r>
              <a:rPr lang="en-US" altLang="zh-CN" dirty="0" err="1"/>
              <a:t>LoRaWAN</a:t>
            </a:r>
            <a:r>
              <a:rPr lang="zh-CN" altLang="en-US" dirty="0"/>
              <a:t>： </a:t>
            </a:r>
            <a:r>
              <a:rPr lang="en-US" altLang="zh-CN" dirty="0"/>
              <a:t>WAN</a:t>
            </a:r>
            <a:r>
              <a:rPr lang="zh-CN" altLang="en-US" dirty="0"/>
              <a:t>（</a:t>
            </a:r>
            <a:r>
              <a:rPr lang="en-US" altLang="zh-CN" dirty="0"/>
              <a:t>Wide Area network</a:t>
            </a:r>
            <a:r>
              <a:rPr lang="zh-CN" altLang="en-US" dirty="0"/>
              <a:t>）：广域网</a:t>
            </a:r>
            <a:endParaRPr lang="en-US" altLang="zh-CN" dirty="0"/>
          </a:p>
          <a:p>
            <a:pPr marL="0" indent="0">
              <a:buNone/>
            </a:pPr>
            <a:r>
              <a:rPr lang="en-US" altLang="zh-CN" dirty="0" err="1"/>
              <a:t>LoRaWAN</a:t>
            </a:r>
            <a:r>
              <a:rPr lang="zh-CN" altLang="en-US" dirty="0"/>
              <a:t>是</a:t>
            </a:r>
            <a:r>
              <a:rPr lang="en-US" altLang="zh-CN" dirty="0" err="1"/>
              <a:t>LoRa</a:t>
            </a:r>
            <a:r>
              <a:rPr lang="zh-CN" altLang="en-US" dirty="0"/>
              <a:t>的广域网，其物理层用的是</a:t>
            </a:r>
            <a:r>
              <a:rPr lang="en-US" altLang="zh-CN" dirty="0" err="1"/>
              <a:t>LoRa</a:t>
            </a:r>
            <a:r>
              <a:rPr lang="zh-CN" altLang="en-US" dirty="0"/>
              <a:t>。</a:t>
            </a:r>
          </a:p>
        </p:txBody>
      </p:sp>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l"/>
            <a:r>
              <a:rPr lang="en-US" altLang="zh-CN" dirty="0" err="1"/>
              <a:t> </a:t>
            </a:r>
            <a:r>
              <a:rPr lang="en-US" altLang="zh-CN" dirty="0" err="1">
                <a:sym typeface="+mn-ea"/>
              </a:rPr>
              <a:t>LoRaWAN</a:t>
            </a:r>
            <a:r>
              <a:rPr lang="zh-CN" altLang="en-US" dirty="0">
                <a:sym typeface="+mn-ea"/>
              </a:rPr>
              <a:t>网络架构</a:t>
            </a:r>
            <a:endParaRPr lang="en-US" altLang="zh-CN" dirty="0"/>
          </a:p>
        </p:txBody>
      </p:sp>
      <p:pic>
        <p:nvPicPr>
          <p:cNvPr id="4" name="内容占位符 3" descr="图片15"/>
          <p:cNvPicPr>
            <a:picLocks noGrp="1" noChangeAspect="1"/>
          </p:cNvPicPr>
          <p:nvPr>
            <p:ph idx="1"/>
          </p:nvPr>
        </p:nvPicPr>
        <p:blipFill>
          <a:blip r:embed="rId2"/>
          <a:stretch>
            <a:fillRect/>
          </a:stretch>
        </p:blipFill>
        <p:spPr>
          <a:xfrm>
            <a:off x="628650" y="2219325"/>
            <a:ext cx="7886700" cy="3563620"/>
          </a:xfrm>
          <a:prstGeom prst="rect">
            <a:avLst/>
          </a:prstGeom>
        </p:spPr>
      </p:pic>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pPr fontAlgn="auto">
              <a:lnSpc>
                <a:spcPct val="120000"/>
              </a:lnSpc>
            </a:pPr>
            <a:r>
              <a:rPr lang="en-US" altLang="zh-CN" dirty="0" err="1"/>
              <a:t>LoRaWAN</a:t>
            </a:r>
            <a:r>
              <a:rPr lang="zh-CN" altLang="en-US" dirty="0"/>
              <a:t>的网络架构如图所示：主要有</a:t>
            </a:r>
            <a:r>
              <a:rPr lang="zh-CN" altLang="en-US" b="1" dirty="0">
                <a:solidFill>
                  <a:srgbClr val="FF0000"/>
                </a:solidFill>
              </a:rPr>
              <a:t>终端</a:t>
            </a:r>
            <a:r>
              <a:rPr lang="zh-CN" altLang="en-US" dirty="0"/>
              <a:t>（</a:t>
            </a:r>
            <a:r>
              <a:rPr lang="en-US" altLang="zh-CN" dirty="0"/>
              <a:t>End Node</a:t>
            </a:r>
            <a:r>
              <a:rPr lang="zh-CN" altLang="en-US" dirty="0"/>
              <a:t>）、</a:t>
            </a:r>
            <a:r>
              <a:rPr lang="zh-CN" altLang="en-US" b="1" dirty="0">
                <a:solidFill>
                  <a:srgbClr val="FF0000"/>
                </a:solidFill>
              </a:rPr>
              <a:t>网关</a:t>
            </a:r>
            <a:r>
              <a:rPr lang="zh-CN" altLang="en-US" dirty="0"/>
              <a:t>（</a:t>
            </a:r>
            <a:r>
              <a:rPr lang="en-US" altLang="zh-CN" dirty="0"/>
              <a:t>Gateway</a:t>
            </a:r>
            <a:r>
              <a:rPr lang="zh-CN" altLang="en-US" dirty="0"/>
              <a:t>）、</a:t>
            </a:r>
            <a:r>
              <a:rPr lang="zh-CN" altLang="en-US" b="1" dirty="0">
                <a:solidFill>
                  <a:srgbClr val="FF0000"/>
                </a:solidFill>
              </a:rPr>
              <a:t>网络服务器</a:t>
            </a:r>
            <a:r>
              <a:rPr lang="zh-CN" altLang="en-US" dirty="0"/>
              <a:t>（</a:t>
            </a:r>
            <a:r>
              <a:rPr lang="en-US" altLang="zh-CN" dirty="0"/>
              <a:t>Network Server</a:t>
            </a:r>
            <a:r>
              <a:rPr lang="zh-CN" altLang="en-US" dirty="0"/>
              <a:t>）和</a:t>
            </a:r>
            <a:r>
              <a:rPr lang="zh-CN" altLang="en-US" b="1" dirty="0">
                <a:solidFill>
                  <a:srgbClr val="FF0000"/>
                </a:solidFill>
              </a:rPr>
              <a:t>应用服务器</a:t>
            </a:r>
            <a:r>
              <a:rPr lang="zh-CN" altLang="en-US" dirty="0"/>
              <a:t>（</a:t>
            </a:r>
            <a:r>
              <a:rPr lang="en-US" altLang="zh-CN" dirty="0"/>
              <a:t>Application Server</a:t>
            </a:r>
            <a:r>
              <a:rPr lang="zh-CN" altLang="en-US" dirty="0"/>
              <a:t>）四部分组成。</a:t>
            </a:r>
            <a:r>
              <a:rPr lang="en-US" altLang="zh-CN" dirty="0"/>
              <a:t> </a:t>
            </a:r>
          </a:p>
          <a:p>
            <a:pPr fontAlgn="auto">
              <a:lnSpc>
                <a:spcPct val="120000"/>
              </a:lnSpc>
            </a:pPr>
            <a:r>
              <a:rPr lang="en-US" altLang="zh-CN" dirty="0" err="1"/>
              <a:t>LoRaWAN</a:t>
            </a:r>
            <a:r>
              <a:rPr lang="zh-CN" altLang="en-US" dirty="0"/>
              <a:t>网络通常采用</a:t>
            </a:r>
            <a:r>
              <a:rPr lang="zh-CN" altLang="en-US" b="1" dirty="0">
                <a:solidFill>
                  <a:srgbClr val="FF0000"/>
                </a:solidFill>
              </a:rPr>
              <a:t>星形</a:t>
            </a:r>
            <a:r>
              <a:rPr lang="zh-CN" altLang="en-US" dirty="0"/>
              <a:t>拓扑结构，由拓扑中的</a:t>
            </a:r>
            <a:r>
              <a:rPr lang="zh-CN" altLang="en-US" dirty="0">
                <a:solidFill>
                  <a:srgbClr val="FF0000"/>
                </a:solidFill>
              </a:rPr>
              <a:t>网关</a:t>
            </a:r>
            <a:r>
              <a:rPr lang="zh-CN" altLang="en-US" dirty="0"/>
              <a:t>来转发终端与后台网络服务器间的消息。网关通过标准</a:t>
            </a:r>
            <a:r>
              <a:rPr lang="en-US" altLang="zh-CN" dirty="0"/>
              <a:t>IP</a:t>
            </a:r>
            <a:r>
              <a:rPr lang="zh-CN" altLang="en-US" dirty="0"/>
              <a:t>连接来接入网络服务器，而终端则通过单跳的</a:t>
            </a:r>
            <a:r>
              <a:rPr lang="en-US" altLang="zh-CN" dirty="0" err="1"/>
              <a:t>LoRa</a:t>
            </a:r>
            <a:r>
              <a:rPr lang="zh-CN" altLang="en-US" dirty="0"/>
              <a:t>来和一个或多个网关通讯。虽然主要传输方式是终端上行传输给网络服务器，但所有的传输通常都是双向的。</a:t>
            </a:r>
          </a:p>
        </p:txBody>
      </p:sp>
      <p:sp>
        <p:nvSpPr>
          <p:cNvPr id="6" name="标题 5"/>
          <p:cNvSpPr>
            <a:spLocks noGrp="1"/>
          </p:cNvSpPr>
          <p:nvPr>
            <p:ph type="title"/>
          </p:nvPr>
        </p:nvSpPr>
        <p:spPr/>
        <p:txBody>
          <a:bodyPr>
            <a:normAutofit/>
          </a:bodyPr>
          <a:lstStyle/>
          <a:p>
            <a:pPr algn="l"/>
            <a:r>
              <a:rPr lang="en-US" altLang="zh-CN" dirty="0" err="1"/>
              <a:t> </a:t>
            </a:r>
            <a:r>
              <a:rPr lang="en-US" altLang="zh-CN" dirty="0" err="1">
                <a:sym typeface="+mn-ea"/>
              </a:rPr>
              <a:t>LoRaWAN</a:t>
            </a:r>
            <a:r>
              <a:rPr lang="zh-CN" altLang="en-US" dirty="0">
                <a:sym typeface="+mn-ea"/>
              </a:rPr>
              <a:t>网络架构</a:t>
            </a:r>
            <a:endParaRPr lang="en-US" altLang="zh-CN" dirty="0"/>
          </a:p>
        </p:txBody>
      </p:sp>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a:bodyPr>
          <a:lstStyle/>
          <a:p>
            <a:r>
              <a:rPr lang="zh-CN" altLang="en-US" b="1" dirty="0">
                <a:solidFill>
                  <a:srgbClr val="FF0000"/>
                </a:solidFill>
              </a:rPr>
              <a:t>终端（</a:t>
            </a:r>
            <a:r>
              <a:rPr lang="en-US" altLang="zh-CN" b="1" dirty="0">
                <a:solidFill>
                  <a:srgbClr val="FF0000"/>
                </a:solidFill>
              </a:rPr>
              <a:t>End Node</a:t>
            </a:r>
            <a:r>
              <a:rPr lang="zh-CN" altLang="en-US" b="1" dirty="0">
                <a:solidFill>
                  <a:srgbClr val="FF0000"/>
                </a:solidFill>
              </a:rPr>
              <a:t>）</a:t>
            </a:r>
            <a:r>
              <a:rPr lang="zh-CN" altLang="en-US" dirty="0"/>
              <a:t>：又称为节点：包括了传感器、数采仪、仪器仪表等。目的是采集数据，然后利用</a:t>
            </a:r>
            <a:r>
              <a:rPr lang="en-US" altLang="zh-CN" dirty="0" err="1"/>
              <a:t>LoRa</a:t>
            </a:r>
            <a:r>
              <a:rPr lang="zh-CN" altLang="en-US" dirty="0"/>
              <a:t>模组把数据传至</a:t>
            </a:r>
            <a:r>
              <a:rPr lang="en-US" altLang="zh-CN" dirty="0" err="1"/>
              <a:t>LoRa</a:t>
            </a:r>
            <a:r>
              <a:rPr lang="en-US" altLang="zh-CN" dirty="0"/>
              <a:t> </a:t>
            </a:r>
            <a:r>
              <a:rPr lang="zh-CN" altLang="en-US" dirty="0"/>
              <a:t>网关。</a:t>
            </a:r>
            <a:endParaRPr lang="en-US" altLang="zh-CN" dirty="0"/>
          </a:p>
          <a:p>
            <a:r>
              <a:rPr lang="zh-CN" altLang="en-US" b="1" dirty="0">
                <a:solidFill>
                  <a:srgbClr val="FF0000"/>
                </a:solidFill>
              </a:rPr>
              <a:t>网关（Gateway）</a:t>
            </a:r>
            <a:r>
              <a:rPr lang="en-US" altLang="zh-CN" dirty="0"/>
              <a:t>:</a:t>
            </a:r>
            <a:r>
              <a:rPr lang="zh-CN" altLang="en-US" dirty="0"/>
              <a:t>负责转发终端数据到网络服务器。一般网关具有</a:t>
            </a:r>
            <a:r>
              <a:rPr lang="en-US" altLang="zh-CN" dirty="0"/>
              <a:t>8</a:t>
            </a:r>
            <a:r>
              <a:rPr lang="zh-CN" altLang="en-US" dirty="0"/>
              <a:t>个频道，可连接数千个终端。</a:t>
            </a:r>
            <a:endParaRPr lang="en-US" altLang="zh-CN" dirty="0"/>
          </a:p>
          <a:p>
            <a:r>
              <a:rPr lang="zh-CN" altLang="en-US" b="1" dirty="0">
                <a:solidFill>
                  <a:srgbClr val="FF0000"/>
                </a:solidFill>
              </a:rPr>
              <a:t>网络服务器（Network Server）</a:t>
            </a:r>
            <a:r>
              <a:rPr lang="zh-CN" altLang="en-US" dirty="0"/>
              <a:t>：负责管理所有的网关与终端，包括终端的认证、传输、网关的状况、补丁等。还有把相关的数据传送到相应的应用服务器上。</a:t>
            </a:r>
            <a:endParaRPr lang="en-US" altLang="zh-CN" dirty="0"/>
          </a:p>
          <a:p>
            <a:r>
              <a:rPr lang="zh-CN" altLang="en-US" b="1" dirty="0">
                <a:solidFill>
                  <a:srgbClr val="FF0000"/>
                </a:solidFill>
              </a:rPr>
              <a:t>应用服务器（Application Server）</a:t>
            </a:r>
            <a:r>
              <a:rPr lang="zh-CN" altLang="en-US" dirty="0"/>
              <a:t>：应用服务器位于整个网络的最尾端，也是最终用户日常接触的。所有不同行业的应用软件多是定义在这里。</a:t>
            </a:r>
            <a:endParaRPr lang="en-US" altLang="zh-CN" dirty="0"/>
          </a:p>
          <a:p>
            <a:endParaRPr lang="zh-CN" altLang="en-US" dirty="0"/>
          </a:p>
        </p:txBody>
      </p:sp>
      <p:sp>
        <p:nvSpPr>
          <p:cNvPr id="2" name="标题 1"/>
          <p:cNvSpPr>
            <a:spLocks noGrp="1"/>
          </p:cNvSpPr>
          <p:nvPr>
            <p:ph type="title"/>
          </p:nvPr>
        </p:nvSpPr>
        <p:spPr/>
        <p:txBody>
          <a:bodyPr/>
          <a:lstStyle/>
          <a:p>
            <a:endParaRPr lang="zh-CN" altLang="en-US"/>
          </a:p>
        </p:txBody>
      </p:sp>
      <p:sp>
        <p:nvSpPr>
          <p:cNvPr id="4" name="标题 3"/>
          <p:cNvSpPr>
            <a:spLocks noGrp="1"/>
          </p:cNvSpPr>
          <p:nvPr>
            <p:ph type="title"/>
          </p:nvPr>
        </p:nvSpPr>
        <p:spPr/>
        <p:txBody>
          <a:bodyPr/>
          <a:lstStyle/>
          <a:p>
            <a:endParaRPr lang="zh-CN" altLang="en-US"/>
          </a:p>
        </p:txBody>
      </p:sp>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lnSpcReduction="10000"/>
          </a:bodyPr>
          <a:lstStyle/>
          <a:p>
            <a:pPr fontAlgn="auto">
              <a:lnSpc>
                <a:spcPct val="120000"/>
              </a:lnSpc>
            </a:pPr>
            <a:r>
              <a:rPr lang="zh-CN" altLang="en-US" dirty="0"/>
              <a:t>每个设备可以在任意可用的信道、任意时间、使用任意数据速率发送数据，只要</a:t>
            </a:r>
            <a:r>
              <a:rPr lang="zh-CN" altLang="en-US" b="1" dirty="0">
                <a:solidFill>
                  <a:srgbClr val="FF0000"/>
                </a:solidFill>
              </a:rPr>
              <a:t>遵守如下规定</a:t>
            </a:r>
            <a:r>
              <a:rPr lang="zh-CN" altLang="en-US" dirty="0"/>
              <a:t>：</a:t>
            </a:r>
          </a:p>
          <a:p>
            <a:pPr fontAlgn="auto">
              <a:lnSpc>
                <a:spcPct val="120000"/>
              </a:lnSpc>
              <a:buFont typeface="Wingdings" panose="05000000000000000000" charset="0"/>
              <a:buChar char="ü"/>
            </a:pPr>
            <a:endParaRPr lang="zh-CN" altLang="en-US" dirty="0"/>
          </a:p>
          <a:p>
            <a:pPr fontAlgn="auto">
              <a:lnSpc>
                <a:spcPct val="120000"/>
              </a:lnSpc>
              <a:buFont typeface="Wingdings" panose="05000000000000000000" charset="0"/>
              <a:buChar char="ü"/>
            </a:pPr>
            <a:r>
              <a:rPr lang="zh-CN" altLang="en-US" dirty="0"/>
              <a:t>终端的每次传输都使用伪随机方式来改变信道。</a:t>
            </a:r>
            <a:r>
              <a:rPr lang="zh-CN" altLang="en-US" dirty="0">
                <a:solidFill>
                  <a:srgbClr val="FF0000"/>
                </a:solidFill>
              </a:rPr>
              <a:t>频率的多变</a:t>
            </a:r>
            <a:r>
              <a:rPr lang="zh-CN" altLang="en-US" dirty="0"/>
              <a:t>使得系统具有更强的抗干扰能力。</a:t>
            </a:r>
          </a:p>
          <a:p>
            <a:pPr fontAlgn="auto">
              <a:lnSpc>
                <a:spcPct val="120000"/>
              </a:lnSpc>
              <a:buFont typeface="Wingdings" panose="05000000000000000000" charset="0"/>
              <a:buChar char="ü"/>
            </a:pPr>
            <a:r>
              <a:rPr lang="zh-CN" altLang="en-US" dirty="0"/>
              <a:t>终端要遵守相应频段和本地区的无线电规定中的</a:t>
            </a:r>
            <a:r>
              <a:rPr lang="zh-CN" altLang="en-US" dirty="0">
                <a:solidFill>
                  <a:srgbClr val="FF0000"/>
                </a:solidFill>
              </a:rPr>
              <a:t>最大发射占空比</a:t>
            </a:r>
            <a:r>
              <a:rPr lang="zh-CN" altLang="en-US" dirty="0"/>
              <a:t>要求。</a:t>
            </a:r>
          </a:p>
          <a:p>
            <a:pPr fontAlgn="auto">
              <a:lnSpc>
                <a:spcPct val="120000"/>
              </a:lnSpc>
              <a:buFont typeface="Wingdings" panose="05000000000000000000" charset="0"/>
              <a:buChar char="ü"/>
            </a:pPr>
            <a:r>
              <a:rPr lang="zh-CN" altLang="en-US" dirty="0"/>
              <a:t>终端要遵守相应频段和本地区的无线电规定中的</a:t>
            </a:r>
            <a:r>
              <a:rPr lang="zh-CN" altLang="en-US" dirty="0">
                <a:solidFill>
                  <a:srgbClr val="FF0000"/>
                </a:solidFill>
              </a:rPr>
              <a:t>最大发射时长</a:t>
            </a:r>
            <a:r>
              <a:rPr lang="zh-CN" altLang="en-US" dirty="0"/>
              <a:t>要求。</a:t>
            </a:r>
          </a:p>
        </p:txBody>
      </p:sp>
      <p:sp>
        <p:nvSpPr>
          <p:cNvPr id="2" name="标题 1"/>
          <p:cNvSpPr>
            <a:spLocks noGrp="1"/>
          </p:cNvSpPr>
          <p:nvPr>
            <p:ph type="title"/>
          </p:nvPr>
        </p:nvSpPr>
        <p:spPr/>
        <p:txBody>
          <a:bodyPr/>
          <a:lstStyle/>
          <a:p>
            <a:endParaRPr lang="zh-CN" altLang="en-US"/>
          </a:p>
        </p:txBody>
      </p:sp>
      <p:sp>
        <p:nvSpPr>
          <p:cNvPr id="4" name="标题 3"/>
          <p:cNvSpPr>
            <a:spLocks noGrp="1"/>
          </p:cNvSpPr>
          <p:nvPr>
            <p:ph type="title"/>
          </p:nvPr>
        </p:nvSpPr>
        <p:spPr/>
        <p:txBody>
          <a:bodyPr/>
          <a:lstStyle/>
          <a:p>
            <a:endParaRPr lang="zh-CN" alt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endParaRPr lang="zh-CN" altLang="en-US"/>
          </a:p>
        </p:txBody>
      </p:sp>
      <p:sp>
        <p:nvSpPr>
          <p:cNvPr id="3" name="标题 2"/>
          <p:cNvSpPr>
            <a:spLocks noGrp="1"/>
          </p:cNvSpPr>
          <p:nvPr>
            <p:ph type="title"/>
          </p:nvPr>
        </p:nvSpPr>
        <p:spPr/>
        <p:txBody>
          <a:bodyPr/>
          <a:lstStyle/>
          <a:p>
            <a:endParaRPr lang="zh-CN" altLang="en-US"/>
          </a:p>
        </p:txBody>
      </p:sp>
      <p:sp>
        <p:nvSpPr>
          <p:cNvPr id="4" name="标题 3"/>
          <p:cNvSpPr>
            <a:spLocks noGrp="1"/>
          </p:cNvSpPr>
          <p:nvPr>
            <p:ph type="title"/>
          </p:nvPr>
        </p:nvSpPr>
        <p:spPr/>
        <p:txBody>
          <a:bodyPr/>
          <a:lstStyle/>
          <a:p>
            <a:endParaRPr lang="zh-CN" altLang="en-US"/>
          </a:p>
        </p:txBody>
      </p:sp>
      <p:sp>
        <p:nvSpPr>
          <p:cNvPr id="1028" name="Text Box 7"/>
          <p:cNvSpPr txBox="1"/>
          <p:nvPr/>
        </p:nvSpPr>
        <p:spPr>
          <a:xfrm>
            <a:off x="76200" y="446088"/>
            <a:ext cx="7620000" cy="521970"/>
          </a:xfrm>
          <a:prstGeom prst="rect">
            <a:avLst/>
          </a:prstGeom>
          <a:noFill/>
          <a:ln w="9525">
            <a:noFill/>
          </a:ln>
        </p:spPr>
        <p:txBody>
          <a:bodyPr wrap="square">
            <a:spAutoFit/>
          </a:bodyPr>
          <a:lstStyle/>
          <a:p>
            <a:pPr lvl="0" algn="l" fontAlgn="base">
              <a:buClrTx/>
              <a:buSzTx/>
              <a:buFontTx/>
            </a:pPr>
            <a:r>
              <a:rPr lang="zh-CN" altLang="en-US" sz="2800" dirty="0">
                <a:ln w="0"/>
                <a:solidFill>
                  <a:schemeClr val="bg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微软雅黑" panose="020B0503020204020204" pitchFamily="34" charset="-122"/>
                <a:sym typeface="+mn-ea"/>
              </a:rPr>
              <a:t>1)  网络拓扑结构——基础网（Infrastructure）</a:t>
            </a:r>
          </a:p>
        </p:txBody>
      </p:sp>
      <p:sp>
        <p:nvSpPr>
          <p:cNvPr id="1029" name="Rectangle 9"/>
          <p:cNvSpPr/>
          <p:nvPr/>
        </p:nvSpPr>
        <p:spPr>
          <a:xfrm>
            <a:off x="0" y="2230438"/>
            <a:ext cx="309880" cy="368300"/>
          </a:xfrm>
          <a:prstGeom prst="rect">
            <a:avLst/>
          </a:prstGeom>
          <a:noFill/>
          <a:ln w="9525">
            <a:noFill/>
          </a:ln>
        </p:spPr>
        <p:txBody>
          <a:bodyPr wrap="none" anchor="ctr">
            <a:spAutoFit/>
          </a:bodyPr>
          <a:lstStyle/>
          <a:p>
            <a:endParaRPr lang="zh-CN" altLang="en-US" dirty="0">
              <a:latin typeface="Arial" panose="020B0604020202020204" pitchFamily="34" charset="0"/>
            </a:endParaRPr>
          </a:p>
        </p:txBody>
      </p:sp>
      <p:graphicFrame>
        <p:nvGraphicFramePr>
          <p:cNvPr id="1026" name="Object 8"/>
          <p:cNvGraphicFramePr/>
          <p:nvPr/>
        </p:nvGraphicFramePr>
        <p:xfrm>
          <a:off x="2286000" y="2462213"/>
          <a:ext cx="6705600" cy="3938587"/>
        </p:xfrm>
        <a:graphic>
          <a:graphicData uri="http://schemas.openxmlformats.org/presentationml/2006/ole">
            <mc:AlternateContent xmlns:mc="http://schemas.openxmlformats.org/markup-compatibility/2006">
              <mc:Choice xmlns:v="urn:schemas-microsoft-com:vml" Requires="v">
                <p:oleObj r:id="rId3" imgW="4812665" imgH="2799080" progId="Visio.Drawing.11">
                  <p:embed/>
                </p:oleObj>
              </mc:Choice>
              <mc:Fallback>
                <p:oleObj r:id="rId3" imgW="4812665" imgH="2799080" progId="Visio.Drawing.11">
                  <p:embed/>
                  <p:pic>
                    <p:nvPicPr>
                      <p:cNvPr id="0" name="图片 3075"/>
                      <p:cNvPicPr/>
                      <p:nvPr/>
                    </p:nvPicPr>
                    <p:blipFill>
                      <a:blip r:embed="rId4"/>
                      <a:stretch>
                        <a:fillRect/>
                      </a:stretch>
                    </p:blipFill>
                    <p:spPr>
                      <a:xfrm>
                        <a:off x="2286000" y="2462213"/>
                        <a:ext cx="6705600" cy="3938587"/>
                      </a:xfrm>
                      <a:prstGeom prst="rect">
                        <a:avLst/>
                      </a:prstGeom>
                      <a:noFill/>
                      <a:ln w="38100">
                        <a:noFill/>
                        <a:miter/>
                      </a:ln>
                    </p:spPr>
                  </p:pic>
                </p:oleObj>
              </mc:Fallback>
            </mc:AlternateContent>
          </a:graphicData>
        </a:graphic>
      </p:graphicFrame>
      <p:sp>
        <p:nvSpPr>
          <p:cNvPr id="1030" name="Rectangle 10"/>
          <p:cNvSpPr/>
          <p:nvPr/>
        </p:nvSpPr>
        <p:spPr>
          <a:xfrm>
            <a:off x="320675" y="1776219"/>
            <a:ext cx="8670925" cy="959237"/>
          </a:xfrm>
          <a:prstGeom prst="rect">
            <a:avLst/>
          </a:prstGeom>
          <a:noFill/>
          <a:ln w="9525">
            <a:noFill/>
          </a:ln>
        </p:spPr>
        <p:txBody>
          <a:bodyPr anchor="ctr">
            <a:spAutoFit/>
          </a:bodyPr>
          <a:lstStyle/>
          <a:p>
            <a:pPr marL="228600" indent="-228600" algn="l">
              <a:lnSpc>
                <a:spcPct val="100000"/>
              </a:lnSpc>
              <a:spcBef>
                <a:spcPts val="1000"/>
              </a:spcBef>
              <a:buClrTx/>
              <a:buSzTx/>
              <a:buFont typeface="Arial" panose="020B0604020202020204" pitchFamily="34" charset="0"/>
              <a:buChar char="•"/>
            </a:pP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基于AP（无线接入点）组建的基础无线网络</a:t>
            </a:r>
          </a:p>
          <a:p>
            <a:pPr marL="228600" indent="-228600" algn="l">
              <a:lnSpc>
                <a:spcPct val="100000"/>
              </a:lnSpc>
              <a:spcBef>
                <a:spcPts val="1000"/>
              </a:spcBef>
              <a:buClrTx/>
              <a:buSzTx/>
              <a:buFont typeface="Arial" panose="020B0604020202020204" pitchFamily="34" charset="0"/>
              <a:buChar char="•"/>
            </a:pPr>
            <a:endParaRPr lang="zh-CN" altLang="en-US" sz="24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031" name="Oval 11"/>
          <p:cNvSpPr/>
          <p:nvPr/>
        </p:nvSpPr>
        <p:spPr>
          <a:xfrm>
            <a:off x="1752600" y="3352800"/>
            <a:ext cx="7315200" cy="3429000"/>
          </a:xfrm>
          <a:prstGeom prst="ellipse">
            <a:avLst/>
          </a:prstGeom>
          <a:noFill/>
          <a:ln w="25400" cap="flat" cmpd="sng">
            <a:solidFill>
              <a:srgbClr val="008000"/>
            </a:solidFill>
            <a:prstDash val="solid"/>
            <a:headEnd type="none" w="med" len="med"/>
            <a:tailEnd type="none" w="med" len="med"/>
          </a:ln>
        </p:spPr>
        <p:txBody>
          <a:bodyPr wrap="none" anchor="ctr"/>
          <a:lstStyle/>
          <a:p>
            <a:endParaRPr lang="zh-CN" altLang="en-US" dirty="0">
              <a:latin typeface="Arial" panose="020B0604020202020204" pitchFamily="34" charset="0"/>
            </a:endParaRPr>
          </a:p>
        </p:txBody>
      </p:sp>
    </p:spTree>
  </p:cSld>
  <p:clrMapOvr>
    <a:masterClrMapping/>
  </p:clrMapOvr>
  <p:transition/>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44525" y="304800"/>
            <a:ext cx="6191250" cy="995680"/>
          </a:xfrm>
        </p:spPr>
        <p:txBody>
          <a:bodyPr>
            <a:normAutofit fontScale="90000"/>
          </a:bodyPr>
          <a:lstStyle/>
          <a:p>
            <a:r>
              <a:rPr lang="en-US" altLang="zh-CN">
                <a:sym typeface="+mn-ea"/>
              </a:rPr>
              <a:t> LoRaWAN</a:t>
            </a:r>
            <a:r>
              <a:rPr lang="zh-CN" altLang="en-US">
                <a:sym typeface="+mn-ea"/>
              </a:rPr>
              <a:t>有效载荷加密和传输</a:t>
            </a:r>
          </a:p>
        </p:txBody>
      </p:sp>
      <p:sp>
        <p:nvSpPr>
          <p:cNvPr id="3" name="内容占位符 2"/>
          <p:cNvSpPr>
            <a:spLocks noGrp="1"/>
          </p:cNvSpPr>
          <p:nvPr>
            <p:ph idx="1"/>
          </p:nvPr>
        </p:nvSpPr>
        <p:spPr>
          <a:xfrm>
            <a:off x="628650" y="1825625"/>
            <a:ext cx="7886700" cy="4824095"/>
          </a:xfrm>
        </p:spPr>
        <p:txBody>
          <a:bodyPr>
            <a:normAutofit fontScale="82500" lnSpcReduction="20000"/>
          </a:bodyPr>
          <a:lstStyle/>
          <a:p>
            <a:r>
              <a:rPr lang="zh-CN" altLang="en-US"/>
              <a:t>在</a:t>
            </a:r>
            <a:r>
              <a:rPr lang="en-US" altLang="zh-CN"/>
              <a:t>LoRaWAN</a:t>
            </a:r>
            <a:r>
              <a:rPr lang="zh-CN" altLang="en-US"/>
              <a:t>网络中数据的载荷是经过</a:t>
            </a:r>
            <a:r>
              <a:rPr lang="zh-CN" altLang="en-US" b="1">
                <a:solidFill>
                  <a:srgbClr val="FF0000"/>
                </a:solidFill>
              </a:rPr>
              <a:t>加密</a:t>
            </a:r>
            <a:r>
              <a:rPr lang="zh-CN" altLang="en-US"/>
              <a:t>的，这个加密是</a:t>
            </a:r>
            <a:r>
              <a:rPr lang="zh-CN" altLang="en-US" b="1">
                <a:solidFill>
                  <a:srgbClr val="FF0000"/>
                </a:solidFill>
              </a:rPr>
              <a:t>两个层次</a:t>
            </a:r>
            <a:r>
              <a:rPr lang="zh-CN" altLang="en-US"/>
              <a:t>的加密。</a:t>
            </a:r>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zh-CN" altLang="en-US"/>
          </a:p>
          <a:p>
            <a:endParaRPr lang="zh-CN" altLang="en-US"/>
          </a:p>
          <a:p>
            <a:endParaRPr lang="zh-CN" altLang="en-US"/>
          </a:p>
          <a:p>
            <a:pPr fontAlgn="auto">
              <a:lnSpc>
                <a:spcPct val="120000"/>
              </a:lnSpc>
            </a:pPr>
            <a:r>
              <a:rPr lang="zh-CN" altLang="en-US"/>
              <a:t>当终端采集了信息后，需要经过</a:t>
            </a:r>
            <a:r>
              <a:rPr lang="zh-CN" altLang="en-US" b="1">
                <a:solidFill>
                  <a:srgbClr val="FF0000"/>
                </a:solidFill>
              </a:rPr>
              <a:t>应用层</a:t>
            </a:r>
            <a:r>
              <a:rPr lang="en-US" altLang="zh-CN">
                <a:solidFill>
                  <a:srgbClr val="FF0000"/>
                </a:solidFill>
              </a:rPr>
              <a:t>AppSkey</a:t>
            </a:r>
            <a:r>
              <a:rPr lang="zh-CN" altLang="en-US"/>
              <a:t>信息加密和</a:t>
            </a:r>
            <a:r>
              <a:rPr lang="zh-CN" altLang="en-US" b="1">
                <a:solidFill>
                  <a:srgbClr val="FF0000"/>
                </a:solidFill>
              </a:rPr>
              <a:t>网络层</a:t>
            </a:r>
            <a:r>
              <a:rPr lang="en-US" altLang="zh-CN">
                <a:solidFill>
                  <a:srgbClr val="FF0000"/>
                </a:solidFill>
              </a:rPr>
              <a:t>NwkSkey</a:t>
            </a:r>
            <a:r>
              <a:rPr lang="zh-CN" altLang="en-US"/>
              <a:t>网络加密才传上网络。</a:t>
            </a:r>
          </a:p>
        </p:txBody>
      </p:sp>
      <p:pic>
        <p:nvPicPr>
          <p:cNvPr id="4" name="图片 3" descr="加密解密"/>
          <p:cNvPicPr>
            <a:picLocks noChangeAspect="1"/>
          </p:cNvPicPr>
          <p:nvPr/>
        </p:nvPicPr>
        <p:blipFill>
          <a:blip r:embed="rId2"/>
          <a:stretch>
            <a:fillRect/>
          </a:stretch>
        </p:blipFill>
        <p:spPr>
          <a:xfrm>
            <a:off x="706755" y="2076450"/>
            <a:ext cx="7325360" cy="2974340"/>
          </a:xfrm>
          <a:prstGeom prst="rect">
            <a:avLst/>
          </a:prstGeom>
        </p:spPr>
      </p:pic>
      <p:sp>
        <p:nvSpPr>
          <p:cNvPr id="5" name="文本框 4"/>
          <p:cNvSpPr txBox="1"/>
          <p:nvPr/>
        </p:nvSpPr>
        <p:spPr>
          <a:xfrm>
            <a:off x="2463800" y="5050790"/>
            <a:ext cx="3860165" cy="368300"/>
          </a:xfrm>
          <a:prstGeom prst="rect">
            <a:avLst/>
          </a:prstGeom>
          <a:noFill/>
        </p:spPr>
        <p:txBody>
          <a:bodyPr wrap="none" rtlCol="0">
            <a:spAutoFit/>
          </a:bodyPr>
          <a:lstStyle/>
          <a:p>
            <a:r>
              <a:rPr lang="en-US" altLang="zh-CN"/>
              <a:t>AppSkey</a:t>
            </a:r>
            <a:r>
              <a:rPr lang="zh-CN" altLang="en-US"/>
              <a:t>和</a:t>
            </a:r>
            <a:r>
              <a:rPr lang="en-US" altLang="zh-CN"/>
              <a:t>NwkSkey</a:t>
            </a:r>
            <a:r>
              <a:rPr lang="zh-CN" altLang="en-US"/>
              <a:t>的加密和解密过程</a:t>
            </a:r>
          </a:p>
        </p:txBody>
      </p:sp>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58799" y="492125"/>
            <a:ext cx="5813426" cy="995679"/>
          </a:xfrm>
        </p:spPr>
        <p:txBody>
          <a:bodyPr>
            <a:normAutofit fontScale="90000"/>
          </a:bodyPr>
          <a:lstStyle/>
          <a:p>
            <a:pPr algn="l"/>
            <a:r>
              <a:rPr lang="zh-CN" altLang="en-US">
                <a:sym typeface="+mn-ea"/>
              </a:rPr>
              <a:t>LoRaWAN终端设备数据传输</a:t>
            </a:r>
            <a:br>
              <a:rPr lang="zh-CN" altLang="en-US">
                <a:sym typeface="+mn-ea"/>
              </a:rPr>
            </a:br>
            <a:r>
              <a:rPr lang="zh-CN" altLang="en-US" sz="3600">
                <a:sym typeface="+mn-ea"/>
              </a:rPr>
              <a:t>（1） LoRaWAN协议栈</a:t>
            </a:r>
            <a:br>
              <a:rPr lang="zh-CN" altLang="en-US" sz="3600"/>
            </a:br>
            <a:endParaRPr lang="zh-CN" altLang="en-US" sz="2665"/>
          </a:p>
        </p:txBody>
      </p:sp>
      <p:pic>
        <p:nvPicPr>
          <p:cNvPr id="5" name="内容占位符 4" descr="lorawan协议层次"/>
          <p:cNvPicPr>
            <a:picLocks noGrp="1" noChangeAspect="1"/>
          </p:cNvPicPr>
          <p:nvPr>
            <p:ph idx="1"/>
          </p:nvPr>
        </p:nvPicPr>
        <p:blipFill>
          <a:blip r:embed="rId2"/>
          <a:stretch>
            <a:fillRect/>
          </a:stretch>
        </p:blipFill>
        <p:spPr>
          <a:xfrm>
            <a:off x="231378" y="2440940"/>
            <a:ext cx="11034919" cy="3924935"/>
          </a:xfrm>
          <a:prstGeom prst="rect">
            <a:avLst/>
          </a:prstGeom>
        </p:spPr>
      </p:pic>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10820" y="304800"/>
            <a:ext cx="6729730" cy="995680"/>
          </a:xfrm>
        </p:spPr>
        <p:txBody>
          <a:bodyPr/>
          <a:lstStyle/>
          <a:p>
            <a:r>
              <a:rPr lang="zh-CN" altLang="en-US"/>
              <a:t>（</a:t>
            </a:r>
            <a:r>
              <a:rPr lang="en-US" altLang="zh-CN"/>
              <a:t>2</a:t>
            </a:r>
            <a:r>
              <a:rPr lang="zh-CN" altLang="en-US"/>
              <a:t>）</a:t>
            </a:r>
            <a:r>
              <a:rPr lang="en-US" altLang="zh-CN"/>
              <a:t> </a:t>
            </a:r>
            <a:r>
              <a:rPr lang="zh-CN" altLang="en-US"/>
              <a:t>LoRaWAN终端设备分类</a:t>
            </a:r>
          </a:p>
        </p:txBody>
      </p:sp>
      <p:pic>
        <p:nvPicPr>
          <p:cNvPr id="4" name="内容占位符 3"/>
          <p:cNvPicPr>
            <a:picLocks noGrp="1" noChangeAspect="1"/>
          </p:cNvPicPr>
          <p:nvPr>
            <p:ph idx="1"/>
            <p:custDataLst>
              <p:tags r:id="rId1"/>
            </p:custDataLst>
          </p:nvPr>
        </p:nvPicPr>
        <p:blipFill>
          <a:blip r:embed="rId3"/>
          <a:stretch>
            <a:fillRect/>
          </a:stretch>
        </p:blipFill>
        <p:spPr>
          <a:xfrm>
            <a:off x="628650" y="1925955"/>
            <a:ext cx="7886700" cy="4150360"/>
          </a:xfrm>
          <a:prstGeom prst="rect">
            <a:avLst/>
          </a:prstGeom>
        </p:spPr>
      </p:pic>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zh-CN" altLang="en-US" dirty="0"/>
              <a:t> </a:t>
            </a:r>
            <a:r>
              <a:rPr lang="en-US" altLang="zh-CN" dirty="0" err="1">
                <a:uFillTx/>
                <a:latin typeface="Times New Roman" panose="02020603050405020304" pitchFamily="18" charset="0"/>
              </a:rPr>
              <a:t>Class A</a:t>
            </a:r>
            <a:r>
              <a:rPr lang="zh-CN" altLang="en-US" dirty="0" err="1">
                <a:uFillTx/>
                <a:latin typeface="Times New Roman" panose="02020603050405020304" pitchFamily="18" charset="0"/>
              </a:rPr>
              <a:t>模式</a:t>
            </a:r>
          </a:p>
        </p:txBody>
      </p:sp>
      <p:sp>
        <p:nvSpPr>
          <p:cNvPr id="3" name="内容占位符 2"/>
          <p:cNvSpPr>
            <a:spLocks noGrp="1"/>
          </p:cNvSpPr>
          <p:nvPr>
            <p:ph idx="1"/>
          </p:nvPr>
        </p:nvSpPr>
        <p:spPr>
          <a:xfrm>
            <a:off x="420370" y="1253490"/>
            <a:ext cx="8723630" cy="4351655"/>
          </a:xfrm>
        </p:spPr>
        <p:txBody>
          <a:bodyPr/>
          <a:lstStyle/>
          <a:p>
            <a:endParaRPr lang="zh-CN" altLang="en-US" sz="1800" dirty="0"/>
          </a:p>
          <a:p>
            <a:r>
              <a:rPr lang="zh-CN" altLang="en-US" sz="1800" dirty="0"/>
              <a:t>上报行为可预先周期设定或自行触发。</a:t>
            </a:r>
            <a:endParaRPr lang="en-US" altLang="zh-CN" sz="1800" dirty="0"/>
          </a:p>
          <a:p>
            <a:r>
              <a:rPr lang="zh-CN" altLang="en-US" sz="1800" dirty="0"/>
              <a:t>终端先上报</a:t>
            </a:r>
            <a:r>
              <a:rPr lang="en-US" altLang="zh-CN" sz="1800" dirty="0"/>
              <a:t>payload,</a:t>
            </a:r>
            <a:r>
              <a:rPr lang="zh-CN" altLang="en-US" sz="1800" dirty="0"/>
              <a:t>然后再进入</a:t>
            </a:r>
            <a:r>
              <a:rPr lang="en-US" altLang="zh-CN" sz="1800" dirty="0"/>
              <a:t>Rx</a:t>
            </a:r>
            <a:r>
              <a:rPr lang="zh-CN" altLang="en-US" sz="1800" dirty="0"/>
              <a:t>模式，可接收来自网关的</a:t>
            </a:r>
            <a:r>
              <a:rPr lang="en-US" altLang="zh-CN" sz="1800" dirty="0"/>
              <a:t>ACK/NACK</a:t>
            </a:r>
            <a:r>
              <a:rPr lang="zh-CN" altLang="en-US" sz="1800" dirty="0"/>
              <a:t>反馈或者其他配置信息。</a:t>
            </a:r>
          </a:p>
          <a:p>
            <a:r>
              <a:rPr lang="zh-CN" altLang="en-US" sz="1800" dirty="0"/>
              <a:t>终端侧支持</a:t>
            </a:r>
            <a:r>
              <a:rPr lang="en-US" altLang="zh-CN" sz="1800" dirty="0"/>
              <a:t>2</a:t>
            </a:r>
            <a:r>
              <a:rPr lang="zh-CN" altLang="en-US" sz="1800" dirty="0"/>
              <a:t>个</a:t>
            </a:r>
            <a:r>
              <a:rPr lang="en-US" altLang="zh-CN" sz="1800" dirty="0"/>
              <a:t>Slot</a:t>
            </a:r>
            <a:r>
              <a:rPr lang="zh-CN" altLang="en-US" sz="1800" dirty="0"/>
              <a:t>的等待反馈，</a:t>
            </a:r>
            <a:r>
              <a:rPr lang="en-US" altLang="zh-CN" sz="1800" dirty="0"/>
              <a:t>Slot 2</a:t>
            </a:r>
            <a:r>
              <a:rPr lang="zh-CN" altLang="en-US" sz="1800" dirty="0"/>
              <a:t>结束之后理论上支持立即再上报</a:t>
            </a:r>
            <a:r>
              <a:rPr lang="en-US" altLang="zh-CN" sz="1800" dirty="0"/>
              <a:t>Payload</a:t>
            </a:r>
            <a:r>
              <a:rPr lang="zh-CN" altLang="en-US" sz="1800" dirty="0"/>
              <a:t>。</a:t>
            </a:r>
          </a:p>
          <a:p>
            <a:r>
              <a:rPr lang="en-US" altLang="zh-CN" sz="1800" dirty="0"/>
              <a:t>Rx Slot</a:t>
            </a:r>
            <a:r>
              <a:rPr lang="zh-CN" altLang="en-US" sz="1800" dirty="0"/>
              <a:t>持续时间为</a:t>
            </a:r>
            <a:r>
              <a:rPr lang="en-US" altLang="zh-CN" sz="1800" dirty="0"/>
              <a:t>5 symbols(SF7</a:t>
            </a:r>
            <a:r>
              <a:rPr lang="zh-CN" altLang="en-US" sz="1800" dirty="0"/>
              <a:t>为</a:t>
            </a:r>
            <a:r>
              <a:rPr lang="en-US" altLang="zh-CN" sz="1800" dirty="0"/>
              <a:t>5.1ms;SF8</a:t>
            </a:r>
            <a:r>
              <a:rPr lang="zh-CN" altLang="en-US" sz="1800" dirty="0"/>
              <a:t>为</a:t>
            </a:r>
            <a:r>
              <a:rPr lang="en-US" altLang="zh-CN" sz="1800" dirty="0"/>
              <a:t>10.2ms......SF12</a:t>
            </a:r>
            <a:r>
              <a:rPr lang="zh-CN" altLang="en-US" sz="1800" dirty="0"/>
              <a:t>为</a:t>
            </a:r>
            <a:r>
              <a:rPr lang="en-US" altLang="zh-CN" sz="1800" dirty="0"/>
              <a:t>164ms)</a:t>
            </a:r>
          </a:p>
        </p:txBody>
      </p:sp>
      <p:pic>
        <p:nvPicPr>
          <p:cNvPr id="4" name="图片 3" descr="图片17"/>
          <p:cNvPicPr>
            <a:picLocks noChangeAspect="1"/>
          </p:cNvPicPr>
          <p:nvPr/>
        </p:nvPicPr>
        <p:blipFill>
          <a:blip r:embed="rId2"/>
          <a:stretch>
            <a:fillRect/>
          </a:stretch>
        </p:blipFill>
        <p:spPr>
          <a:xfrm>
            <a:off x="0" y="3685540"/>
            <a:ext cx="9144000" cy="3172460"/>
          </a:xfrm>
          <a:prstGeom prst="rect">
            <a:avLst/>
          </a:prstGeom>
        </p:spPr>
      </p:pic>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en-US" altLang="zh-CN" dirty="0" err="1">
                <a:uFillTx/>
                <a:latin typeface="Times New Roman" panose="02020603050405020304" pitchFamily="18" charset="0"/>
              </a:rPr>
              <a:t>Class B</a:t>
            </a:r>
            <a:r>
              <a:rPr lang="zh-CN" altLang="en-US" dirty="0" err="1">
                <a:uFillTx/>
                <a:latin typeface="Times New Roman" panose="02020603050405020304" pitchFamily="18" charset="0"/>
              </a:rPr>
              <a:t>模式</a:t>
            </a:r>
          </a:p>
        </p:txBody>
      </p:sp>
      <p:sp>
        <p:nvSpPr>
          <p:cNvPr id="6" name="文本框 5"/>
          <p:cNvSpPr txBox="1"/>
          <p:nvPr/>
        </p:nvSpPr>
        <p:spPr>
          <a:xfrm>
            <a:off x="560705" y="1158875"/>
            <a:ext cx="8022590" cy="2676525"/>
          </a:xfrm>
          <a:prstGeom prst="rect">
            <a:avLst/>
          </a:prstGeom>
          <a:noFill/>
        </p:spPr>
        <p:txBody>
          <a:bodyPr wrap="square" rtlCol="0">
            <a:spAutoFit/>
          </a:bodyPr>
          <a:lstStyle/>
          <a:p>
            <a:endParaRPr lang="zh-CN" altLang="en-US" sz="2400" b="1" dirty="0"/>
          </a:p>
          <a:p>
            <a:pPr marL="285750" indent="-285750">
              <a:buFont typeface="Arial" panose="020B0604020202020204" pitchFamily="34" charset="0"/>
              <a:buChar char="•"/>
            </a:pPr>
            <a:r>
              <a:rPr lang="zh-CN" altLang="en-US" sz="2400" dirty="0"/>
              <a:t>终端每</a:t>
            </a:r>
            <a:r>
              <a:rPr lang="en-US" altLang="zh-CN" sz="2400" dirty="0"/>
              <a:t>128s</a:t>
            </a:r>
            <a:r>
              <a:rPr lang="zh-CN" altLang="en-US" sz="2400" dirty="0"/>
              <a:t>从网关接受一次</a:t>
            </a:r>
            <a:r>
              <a:rPr lang="en-US" altLang="zh-CN" sz="2400" dirty="0"/>
              <a:t>Beacon</a:t>
            </a:r>
            <a:r>
              <a:rPr lang="zh-CN" altLang="en-US" sz="2400" dirty="0"/>
              <a:t>包，保持和网关的时间同步。</a:t>
            </a:r>
          </a:p>
          <a:p>
            <a:pPr marL="285750" indent="-285750">
              <a:buFont typeface="Arial" panose="020B0604020202020204" pitchFamily="34" charset="0"/>
              <a:buChar char="•"/>
            </a:pPr>
            <a:r>
              <a:rPr lang="en-US" altLang="zh-CN" sz="2400" dirty="0"/>
              <a:t>128s</a:t>
            </a:r>
            <a:r>
              <a:rPr lang="zh-CN" altLang="en-US" sz="2400" dirty="0"/>
              <a:t>周期内终端按照</a:t>
            </a:r>
            <a:r>
              <a:rPr lang="en-US" altLang="zh-CN" sz="2400" dirty="0"/>
              <a:t>Ping Slot</a:t>
            </a:r>
            <a:r>
              <a:rPr lang="zh-CN" altLang="en-US" sz="2400" dirty="0"/>
              <a:t>的方式接收，</a:t>
            </a:r>
            <a:r>
              <a:rPr lang="en-US" altLang="zh-CN" sz="2400" dirty="0"/>
              <a:t>Ping Slot</a:t>
            </a:r>
            <a:r>
              <a:rPr lang="zh-CN" altLang="en-US" sz="2400" dirty="0"/>
              <a:t>持续时间</a:t>
            </a:r>
            <a:r>
              <a:rPr lang="en-US" altLang="zh-CN" sz="2400" dirty="0"/>
              <a:t>30ms</a:t>
            </a:r>
            <a:r>
              <a:rPr lang="zh-CN" altLang="en-US" sz="2400" dirty="0"/>
              <a:t>，周期可配（参见下图）。</a:t>
            </a:r>
          </a:p>
          <a:p>
            <a:pPr marL="285750" indent="-285750">
              <a:buFont typeface="Arial" panose="020B0604020202020204" pitchFamily="34" charset="0"/>
              <a:buChar char="•"/>
            </a:pPr>
            <a:r>
              <a:rPr lang="zh-CN" altLang="en-US" sz="2400" dirty="0"/>
              <a:t>终端在需要的时候就可以上行发送，发送时序按照</a:t>
            </a:r>
            <a:r>
              <a:rPr lang="en-US" altLang="zh-CN" sz="2400" dirty="0"/>
              <a:t>Class A</a:t>
            </a:r>
            <a:r>
              <a:rPr lang="zh-CN" altLang="en-US" sz="2400" dirty="0"/>
              <a:t>的模式进行。</a:t>
            </a:r>
          </a:p>
        </p:txBody>
      </p:sp>
      <p:pic>
        <p:nvPicPr>
          <p:cNvPr id="8" name="内容占位符 7" descr="图片18"/>
          <p:cNvPicPr>
            <a:picLocks noGrp="1" noChangeAspect="1"/>
          </p:cNvPicPr>
          <p:nvPr>
            <p:ph idx="1"/>
          </p:nvPr>
        </p:nvPicPr>
        <p:blipFill>
          <a:blip r:embed="rId2"/>
          <a:stretch>
            <a:fillRect/>
          </a:stretch>
        </p:blipFill>
        <p:spPr>
          <a:xfrm>
            <a:off x="628650" y="3835400"/>
            <a:ext cx="7886700" cy="2837180"/>
          </a:xfrm>
          <a:prstGeom prst="rect">
            <a:avLst/>
          </a:prstGeom>
        </p:spPr>
      </p:pic>
    </p:spTree>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en-US" altLang="zh-CN" dirty="0" err="1">
                <a:uFillTx/>
                <a:latin typeface="Times New Roman" panose="02020603050405020304" pitchFamily="18" charset="0"/>
              </a:rPr>
              <a:t>Class C</a:t>
            </a:r>
            <a:r>
              <a:rPr lang="zh-CN" altLang="en-US" dirty="0" err="1">
                <a:uFillTx/>
                <a:latin typeface="Times New Roman" panose="02020603050405020304" pitchFamily="18" charset="0"/>
              </a:rPr>
              <a:t>模式</a:t>
            </a:r>
          </a:p>
        </p:txBody>
      </p:sp>
      <p:sp>
        <p:nvSpPr>
          <p:cNvPr id="7" name="内容占位符 2"/>
          <p:cNvSpPr>
            <a:spLocks noGrp="1"/>
          </p:cNvSpPr>
          <p:nvPr/>
        </p:nvSpPr>
        <p:spPr>
          <a:xfrm>
            <a:off x="772160" y="1426055"/>
            <a:ext cx="7772400" cy="4572000"/>
          </a:xfrm>
          <a:prstGeom prst="rect">
            <a:avLst/>
          </a:prstGeom>
        </p:spPr>
        <p:txBody>
          <a:bodyPr vert="horz">
            <a:normAutofit/>
          </a:bodyPr>
          <a:lstStyle>
            <a:lvl1pPr marL="411480" indent="-342900" algn="l" rtl="0" eaLnBrk="1" latinLnBrk="0" hangingPunct="1">
              <a:spcBef>
                <a:spcPts val="700"/>
              </a:spcBef>
              <a:buClr>
                <a:schemeClr val="tx2"/>
              </a:buClr>
              <a:buSzPct val="95000"/>
              <a:buFont typeface="Wingdings" panose="05000000000000000000"/>
              <a:buChar char=""/>
              <a:defRPr kumimoji="0" sz="3000" kern="1200">
                <a:solidFill>
                  <a:schemeClr val="tx1"/>
                </a:solidFill>
                <a:latin typeface="+mn-lt"/>
                <a:ea typeface="+mn-ea"/>
                <a:cs typeface="+mn-cs"/>
              </a:defRPr>
            </a:lvl1pPr>
            <a:lvl2pPr marL="740410" indent="-285750" algn="l" rtl="0" eaLnBrk="1" latinLnBrk="0" hangingPunct="1">
              <a:spcBef>
                <a:spcPct val="20000"/>
              </a:spcBef>
              <a:buClr>
                <a:schemeClr val="accent2"/>
              </a:buClr>
              <a:buSzPct val="90000"/>
              <a:buFont typeface="Wingdings" panose="05000000000000000000"/>
              <a:buChar char=""/>
              <a:defRPr kumimoji="0" sz="2600" kern="1200">
                <a:solidFill>
                  <a:schemeClr val="tx1"/>
                </a:solidFill>
                <a:latin typeface="+mn-lt"/>
                <a:ea typeface="+mn-ea"/>
                <a:cs typeface="+mn-cs"/>
              </a:defRPr>
            </a:lvl2pPr>
            <a:lvl3pPr marL="996950" indent="-228600" algn="l" rtl="0" eaLnBrk="1" latinLnBrk="0" hangingPunct="1">
              <a:spcBef>
                <a:spcPct val="20000"/>
              </a:spcBef>
              <a:buClr>
                <a:schemeClr val="accent2"/>
              </a:buClr>
              <a:buFont typeface="Wingdings 2" panose="05020102010507070707"/>
              <a:buChar char=""/>
              <a:defRPr kumimoji="0" sz="2400" kern="1200">
                <a:solidFill>
                  <a:schemeClr val="tx1"/>
                </a:solidFill>
                <a:latin typeface="+mn-lt"/>
                <a:ea typeface="+mn-ea"/>
                <a:cs typeface="+mn-cs"/>
              </a:defRPr>
            </a:lvl3pPr>
            <a:lvl4pPr marL="1261745" indent="-228600" algn="l" rtl="0" eaLnBrk="1" latinLnBrk="0" hangingPunct="1">
              <a:spcBef>
                <a:spcPct val="20000"/>
              </a:spcBef>
              <a:buClr>
                <a:schemeClr val="accent3"/>
              </a:buClr>
              <a:buFont typeface="Wingdings 3" panose="05040102010807070707"/>
              <a:buChar char=""/>
              <a:defRPr kumimoji="0" sz="2200" kern="1200">
                <a:solidFill>
                  <a:schemeClr val="tx1"/>
                </a:solidFill>
                <a:latin typeface="+mn-lt"/>
                <a:ea typeface="+mn-ea"/>
                <a:cs typeface="+mn-cs"/>
              </a:defRPr>
            </a:lvl4pPr>
            <a:lvl5pPr marL="1481455" indent="-210185" algn="l" rtl="0" eaLnBrk="1" latinLnBrk="0" hangingPunct="1">
              <a:spcBef>
                <a:spcPct val="20000"/>
              </a:spcBef>
              <a:buClr>
                <a:schemeClr val="accent3"/>
              </a:buClr>
              <a:buFont typeface="Wingdings 2" panose="05020102010507070707"/>
              <a:buChar char=""/>
              <a:defRPr kumimoji="0" sz="2000" kern="1200">
                <a:solidFill>
                  <a:schemeClr val="tx1"/>
                </a:solidFill>
                <a:latin typeface="+mn-lt"/>
                <a:ea typeface="+mn-ea"/>
                <a:cs typeface="+mn-cs"/>
              </a:defRPr>
            </a:lvl5pPr>
            <a:lvl6pPr marL="1710055" indent="-210185" algn="l" rtl="0" eaLnBrk="1" latinLnBrk="0" hangingPunct="1">
              <a:spcBef>
                <a:spcPct val="20000"/>
              </a:spcBef>
              <a:buClr>
                <a:schemeClr val="accent3"/>
              </a:buClr>
              <a:buFont typeface="Wingdings 2" panose="05020102010507070707"/>
              <a:buChar char=""/>
              <a:defRPr kumimoji="0" sz="1800" kern="1200">
                <a:solidFill>
                  <a:schemeClr val="tx1"/>
                </a:solidFill>
                <a:latin typeface="+mn-lt"/>
                <a:ea typeface="+mn-ea"/>
                <a:cs typeface="+mn-cs"/>
              </a:defRPr>
            </a:lvl6pPr>
            <a:lvl7pPr marL="1901825" indent="-182880" algn="l" rtl="0" eaLnBrk="1" latinLnBrk="0" hangingPunct="1">
              <a:spcBef>
                <a:spcPct val="20000"/>
              </a:spcBef>
              <a:buClr>
                <a:schemeClr val="accent4"/>
              </a:buClr>
              <a:buFont typeface="Wingdings 2" panose="05020102010507070707"/>
              <a:buChar char=""/>
              <a:defRPr kumimoji="0" sz="1600" kern="1200">
                <a:solidFill>
                  <a:schemeClr val="tx1"/>
                </a:solidFill>
                <a:latin typeface="+mn-lt"/>
                <a:ea typeface="+mn-ea"/>
                <a:cs typeface="+mn-cs"/>
              </a:defRPr>
            </a:lvl7pPr>
            <a:lvl8pPr marL="2094230" indent="-182880" algn="l" rtl="0" eaLnBrk="1" latinLnBrk="0" hangingPunct="1">
              <a:spcBef>
                <a:spcPct val="20000"/>
              </a:spcBef>
              <a:buClr>
                <a:schemeClr val="accent4"/>
              </a:buClr>
              <a:buFont typeface="Wingdings 2" panose="05020102010507070707"/>
              <a:buChar char=""/>
              <a:defRPr kumimoji="0" sz="1600" kern="1200">
                <a:solidFill>
                  <a:schemeClr val="tx1"/>
                </a:solidFill>
                <a:latin typeface="+mn-lt"/>
                <a:ea typeface="+mn-ea"/>
                <a:cs typeface="+mn-cs"/>
              </a:defRPr>
            </a:lvl8pPr>
            <a:lvl9pPr marL="2286000" indent="-182880" algn="l" rtl="0" eaLnBrk="1" latinLnBrk="0" hangingPunct="1">
              <a:spcBef>
                <a:spcPct val="20000"/>
              </a:spcBef>
              <a:buClr>
                <a:schemeClr val="accent4"/>
              </a:buClr>
              <a:buFont typeface="Wingdings 2" panose="05020102010507070707"/>
              <a:buChar char=""/>
              <a:defRPr kumimoji="0" sz="1600" kern="1200">
                <a:solidFill>
                  <a:schemeClr val="tx1"/>
                </a:solidFill>
                <a:latin typeface="+mn-lt"/>
                <a:ea typeface="+mn-ea"/>
                <a:cs typeface="+mn-cs"/>
              </a:defRPr>
            </a:lvl9pPr>
          </a:lstStyle>
          <a:p>
            <a:pPr marL="68580" indent="0">
              <a:buNone/>
            </a:pPr>
            <a:r>
              <a:rPr lang="en-US" sz="2400" b="1" dirty="0"/>
              <a:t> </a:t>
            </a:r>
            <a:endParaRPr lang="en-US" altLang="zh-CN" sz="2400" b="1" dirty="0"/>
          </a:p>
          <a:p>
            <a:pPr marL="68580" indent="0">
              <a:buNone/>
            </a:pPr>
            <a:r>
              <a:rPr lang="zh-CN" altLang="en-US" sz="2400" dirty="0"/>
              <a:t>终端下行一直在接收，</a:t>
            </a:r>
            <a:r>
              <a:rPr lang="en-US" altLang="zh-CN" sz="2400" dirty="0"/>
              <a:t>Rx Slot2</a:t>
            </a:r>
            <a:r>
              <a:rPr lang="zh-CN" altLang="en-US" sz="2400" dirty="0"/>
              <a:t>一直打开。</a:t>
            </a:r>
          </a:p>
          <a:p>
            <a:pPr marL="68580" indent="0">
              <a:buNone/>
            </a:pPr>
            <a:r>
              <a:rPr lang="zh-CN" altLang="en-US" sz="2400" dirty="0"/>
              <a:t>终端只有在上行上报的时候才会关闭</a:t>
            </a:r>
            <a:r>
              <a:rPr lang="en-US" altLang="zh-CN" sz="2400" dirty="0"/>
              <a:t>Rx Slot</a:t>
            </a:r>
            <a:r>
              <a:rPr lang="zh-CN" altLang="en-US" sz="2400" dirty="0"/>
              <a:t>，发送完成</a:t>
            </a:r>
            <a:r>
              <a:rPr lang="en-US" altLang="zh-CN" sz="2400" dirty="0"/>
              <a:t>1s</a:t>
            </a:r>
            <a:r>
              <a:rPr lang="zh-CN" altLang="en-US" sz="2400" dirty="0"/>
              <a:t>后进入</a:t>
            </a:r>
            <a:r>
              <a:rPr lang="en-US" altLang="zh-CN" sz="2400" dirty="0"/>
              <a:t>Rx Slot</a:t>
            </a:r>
            <a:r>
              <a:rPr lang="zh-CN" altLang="en-US" sz="2400" dirty="0"/>
              <a:t>，后续继续进入</a:t>
            </a:r>
            <a:r>
              <a:rPr lang="en-US" altLang="zh-CN" sz="2400" dirty="0"/>
              <a:t>slot 2.</a:t>
            </a:r>
          </a:p>
        </p:txBody>
      </p:sp>
      <p:pic>
        <p:nvPicPr>
          <p:cNvPr id="9" name="内容占位符 8" descr="图片19"/>
          <p:cNvPicPr>
            <a:picLocks noGrp="1" noChangeAspect="1"/>
          </p:cNvPicPr>
          <p:nvPr>
            <p:ph idx="1"/>
          </p:nvPr>
        </p:nvPicPr>
        <p:blipFill>
          <a:blip r:embed="rId2"/>
          <a:stretch>
            <a:fillRect/>
          </a:stretch>
        </p:blipFill>
        <p:spPr>
          <a:xfrm>
            <a:off x="569595" y="3710940"/>
            <a:ext cx="7886700" cy="2787015"/>
          </a:xfrm>
          <a:prstGeom prst="rect">
            <a:avLst/>
          </a:prstGeom>
        </p:spPr>
      </p:pic>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err="1">
                <a:uFillTx/>
                <a:latin typeface="Times New Roman" panose="02020603050405020304" pitchFamily="18" charset="0"/>
              </a:rPr>
              <a:t>Class A B C</a:t>
            </a:r>
            <a:r>
              <a:rPr lang="zh-CN" altLang="en-US" dirty="0"/>
              <a:t>总结</a:t>
            </a:r>
          </a:p>
        </p:txBody>
      </p:sp>
      <p:sp>
        <p:nvSpPr>
          <p:cNvPr id="6" name="文本框 5"/>
          <p:cNvSpPr txBox="1"/>
          <p:nvPr/>
        </p:nvSpPr>
        <p:spPr>
          <a:xfrm>
            <a:off x="337185" y="4779010"/>
            <a:ext cx="8403590" cy="1938020"/>
          </a:xfrm>
          <a:prstGeom prst="rect">
            <a:avLst/>
          </a:prstGeom>
          <a:noFill/>
        </p:spPr>
        <p:txBody>
          <a:bodyPr wrap="square" rtlCol="0">
            <a:spAutoFit/>
          </a:bodyPr>
          <a:lstStyle/>
          <a:p>
            <a:pPr marL="285750" indent="-285750" algn="l">
              <a:buFont typeface="Arial" panose="020B0604020202020204" pitchFamily="34" charset="0"/>
              <a:buChar char="•"/>
            </a:pPr>
            <a:r>
              <a:rPr lang="zh-CN" altLang="en-US" sz="2400" dirty="0"/>
              <a:t>从</a:t>
            </a:r>
            <a:r>
              <a:rPr lang="en-US" altLang="zh-CN" sz="2400" dirty="0"/>
              <a:t>Class A </a:t>
            </a:r>
            <a:r>
              <a:rPr lang="zh-CN" altLang="en-US" sz="2400" dirty="0"/>
              <a:t>到</a:t>
            </a:r>
            <a:r>
              <a:rPr lang="en-US" altLang="zh-CN" sz="2400" dirty="0">
                <a:sym typeface="+mn-ea"/>
              </a:rPr>
              <a:t>Class B</a:t>
            </a:r>
            <a:r>
              <a:rPr lang="zh-CN" altLang="en-US" sz="2400" dirty="0">
                <a:sym typeface="+mn-ea"/>
              </a:rPr>
              <a:t>再到</a:t>
            </a:r>
            <a:r>
              <a:rPr lang="en-US" altLang="zh-CN" sz="2400" dirty="0">
                <a:sym typeface="+mn-ea"/>
              </a:rPr>
              <a:t>Class C</a:t>
            </a:r>
            <a:r>
              <a:rPr lang="zh-CN" altLang="en-US" sz="2400" dirty="0">
                <a:sym typeface="+mn-ea"/>
              </a:rPr>
              <a:t>模式，设备功耗依次增大，同时，端到端通信的时延依次降低</a:t>
            </a:r>
            <a:r>
              <a:rPr lang="en-US" altLang="zh-CN" sz="2400" dirty="0">
                <a:sym typeface="+mn-ea"/>
              </a:rPr>
              <a:t> </a:t>
            </a:r>
            <a:r>
              <a:rPr lang="zh-CN" altLang="en-US" sz="2400" dirty="0">
                <a:sym typeface="+mn-ea"/>
              </a:rPr>
              <a:t>。</a:t>
            </a:r>
          </a:p>
          <a:p>
            <a:pPr marL="285750" indent="-285750" algn="l">
              <a:buFont typeface="Arial" panose="020B0604020202020204" pitchFamily="34" charset="0"/>
              <a:buChar char="•"/>
            </a:pPr>
            <a:r>
              <a:rPr lang="zh-CN" altLang="en-US" sz="2400" dirty="0">
                <a:sym typeface="+mn-ea"/>
              </a:rPr>
              <a:t>ABC三种模式都是装电池的，beacon需要强校验的时间，需要GPS信号主动下行，每台基站之间的时间一致，都是靠GPS信号，城市园区或学校里面，可以把网关设到楼顶</a:t>
            </a:r>
          </a:p>
        </p:txBody>
      </p:sp>
      <p:pic>
        <p:nvPicPr>
          <p:cNvPr id="8" name="内容占位符 7" descr="图片20"/>
          <p:cNvPicPr>
            <a:picLocks noGrp="1" noChangeAspect="1"/>
          </p:cNvPicPr>
          <p:nvPr>
            <p:ph idx="1"/>
          </p:nvPr>
        </p:nvPicPr>
        <p:blipFill>
          <a:blip r:embed="rId2"/>
          <a:stretch>
            <a:fillRect/>
          </a:stretch>
        </p:blipFill>
        <p:spPr>
          <a:xfrm>
            <a:off x="595630" y="1466214"/>
            <a:ext cx="7886700" cy="314706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anim calcmode="lin" valueType="num">
                                      <p:cBhvr additive="base">
                                        <p:cTn id="13"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err="1">
                <a:uFillTx/>
                <a:latin typeface="Times New Roman" panose="02020603050405020304" pitchFamily="18" charset="0"/>
              </a:rPr>
              <a:t>LoRaWAN &amp; D2D</a:t>
            </a:r>
            <a:r>
              <a:rPr lang="zh-CN" altLang="en-US" sz="2400" dirty="0" err="1">
                <a:uFillTx/>
                <a:latin typeface="Times New Roman" panose="02020603050405020304" pitchFamily="18" charset="0"/>
              </a:rPr>
              <a:t>（第四种通信方式）</a:t>
            </a:r>
          </a:p>
        </p:txBody>
      </p:sp>
      <p:pic>
        <p:nvPicPr>
          <p:cNvPr id="7" name="内容占位符 6" descr="图片24"/>
          <p:cNvPicPr>
            <a:picLocks noGrp="1" noChangeAspect="1"/>
          </p:cNvPicPr>
          <p:nvPr>
            <p:ph idx="1"/>
          </p:nvPr>
        </p:nvPicPr>
        <p:blipFill>
          <a:blip r:embed="rId2"/>
          <a:stretch>
            <a:fillRect/>
          </a:stretch>
        </p:blipFill>
        <p:spPr>
          <a:xfrm>
            <a:off x="567690" y="2760980"/>
            <a:ext cx="7886700" cy="3208655"/>
          </a:xfrm>
          <a:prstGeom prst="rect">
            <a:avLst/>
          </a:prstGeom>
        </p:spPr>
      </p:pic>
      <p:sp>
        <p:nvSpPr>
          <p:cNvPr id="6" name="文本框 5"/>
          <p:cNvSpPr txBox="1"/>
          <p:nvPr/>
        </p:nvSpPr>
        <p:spPr>
          <a:xfrm>
            <a:off x="567690" y="1634490"/>
            <a:ext cx="8007985" cy="829945"/>
          </a:xfrm>
          <a:prstGeom prst="rect">
            <a:avLst/>
          </a:prstGeom>
          <a:noFill/>
        </p:spPr>
        <p:txBody>
          <a:bodyPr wrap="square" rtlCol="0">
            <a:spAutoFit/>
          </a:bodyPr>
          <a:lstStyle/>
          <a:p>
            <a:pPr marL="285750" indent="-285750" algn="l">
              <a:buFont typeface="Arial" panose="020B0604020202020204" pitchFamily="34" charset="0"/>
              <a:buChar char="•"/>
            </a:pPr>
            <a:r>
              <a:rPr sz="2400"/>
              <a:t>LoRa D2D全称是LoRa Device to Device 通信协议，是由ASR(翱捷科技)发布的，适用于LoRa室内应用</a:t>
            </a:r>
          </a:p>
        </p:txBody>
      </p:sp>
    </p:spTree>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38150" y="1368425"/>
            <a:ext cx="7886700" cy="4351338"/>
          </a:xfrm>
        </p:spPr>
        <p:txBody>
          <a:bodyPr/>
          <a:lstStyle/>
          <a:p>
            <a:r>
              <a:rPr lang="en-US" altLang="zh-CN"/>
              <a:t>LoRa</a:t>
            </a:r>
            <a:r>
              <a:rPr lang="zh-CN" altLang="en-US"/>
              <a:t>有上行消息和下行消息</a:t>
            </a:r>
          </a:p>
          <a:p>
            <a:endParaRPr lang="zh-CN" altLang="en-US"/>
          </a:p>
        </p:txBody>
      </p:sp>
      <p:sp>
        <p:nvSpPr>
          <p:cNvPr id="3" name="标题 2"/>
          <p:cNvSpPr>
            <a:spLocks noGrp="1"/>
          </p:cNvSpPr>
          <p:nvPr>
            <p:ph type="title"/>
          </p:nvPr>
        </p:nvSpPr>
        <p:spPr/>
        <p:txBody>
          <a:bodyPr/>
          <a:lstStyle/>
          <a:p>
            <a:r>
              <a:rPr lang="zh-CN" altLang="en-US"/>
              <a:t>数据帧格式</a:t>
            </a:r>
          </a:p>
        </p:txBody>
      </p:sp>
      <p:pic>
        <p:nvPicPr>
          <p:cNvPr id="7" name="图片 6"/>
          <p:cNvPicPr>
            <a:picLocks noChangeAspect="1"/>
          </p:cNvPicPr>
          <p:nvPr/>
        </p:nvPicPr>
        <p:blipFill>
          <a:blip r:embed="rId3"/>
          <a:srcRect t="4128" r="26341" b="78254"/>
          <a:stretch>
            <a:fillRect/>
          </a:stretch>
        </p:blipFill>
        <p:spPr>
          <a:xfrm>
            <a:off x="1277620" y="5629910"/>
            <a:ext cx="5241925" cy="726440"/>
          </a:xfrm>
          <a:prstGeom prst="rect">
            <a:avLst/>
          </a:prstGeom>
        </p:spPr>
      </p:pic>
      <p:sp>
        <p:nvSpPr>
          <p:cNvPr id="8" name="文本框 7"/>
          <p:cNvSpPr txBox="1"/>
          <p:nvPr/>
        </p:nvSpPr>
        <p:spPr>
          <a:xfrm>
            <a:off x="2852420" y="6423660"/>
            <a:ext cx="1697355" cy="368300"/>
          </a:xfrm>
          <a:prstGeom prst="rect">
            <a:avLst/>
          </a:prstGeom>
          <a:noFill/>
        </p:spPr>
        <p:txBody>
          <a:bodyPr wrap="none" rtlCol="0">
            <a:spAutoFit/>
          </a:bodyPr>
          <a:lstStyle/>
          <a:p>
            <a:r>
              <a:rPr lang="zh-CN" altLang="en-US"/>
              <a:t>下行</a:t>
            </a:r>
            <a:r>
              <a:rPr lang="en-US" altLang="zh-CN"/>
              <a:t>PHY</a:t>
            </a:r>
            <a:r>
              <a:rPr lang="zh-CN" altLang="en-US"/>
              <a:t>帧格式</a:t>
            </a:r>
          </a:p>
        </p:txBody>
      </p:sp>
      <p:pic>
        <p:nvPicPr>
          <p:cNvPr id="9" name="图片 8"/>
          <p:cNvPicPr>
            <a:picLocks noChangeAspect="1"/>
          </p:cNvPicPr>
          <p:nvPr/>
        </p:nvPicPr>
        <p:blipFill>
          <a:blip r:embed="rId3"/>
          <a:stretch>
            <a:fillRect/>
          </a:stretch>
        </p:blipFill>
        <p:spPr>
          <a:xfrm>
            <a:off x="1152525" y="1807210"/>
            <a:ext cx="6324600" cy="3664585"/>
          </a:xfrm>
          <a:prstGeom prst="rect">
            <a:avLst/>
          </a:prstGeom>
        </p:spPr>
      </p:pic>
      <p:sp>
        <p:nvSpPr>
          <p:cNvPr id="10" name="文本框 9"/>
          <p:cNvSpPr txBox="1"/>
          <p:nvPr/>
        </p:nvSpPr>
        <p:spPr>
          <a:xfrm>
            <a:off x="7477125" y="2213610"/>
            <a:ext cx="1697355" cy="368300"/>
          </a:xfrm>
          <a:prstGeom prst="rect">
            <a:avLst/>
          </a:prstGeom>
          <a:noFill/>
        </p:spPr>
        <p:txBody>
          <a:bodyPr wrap="none" rtlCol="0">
            <a:spAutoFit/>
          </a:bodyPr>
          <a:lstStyle/>
          <a:p>
            <a:r>
              <a:rPr lang="zh-CN" altLang="en-US"/>
              <a:t>上行</a:t>
            </a:r>
            <a:r>
              <a:rPr lang="en-US" altLang="zh-CN"/>
              <a:t>PHY</a:t>
            </a:r>
            <a:r>
              <a:rPr lang="zh-CN" altLang="en-US"/>
              <a:t>帧格式</a:t>
            </a:r>
          </a:p>
        </p:txBody>
      </p:sp>
    </p:spTree>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fontScale="87500" lnSpcReduction="20000"/>
          </a:bodyPr>
          <a:lstStyle/>
          <a:p>
            <a:pPr fontAlgn="auto">
              <a:lnSpc>
                <a:spcPct val="120000"/>
              </a:lnSpc>
            </a:pPr>
            <a:r>
              <a:rPr lang="zh-CN" altLang="en-US" dirty="0">
                <a:sym typeface="+mn-ea"/>
              </a:rPr>
              <a:t>上行消息是由终端发出，经过一个或多个网关转发给网络服务器。</a:t>
            </a:r>
            <a:endParaRPr lang="zh-CN" altLang="en-US" dirty="0"/>
          </a:p>
          <a:p>
            <a:pPr fontAlgn="auto">
              <a:lnSpc>
                <a:spcPct val="120000"/>
              </a:lnSpc>
            </a:pPr>
            <a:r>
              <a:rPr lang="zh-CN" altLang="en-US" dirty="0">
                <a:sym typeface="+mn-ea"/>
              </a:rPr>
              <a:t>上行消息使用 LoRa 射频帧的严格模式，消息中含有 PHDR 和 PHDR_CRC 。载荷有CRC校验来保证完整性。</a:t>
            </a:r>
            <a:endParaRPr lang="zh-CN" altLang="en-US" dirty="0"/>
          </a:p>
          <a:p>
            <a:pPr fontAlgn="auto">
              <a:lnSpc>
                <a:spcPct val="120000"/>
              </a:lnSpc>
            </a:pPr>
            <a:r>
              <a:rPr lang="en-US" altLang="zh-CN" dirty="0">
                <a:solidFill>
                  <a:srgbClr val="FF0000"/>
                </a:solidFill>
                <a:sym typeface="+mn-ea"/>
              </a:rPr>
              <a:t>1. preamble</a:t>
            </a:r>
            <a:r>
              <a:rPr lang="zh-CN" altLang="en-US" dirty="0">
                <a:solidFill>
                  <a:srgbClr val="FF0000"/>
                </a:solidFill>
                <a:sym typeface="+mn-ea"/>
              </a:rPr>
              <a:t>（前导）</a:t>
            </a:r>
            <a:r>
              <a:rPr lang="zh-CN" altLang="en-US" dirty="0">
                <a:sym typeface="+mn-ea"/>
              </a:rPr>
              <a:t>、</a:t>
            </a:r>
            <a:r>
              <a:rPr lang="en-US" altLang="zh-CN" dirty="0">
                <a:sym typeface="+mn-ea"/>
              </a:rPr>
              <a:t>PHDR</a:t>
            </a:r>
            <a:r>
              <a:rPr lang="zh-CN" altLang="en-US" dirty="0">
                <a:sym typeface="+mn-ea"/>
              </a:rPr>
              <a:t>、</a:t>
            </a:r>
            <a:r>
              <a:rPr lang="en-US" altLang="zh-CN" dirty="0">
                <a:sym typeface="+mn-ea"/>
              </a:rPr>
              <a:t>PHDR_CRC</a:t>
            </a:r>
            <a:r>
              <a:rPr lang="zh-CN" altLang="en-US" dirty="0">
                <a:sym typeface="+mn-ea"/>
              </a:rPr>
              <a:t>和 CRC 都是硬件生成，无需软件参与，需要软件参与的是</a:t>
            </a:r>
            <a:r>
              <a:rPr lang="en-US" altLang="zh-CN" dirty="0" err="1">
                <a:sym typeface="+mn-ea"/>
              </a:rPr>
              <a:t>PHYPayload</a:t>
            </a:r>
            <a:r>
              <a:rPr lang="zh-CN" altLang="en-US" dirty="0">
                <a:sym typeface="+mn-ea"/>
              </a:rPr>
              <a:t>部分</a:t>
            </a:r>
            <a:endParaRPr lang="zh-CN" altLang="en-US" dirty="0"/>
          </a:p>
          <a:p>
            <a:pPr fontAlgn="auto">
              <a:lnSpc>
                <a:spcPct val="120000"/>
              </a:lnSpc>
            </a:pPr>
            <a:r>
              <a:rPr lang="en-US" altLang="zh-CN" dirty="0">
                <a:solidFill>
                  <a:srgbClr val="FF0000"/>
                </a:solidFill>
                <a:sym typeface="+mn-ea"/>
              </a:rPr>
              <a:t>2.CRC</a:t>
            </a:r>
            <a:r>
              <a:rPr lang="zh-CN" altLang="en-US" dirty="0">
                <a:solidFill>
                  <a:srgbClr val="FF0000"/>
                </a:solidFill>
                <a:sym typeface="+mn-ea"/>
              </a:rPr>
              <a:t>校验只出现在上行链路消息中</a:t>
            </a:r>
            <a:r>
              <a:rPr lang="zh-CN" altLang="en-US" dirty="0">
                <a:sym typeface="+mn-ea"/>
              </a:rPr>
              <a:t>，其中</a:t>
            </a:r>
            <a:r>
              <a:rPr lang="en-US" altLang="zh-CN" dirty="0">
                <a:sym typeface="+mn-ea"/>
              </a:rPr>
              <a:t>PHDR</a:t>
            </a:r>
            <a:r>
              <a:rPr lang="zh-CN" altLang="en-US" dirty="0">
                <a:sym typeface="+mn-ea"/>
              </a:rPr>
              <a:t>、</a:t>
            </a:r>
            <a:r>
              <a:rPr lang="en-US" altLang="zh-CN" dirty="0">
                <a:sym typeface="+mn-ea"/>
              </a:rPr>
              <a:t>PHDR_CRC</a:t>
            </a:r>
            <a:r>
              <a:rPr lang="zh-CN" altLang="en-US" dirty="0">
                <a:sym typeface="+mn-ea"/>
              </a:rPr>
              <a:t>和 CRC都是射频芯片用于校验数据的完整性和一致性用的，并非用户生成的数据。</a:t>
            </a:r>
          </a:p>
          <a:p>
            <a:pPr marL="0" indent="0" fontAlgn="auto">
              <a:lnSpc>
                <a:spcPct val="120000"/>
              </a:lnSpc>
              <a:buNone/>
            </a:pPr>
            <a:r>
              <a:rPr lang="zh-CN" altLang="en-US" dirty="0">
                <a:sym typeface="+mn-ea"/>
              </a:rPr>
              <a:t>注：其中上行最后还有CRC校验，而下行没有CRC校验</a:t>
            </a:r>
          </a:p>
          <a:p>
            <a:pPr marL="0" indent="0" fontAlgn="auto">
              <a:lnSpc>
                <a:spcPct val="120000"/>
              </a:lnSpc>
              <a:buNone/>
            </a:pPr>
            <a:r>
              <a:rPr lang="en-US" altLang="zh-CN" dirty="0">
                <a:solidFill>
                  <a:srgbClr val="FF0000"/>
                </a:solidFill>
                <a:sym typeface="+mn-ea"/>
              </a:rPr>
              <a:t>MAC</a:t>
            </a:r>
            <a:r>
              <a:rPr lang="zh-CN" altLang="en-US" dirty="0">
                <a:solidFill>
                  <a:srgbClr val="FF0000"/>
                </a:solidFill>
                <a:sym typeface="+mn-ea"/>
              </a:rPr>
              <a:t>数据</a:t>
            </a:r>
            <a:r>
              <a:rPr lang="zh-CN" altLang="en-US" dirty="0">
                <a:sym typeface="+mn-ea"/>
              </a:rPr>
              <a:t>：由上图可以看到，MAC数据是是作为PHYPayload存在的</a:t>
            </a:r>
            <a:endParaRPr lang="zh-CN" altLang="en-US" dirty="0"/>
          </a:p>
          <a:p>
            <a:pPr fontAlgn="auto">
              <a:lnSpc>
                <a:spcPct val="120000"/>
              </a:lnSpc>
            </a:pPr>
            <a:endParaRPr lang="zh-CN" altLang="en-US" dirty="0">
              <a:sym typeface="+mn-ea"/>
            </a:endParaRPr>
          </a:p>
          <a:p>
            <a:endParaRPr lang="zh-CN" altLang="en-US" dirty="0"/>
          </a:p>
        </p:txBody>
      </p:sp>
      <p:sp>
        <p:nvSpPr>
          <p:cNvPr id="3" name="标题 2"/>
          <p:cNvSpPr>
            <a:spLocks noGrp="1"/>
          </p:cNvSpPr>
          <p:nvPr>
            <p:ph type="title"/>
          </p:nvPr>
        </p:nvSpPr>
        <p:spPr/>
        <p:txBody>
          <a:bodyPr/>
          <a:lstStyle/>
          <a:p>
            <a:endParaRPr lang="zh-CN" altLang="en-US"/>
          </a:p>
        </p:txBody>
      </p:sp>
      <p:sp>
        <p:nvSpPr>
          <p:cNvPr id="4" name="标题 3"/>
          <p:cNvSpPr>
            <a:spLocks noGrp="1"/>
          </p:cNvSpPr>
          <p:nvPr>
            <p:ph type="title"/>
          </p:nvPr>
        </p:nvSpPr>
        <p:spPr/>
        <p:txBody>
          <a:bodyPr/>
          <a:lstStyle/>
          <a:p>
            <a:endParaRPr lang="zh-CN" alt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endParaRPr lang="zh-CN" altLang="en-US"/>
          </a:p>
        </p:txBody>
      </p:sp>
      <p:sp>
        <p:nvSpPr>
          <p:cNvPr id="3" name="标题 2"/>
          <p:cNvSpPr>
            <a:spLocks noGrp="1"/>
          </p:cNvSpPr>
          <p:nvPr>
            <p:ph type="title"/>
          </p:nvPr>
        </p:nvSpPr>
        <p:spPr/>
        <p:txBody>
          <a:bodyPr/>
          <a:lstStyle/>
          <a:p>
            <a:endParaRPr lang="zh-CN" altLang="en-US"/>
          </a:p>
        </p:txBody>
      </p:sp>
      <p:sp>
        <p:nvSpPr>
          <p:cNvPr id="4" name="标题 3"/>
          <p:cNvSpPr>
            <a:spLocks noGrp="1"/>
          </p:cNvSpPr>
          <p:nvPr>
            <p:ph type="title"/>
          </p:nvPr>
        </p:nvSpPr>
        <p:spPr/>
        <p:txBody>
          <a:bodyPr/>
          <a:lstStyle/>
          <a:p>
            <a:endParaRPr lang="zh-CN" altLang="en-US"/>
          </a:p>
        </p:txBody>
      </p:sp>
      <p:sp>
        <p:nvSpPr>
          <p:cNvPr id="2052" name="Text Box 7"/>
          <p:cNvSpPr txBox="1"/>
          <p:nvPr/>
        </p:nvSpPr>
        <p:spPr>
          <a:xfrm>
            <a:off x="228600" y="446405"/>
            <a:ext cx="6692265" cy="521970"/>
          </a:xfrm>
          <a:prstGeom prst="rect">
            <a:avLst/>
          </a:prstGeom>
          <a:noFill/>
          <a:ln w="9525">
            <a:noFill/>
          </a:ln>
        </p:spPr>
        <p:txBody>
          <a:bodyPr wrap="square">
            <a:spAutoFit/>
          </a:bodyPr>
          <a:lstStyle/>
          <a:p>
            <a:pPr algn="l" fontAlgn="base">
              <a:buClrTx/>
              <a:buSzTx/>
              <a:buFontTx/>
            </a:pPr>
            <a:r>
              <a:rPr lang="zh-CN" altLang="en-US" sz="2800" dirty="0">
                <a:ln w="0"/>
                <a:solidFill>
                  <a:schemeClr val="bg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微软雅黑" panose="020B0503020204020204" pitchFamily="34" charset="-122"/>
              </a:rPr>
              <a:t>1)  网络拓扑结构——自组网（Ad-hoc）</a:t>
            </a:r>
          </a:p>
        </p:txBody>
      </p:sp>
      <p:sp>
        <p:nvSpPr>
          <p:cNvPr id="2053" name="Rectangle 9"/>
          <p:cNvSpPr/>
          <p:nvPr/>
        </p:nvSpPr>
        <p:spPr>
          <a:xfrm>
            <a:off x="0" y="2273300"/>
            <a:ext cx="309880" cy="368300"/>
          </a:xfrm>
          <a:prstGeom prst="rect">
            <a:avLst/>
          </a:prstGeom>
          <a:noFill/>
          <a:ln w="9525">
            <a:noFill/>
          </a:ln>
        </p:spPr>
        <p:txBody>
          <a:bodyPr wrap="none" anchor="ctr">
            <a:spAutoFit/>
          </a:bodyPr>
          <a:lstStyle/>
          <a:p>
            <a:endParaRPr lang="zh-CN" altLang="en-US" dirty="0">
              <a:latin typeface="Arial" panose="020B0604020202020204" pitchFamily="34" charset="0"/>
            </a:endParaRPr>
          </a:p>
        </p:txBody>
      </p:sp>
      <p:graphicFrame>
        <p:nvGraphicFramePr>
          <p:cNvPr id="2050" name="Object 8"/>
          <p:cNvGraphicFramePr/>
          <p:nvPr>
            <p:extLst>
              <p:ext uri="{D42A27DB-BD31-4B8C-83A1-F6EECF244321}">
                <p14:modId xmlns:p14="http://schemas.microsoft.com/office/powerpoint/2010/main" val="498187449"/>
              </p:ext>
            </p:extLst>
          </p:nvPr>
        </p:nvGraphicFramePr>
        <p:xfrm>
          <a:off x="2233998" y="2971070"/>
          <a:ext cx="6096000" cy="3341687"/>
        </p:xfrm>
        <a:graphic>
          <a:graphicData uri="http://schemas.openxmlformats.org/presentationml/2006/ole">
            <mc:AlternateContent xmlns:mc="http://schemas.openxmlformats.org/markup-compatibility/2006">
              <mc:Choice xmlns:v="urn:schemas-microsoft-com:vml" Requires="v">
                <p:oleObj r:id="rId3" imgW="3914140" imgH="2149475" progId="Visio.Drawing.11">
                  <p:embed/>
                </p:oleObj>
              </mc:Choice>
              <mc:Fallback>
                <p:oleObj r:id="rId3" imgW="3914140" imgH="2149475" progId="Visio.Drawing.11">
                  <p:embed/>
                  <p:pic>
                    <p:nvPicPr>
                      <p:cNvPr id="0" name="图片 3076"/>
                      <p:cNvPicPr/>
                      <p:nvPr/>
                    </p:nvPicPr>
                    <p:blipFill>
                      <a:blip r:embed="rId4"/>
                      <a:stretch>
                        <a:fillRect/>
                      </a:stretch>
                    </p:blipFill>
                    <p:spPr>
                      <a:xfrm>
                        <a:off x="2233998" y="2971070"/>
                        <a:ext cx="6096000" cy="3341687"/>
                      </a:xfrm>
                      <a:prstGeom prst="rect">
                        <a:avLst/>
                      </a:prstGeom>
                      <a:noFill/>
                      <a:ln w="38100">
                        <a:noFill/>
                        <a:miter/>
                      </a:ln>
                    </p:spPr>
                  </p:pic>
                </p:oleObj>
              </mc:Fallback>
            </mc:AlternateContent>
          </a:graphicData>
        </a:graphic>
      </p:graphicFrame>
      <p:sp>
        <p:nvSpPr>
          <p:cNvPr id="2054" name="Rectangle 10"/>
          <p:cNvSpPr/>
          <p:nvPr/>
        </p:nvSpPr>
        <p:spPr>
          <a:xfrm>
            <a:off x="408734" y="1722109"/>
            <a:ext cx="8915400" cy="461665"/>
          </a:xfrm>
          <a:prstGeom prst="rect">
            <a:avLst/>
          </a:prstGeom>
          <a:noFill/>
          <a:ln w="9525">
            <a:noFill/>
          </a:ln>
        </p:spPr>
        <p:txBody>
          <a:bodyPr>
            <a:spAutoFit/>
          </a:bodyPr>
          <a:lstStyle/>
          <a:p>
            <a:pPr marL="228600" indent="-228600" algn="l">
              <a:lnSpc>
                <a:spcPct val="100000"/>
              </a:lnSpc>
              <a:spcBef>
                <a:spcPts val="1000"/>
              </a:spcBef>
              <a:buClrTx/>
              <a:buSzTx/>
              <a:buFont typeface="Arial" panose="020B0604020202020204" pitchFamily="34" charset="0"/>
              <a:buChar char="•"/>
            </a:pP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仅由两个及以上STA组成，网络中</a:t>
            </a:r>
            <a:r>
              <a:rPr lang="zh-CN" altLang="en-US" sz="24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不存在AP</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a:t>
            </a:r>
          </a:p>
        </p:txBody>
      </p:sp>
    </p:spTree>
  </p:cSld>
  <p:clrMapOvr>
    <a:masterClrMapping/>
  </p:clrMapOvr>
  <p:transition/>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501649" y="390525"/>
            <a:ext cx="5813426" cy="995679"/>
          </a:xfrm>
        </p:spPr>
        <p:txBody>
          <a:bodyPr/>
          <a:lstStyle/>
          <a:p>
            <a:r>
              <a:rPr lang="en-US" altLang="zh-CN"/>
              <a:t>PHY</a:t>
            </a:r>
            <a:r>
              <a:rPr lang="zh-CN" altLang="en-US"/>
              <a:t>载荷</a:t>
            </a:r>
          </a:p>
        </p:txBody>
      </p:sp>
      <p:pic>
        <p:nvPicPr>
          <p:cNvPr id="6" name="内容占位符 5"/>
          <p:cNvPicPr>
            <a:picLocks noGrp="1" noChangeAspect="1"/>
          </p:cNvPicPr>
          <p:nvPr>
            <p:ph idx="1"/>
          </p:nvPr>
        </p:nvPicPr>
        <p:blipFill>
          <a:blip r:embed="rId3"/>
          <a:stretch>
            <a:fillRect/>
          </a:stretch>
        </p:blipFill>
        <p:spPr>
          <a:xfrm>
            <a:off x="1038225" y="1910080"/>
            <a:ext cx="5962650" cy="763905"/>
          </a:xfrm>
          <a:prstGeom prst="rect">
            <a:avLst/>
          </a:prstGeom>
        </p:spPr>
      </p:pic>
      <p:pic>
        <p:nvPicPr>
          <p:cNvPr id="9" name="图片 8"/>
          <p:cNvPicPr>
            <a:picLocks noChangeAspect="1"/>
          </p:cNvPicPr>
          <p:nvPr/>
        </p:nvPicPr>
        <p:blipFill>
          <a:blip r:embed="rId4"/>
          <a:stretch>
            <a:fillRect/>
          </a:stretch>
        </p:blipFill>
        <p:spPr>
          <a:xfrm>
            <a:off x="5506085" y="0"/>
            <a:ext cx="3725545" cy="1825625"/>
          </a:xfrm>
          <a:prstGeom prst="rect">
            <a:avLst/>
          </a:prstGeom>
        </p:spPr>
      </p:pic>
      <p:pic>
        <p:nvPicPr>
          <p:cNvPr id="7" name="图片 6"/>
          <p:cNvPicPr>
            <a:picLocks noChangeAspect="1"/>
          </p:cNvPicPr>
          <p:nvPr/>
        </p:nvPicPr>
        <p:blipFill>
          <a:blip r:embed="rId5"/>
          <a:stretch>
            <a:fillRect/>
          </a:stretch>
        </p:blipFill>
        <p:spPr>
          <a:xfrm>
            <a:off x="1514475" y="2729230"/>
            <a:ext cx="6419215" cy="2201545"/>
          </a:xfrm>
          <a:prstGeom prst="rect">
            <a:avLst/>
          </a:prstGeom>
        </p:spPr>
      </p:pic>
      <p:pic>
        <p:nvPicPr>
          <p:cNvPr id="8" name="图片 7"/>
          <p:cNvPicPr>
            <a:picLocks noChangeAspect="1"/>
          </p:cNvPicPr>
          <p:nvPr/>
        </p:nvPicPr>
        <p:blipFill>
          <a:blip r:embed="rId6"/>
          <a:stretch>
            <a:fillRect/>
          </a:stretch>
        </p:blipFill>
        <p:spPr>
          <a:xfrm>
            <a:off x="1404620" y="4967605"/>
            <a:ext cx="5952490" cy="667385"/>
          </a:xfrm>
          <a:prstGeom prst="rect">
            <a:avLst/>
          </a:prstGeom>
        </p:spPr>
      </p:pic>
      <p:pic>
        <p:nvPicPr>
          <p:cNvPr id="10" name="图片 9"/>
          <p:cNvPicPr>
            <a:picLocks noChangeAspect="1"/>
          </p:cNvPicPr>
          <p:nvPr/>
        </p:nvPicPr>
        <p:blipFill>
          <a:blip r:embed="rId7"/>
          <a:stretch>
            <a:fillRect/>
          </a:stretch>
        </p:blipFill>
        <p:spPr>
          <a:xfrm>
            <a:off x="1271270" y="5729605"/>
            <a:ext cx="6407150" cy="601345"/>
          </a:xfrm>
          <a:prstGeom prst="rect">
            <a:avLst/>
          </a:prstGeom>
        </p:spPr>
      </p:pic>
    </p:spTree>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62585" y="1743710"/>
            <a:ext cx="8152130" cy="4351655"/>
          </a:xfrm>
        </p:spPr>
        <p:txBody>
          <a:bodyPr>
            <a:noAutofit/>
          </a:bodyPr>
          <a:lstStyle/>
          <a:p>
            <a:r>
              <a:rPr lang="zh-CN" altLang="en-US"/>
              <a:t>由上图可以看到，MAC数据是是作为PHYPayload存在的</a:t>
            </a:r>
            <a:endParaRPr lang="zh-CN" altLang="en-US" sz="1900"/>
          </a:p>
          <a:p>
            <a:pPr marL="0" indent="0">
              <a:buNone/>
            </a:pPr>
            <a:endParaRPr lang="zh-CN" altLang="en-US" sz="1800"/>
          </a:p>
        </p:txBody>
      </p:sp>
      <p:sp>
        <p:nvSpPr>
          <p:cNvPr id="4" name="标题 3"/>
          <p:cNvSpPr>
            <a:spLocks noGrp="1"/>
          </p:cNvSpPr>
          <p:nvPr>
            <p:ph type="title"/>
          </p:nvPr>
        </p:nvSpPr>
        <p:spPr>
          <a:xfrm>
            <a:off x="438149" y="371475"/>
            <a:ext cx="5813426" cy="995679"/>
          </a:xfrm>
        </p:spPr>
        <p:txBody>
          <a:bodyPr/>
          <a:lstStyle/>
          <a:p>
            <a:r>
              <a:rPr lang="en-US" altLang="zh-CN"/>
              <a:t>MAC</a:t>
            </a:r>
            <a:r>
              <a:rPr lang="zh-CN" altLang="en-US"/>
              <a:t>载荷</a:t>
            </a:r>
          </a:p>
        </p:txBody>
      </p:sp>
      <p:pic>
        <p:nvPicPr>
          <p:cNvPr id="6" name="图片 5"/>
          <p:cNvPicPr>
            <a:picLocks noChangeAspect="1"/>
          </p:cNvPicPr>
          <p:nvPr/>
        </p:nvPicPr>
        <p:blipFill>
          <a:blip r:embed="rId2"/>
          <a:srcRect t="26807" r="2394" b="15024"/>
          <a:stretch>
            <a:fillRect/>
          </a:stretch>
        </p:blipFill>
        <p:spPr>
          <a:xfrm>
            <a:off x="733425" y="2686050"/>
            <a:ext cx="7144385" cy="2466975"/>
          </a:xfrm>
          <a:prstGeom prst="rect">
            <a:avLst/>
          </a:prstGeom>
        </p:spPr>
      </p:pic>
    </p:spTree>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fontScale="75000" lnSpcReduction="20000"/>
          </a:bodyPr>
          <a:lstStyle/>
          <a:p>
            <a:pPr marL="0" indent="0">
              <a:buNone/>
            </a:pPr>
            <a:r>
              <a:rPr lang="en-US" altLang="zh-CN">
                <a:sym typeface="+mn-ea"/>
              </a:rPr>
              <a:t>1)  </a:t>
            </a:r>
            <a:r>
              <a:rPr lang="zh-CN" altLang="en-US">
                <a:sym typeface="+mn-ea"/>
              </a:rPr>
              <a:t>其中</a:t>
            </a:r>
            <a:r>
              <a:rPr lang="zh-CN" altLang="en-US">
                <a:solidFill>
                  <a:srgbClr val="FF0000"/>
                </a:solidFill>
                <a:sym typeface="+mn-ea"/>
              </a:rPr>
              <a:t>MAC 层的包</a:t>
            </a:r>
            <a:r>
              <a:rPr lang="zh-CN" altLang="en-US">
                <a:sym typeface="+mn-ea"/>
              </a:rPr>
              <a:t>有三个部分组成：</a:t>
            </a:r>
            <a:endParaRPr lang="zh-CN" altLang="en-US"/>
          </a:p>
          <a:p>
            <a:pPr marL="0" indent="0">
              <a:buNone/>
            </a:pPr>
            <a:r>
              <a:rPr lang="zh-CN" altLang="en-US">
                <a:sym typeface="+mn-ea"/>
              </a:rPr>
              <a:t>MHDR(MAC层帧头)</a:t>
            </a:r>
            <a:endParaRPr lang="zh-CN" altLang="en-US"/>
          </a:p>
          <a:p>
            <a:pPr marL="0" indent="0">
              <a:buNone/>
            </a:pPr>
            <a:r>
              <a:rPr lang="zh-CN" altLang="en-US">
                <a:sym typeface="+mn-ea"/>
              </a:rPr>
              <a:t>MACPayload(MAC层负载)</a:t>
            </a:r>
            <a:endParaRPr lang="zh-CN" altLang="en-US"/>
          </a:p>
          <a:p>
            <a:pPr marL="0" indent="0">
              <a:buNone/>
            </a:pPr>
            <a:r>
              <a:rPr lang="zh-CN" altLang="en-US">
                <a:sym typeface="+mn-ea"/>
              </a:rPr>
              <a:t>MIC(4字节的校验)</a:t>
            </a:r>
            <a:endParaRPr lang="zh-CN" altLang="en-US"/>
          </a:p>
          <a:p>
            <a:pPr marL="0" indent="0">
              <a:buNone/>
            </a:pPr>
            <a:r>
              <a:rPr lang="en-US" altLang="zh-CN">
                <a:sym typeface="+mn-ea"/>
              </a:rPr>
              <a:t>2) </a:t>
            </a:r>
            <a:r>
              <a:rPr lang="zh-CN" altLang="en-US">
                <a:sym typeface="+mn-ea"/>
              </a:rPr>
              <a:t> </a:t>
            </a:r>
            <a:r>
              <a:rPr lang="zh-CN" altLang="en-US">
                <a:solidFill>
                  <a:srgbClr val="FF0000"/>
                </a:solidFill>
                <a:sym typeface="+mn-ea"/>
              </a:rPr>
              <a:t>MACPayload</a:t>
            </a:r>
            <a:r>
              <a:rPr lang="zh-CN" altLang="en-US">
                <a:sym typeface="+mn-ea"/>
              </a:rPr>
              <a:t>又由三个部分组成:</a:t>
            </a:r>
            <a:endParaRPr lang="zh-CN" altLang="en-US"/>
          </a:p>
          <a:p>
            <a:pPr marL="0" indent="0">
              <a:buNone/>
            </a:pPr>
            <a:r>
              <a:rPr lang="zh-CN" altLang="en-US">
                <a:sym typeface="+mn-ea"/>
              </a:rPr>
              <a:t>FHDR (MAC层负载头)</a:t>
            </a:r>
            <a:endParaRPr lang="zh-CN" altLang="en-US"/>
          </a:p>
          <a:p>
            <a:pPr marL="0" indent="0">
              <a:buNone/>
            </a:pPr>
            <a:r>
              <a:rPr lang="zh-CN" altLang="en-US">
                <a:sym typeface="+mn-ea"/>
              </a:rPr>
              <a:t>FPORT（MAC 层数据的通道号）</a:t>
            </a:r>
            <a:endParaRPr lang="zh-CN" altLang="en-US"/>
          </a:p>
          <a:p>
            <a:pPr marL="0" indent="0">
              <a:buNone/>
            </a:pPr>
            <a:r>
              <a:rPr lang="zh-CN" altLang="en-US">
                <a:sym typeface="+mn-ea"/>
              </a:rPr>
              <a:t>FRMPayload（MAC层负载，加密）</a:t>
            </a:r>
            <a:endParaRPr lang="zh-CN" altLang="en-US"/>
          </a:p>
          <a:p>
            <a:pPr marL="0" indent="0">
              <a:buNone/>
            </a:pPr>
            <a:r>
              <a:rPr lang="en-US" altLang="zh-CN">
                <a:sym typeface="+mn-ea"/>
              </a:rPr>
              <a:t>3) </a:t>
            </a:r>
            <a:r>
              <a:rPr lang="zh-CN" altLang="en-US">
                <a:solidFill>
                  <a:srgbClr val="FF0000"/>
                </a:solidFill>
                <a:sym typeface="+mn-ea"/>
              </a:rPr>
              <a:t>FHDR</a:t>
            </a:r>
            <a:r>
              <a:rPr lang="zh-CN" altLang="en-US">
                <a:sym typeface="+mn-ea"/>
              </a:rPr>
              <a:t>又由由四个部分组成:</a:t>
            </a:r>
            <a:endParaRPr lang="zh-CN" altLang="en-US"/>
          </a:p>
          <a:p>
            <a:pPr marL="0" indent="0">
              <a:buNone/>
            </a:pPr>
            <a:r>
              <a:rPr lang="zh-CN" altLang="en-US">
                <a:sym typeface="+mn-ea"/>
              </a:rPr>
              <a:t>DevAddr(终端的ID 4字节)</a:t>
            </a:r>
            <a:endParaRPr lang="zh-CN" altLang="en-US"/>
          </a:p>
          <a:p>
            <a:pPr marL="0" indent="0">
              <a:buNone/>
            </a:pPr>
            <a:r>
              <a:rPr lang="zh-CN" altLang="en-US">
                <a:sym typeface="+mn-ea"/>
              </a:rPr>
              <a:t>FCtrl（帧的控制字 1个字节）</a:t>
            </a:r>
            <a:endParaRPr lang="zh-CN" altLang="en-US"/>
          </a:p>
          <a:p>
            <a:pPr marL="0" indent="0">
              <a:buNone/>
            </a:pPr>
            <a:r>
              <a:rPr lang="zh-CN" altLang="en-US">
                <a:sym typeface="+mn-ea"/>
              </a:rPr>
              <a:t>FCnt （帧的序号 2个字节）</a:t>
            </a:r>
            <a:endParaRPr lang="zh-CN" altLang="en-US"/>
          </a:p>
          <a:p>
            <a:pPr marL="0" indent="0">
              <a:buNone/>
            </a:pPr>
            <a:r>
              <a:rPr lang="zh-CN" altLang="en-US">
                <a:sym typeface="+mn-ea"/>
              </a:rPr>
              <a:t>FOpts（帧配置，字节数不定，大部分情况0个字节）</a:t>
            </a:r>
            <a:endParaRPr lang="zh-CN" altLang="en-US"/>
          </a:p>
          <a:p>
            <a:endParaRPr lang="zh-CN" altLang="en-US"/>
          </a:p>
        </p:txBody>
      </p:sp>
      <p:sp>
        <p:nvSpPr>
          <p:cNvPr id="3" name="标题 2"/>
          <p:cNvSpPr>
            <a:spLocks noGrp="1"/>
          </p:cNvSpPr>
          <p:nvPr>
            <p:ph type="title"/>
          </p:nvPr>
        </p:nvSpPr>
        <p:spPr/>
        <p:txBody>
          <a:bodyPr/>
          <a:lstStyle/>
          <a:p>
            <a:endParaRPr lang="zh-CN" altLang="en-US"/>
          </a:p>
        </p:txBody>
      </p:sp>
      <p:sp>
        <p:nvSpPr>
          <p:cNvPr id="4" name="标题 3"/>
          <p:cNvSpPr>
            <a:spLocks noGrp="1"/>
          </p:cNvSpPr>
          <p:nvPr>
            <p:ph type="title"/>
          </p:nvPr>
        </p:nvSpPr>
        <p:spPr/>
        <p:txBody>
          <a:bodyPr/>
          <a:lstStyle/>
          <a:p>
            <a:endParaRPr lang="zh-CN" altLang="en-US"/>
          </a:p>
        </p:txBody>
      </p:sp>
    </p:spTree>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28649" y="511810"/>
            <a:ext cx="5813426" cy="995679"/>
          </a:xfrm>
        </p:spPr>
        <p:txBody>
          <a:bodyPr>
            <a:normAutofit fontScale="90000"/>
          </a:bodyPr>
          <a:lstStyle/>
          <a:p>
            <a:r>
              <a:rPr lang="en-US" altLang="zh-CN">
                <a:sym typeface="+mn-ea"/>
              </a:rPr>
              <a:t> </a:t>
            </a:r>
            <a:r>
              <a:rPr lang="zh-CN" altLang="en-US">
                <a:sym typeface="+mn-ea"/>
              </a:rPr>
              <a:t>LoRaWAN终端设备入网</a:t>
            </a:r>
            <a:br>
              <a:rPr lang="zh-CN" altLang="en-US"/>
            </a:br>
            <a:endParaRPr lang="zh-CN" altLang="en-US"/>
          </a:p>
        </p:txBody>
      </p:sp>
      <p:sp>
        <p:nvSpPr>
          <p:cNvPr id="3" name="内容占位符 2"/>
          <p:cNvSpPr>
            <a:spLocks noGrp="1"/>
          </p:cNvSpPr>
          <p:nvPr>
            <p:ph idx="1"/>
          </p:nvPr>
        </p:nvSpPr>
        <p:spPr/>
        <p:txBody>
          <a:bodyPr/>
          <a:lstStyle/>
          <a:p>
            <a:r>
              <a:rPr lang="zh-CN" altLang="en-US"/>
              <a:t>LoRaWAN协议为终端定义了2种入网方式：</a:t>
            </a:r>
          </a:p>
          <a:p>
            <a:endParaRPr lang="zh-CN" altLang="en-US"/>
          </a:p>
          <a:p>
            <a:r>
              <a:rPr lang="zh-CN" altLang="en-US"/>
              <a:t>Over-The-Air-Activation(</a:t>
            </a:r>
            <a:r>
              <a:rPr lang="zh-CN" altLang="en-US">
                <a:solidFill>
                  <a:srgbClr val="FF0000"/>
                </a:solidFill>
              </a:rPr>
              <a:t>OTAA</a:t>
            </a:r>
            <a:r>
              <a:rPr lang="zh-CN" altLang="en-US"/>
              <a:t>)空中激活方式</a:t>
            </a:r>
          </a:p>
          <a:p>
            <a:r>
              <a:rPr lang="zh-CN" altLang="en-US"/>
              <a:t>Activation By Personalization(</a:t>
            </a:r>
            <a:r>
              <a:rPr lang="zh-CN" altLang="en-US">
                <a:solidFill>
                  <a:srgbClr val="FF0000"/>
                </a:solidFill>
              </a:rPr>
              <a:t>ABP</a:t>
            </a:r>
            <a:r>
              <a:rPr lang="zh-CN" altLang="en-US"/>
              <a:t>)个性化激活方式</a:t>
            </a:r>
          </a:p>
        </p:txBody>
      </p:sp>
    </p:spTree>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20980" y="403225"/>
            <a:ext cx="6719570" cy="995680"/>
          </a:xfrm>
        </p:spPr>
        <p:txBody>
          <a:bodyPr>
            <a:normAutofit/>
          </a:bodyPr>
          <a:lstStyle/>
          <a:p>
            <a:r>
              <a:rPr lang="en-US" altLang="zh-CN">
                <a:sym typeface="+mn-ea"/>
              </a:rPr>
              <a:t>OTAA</a:t>
            </a:r>
            <a:r>
              <a:rPr lang="en-US" altLang="zh-CN" sz="3600">
                <a:sym typeface="+mn-ea"/>
              </a:rPr>
              <a:t>(Over-The-Air Activation)</a:t>
            </a:r>
          </a:p>
        </p:txBody>
      </p:sp>
      <p:sp>
        <p:nvSpPr>
          <p:cNvPr id="3" name="内容占位符 2"/>
          <p:cNvSpPr>
            <a:spLocks noGrp="1"/>
          </p:cNvSpPr>
          <p:nvPr>
            <p:ph idx="1"/>
          </p:nvPr>
        </p:nvSpPr>
        <p:spPr/>
        <p:txBody>
          <a:bodyPr/>
          <a:lstStyle/>
          <a:p>
            <a:pPr marL="0" indent="0" fontAlgn="auto">
              <a:lnSpc>
                <a:spcPct val="120000"/>
              </a:lnSpc>
              <a:buNone/>
            </a:pPr>
            <a:r>
              <a:rPr lang="en-US" altLang="zh-CN">
                <a:sym typeface="+mn-ea"/>
              </a:rPr>
              <a:t>      OTAA,</a:t>
            </a:r>
            <a:r>
              <a:rPr lang="zh-CN" altLang="en-US">
                <a:sym typeface="+mn-ea"/>
              </a:rPr>
              <a:t>是</a:t>
            </a:r>
            <a:r>
              <a:rPr lang="en-US" altLang="zh-CN">
                <a:sym typeface="+mn-ea"/>
              </a:rPr>
              <a:t>LoRaWAN</a:t>
            </a:r>
            <a:r>
              <a:rPr lang="zh-CN" altLang="en-US">
                <a:sym typeface="+mn-ea"/>
              </a:rPr>
              <a:t>的一种透过大气电波（</a:t>
            </a:r>
            <a:r>
              <a:rPr lang="en-US" altLang="zh-CN">
                <a:sym typeface="+mn-ea"/>
              </a:rPr>
              <a:t>LoRa</a:t>
            </a:r>
            <a:r>
              <a:rPr lang="zh-CN" altLang="en-US">
                <a:sym typeface="+mn-ea"/>
              </a:rPr>
              <a:t>网络）入网方式。当终端在开了机后，需要先入网才能和服务器进行通信。其操作就是终端发</a:t>
            </a:r>
            <a:r>
              <a:rPr lang="en-US" altLang="zh-CN">
                <a:solidFill>
                  <a:srgbClr val="FF0000"/>
                </a:solidFill>
                <a:sym typeface="+mn-ea"/>
              </a:rPr>
              <a:t>join-request message</a:t>
            </a:r>
            <a:r>
              <a:rPr lang="zh-CN" altLang="en-US">
                <a:solidFill>
                  <a:srgbClr val="FF0000"/>
                </a:solidFill>
                <a:sym typeface="+mn-ea"/>
              </a:rPr>
              <a:t>，</a:t>
            </a:r>
            <a:r>
              <a:rPr lang="zh-CN" altLang="en-US">
                <a:sym typeface="+mn-ea"/>
              </a:rPr>
              <a:t>请求入网，然后服务器同意入网，并且返回</a:t>
            </a:r>
            <a:r>
              <a:rPr lang="en-US" altLang="zh-CN">
                <a:solidFill>
                  <a:srgbClr val="FF0000"/>
                </a:solidFill>
                <a:sym typeface="+mn-ea"/>
              </a:rPr>
              <a:t>Join-accept message</a:t>
            </a:r>
            <a:r>
              <a:rPr lang="zh-CN" altLang="en-US">
                <a:sym typeface="+mn-ea"/>
              </a:rPr>
              <a:t>，终端再对信息进行解析，获取通信参数，之后就可以和服务器通信了。</a:t>
            </a:r>
          </a:p>
        </p:txBody>
      </p:sp>
    </p:spTree>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54635" y="1421130"/>
            <a:ext cx="8260715" cy="4813935"/>
          </a:xfrm>
        </p:spPr>
        <p:txBody>
          <a:bodyPr>
            <a:normAutofit fontScale="87500" lnSpcReduction="10000"/>
          </a:bodyPr>
          <a:lstStyle/>
          <a:p>
            <a:pPr indent="0" fontAlgn="auto">
              <a:lnSpc>
                <a:spcPct val="110000"/>
              </a:lnSpc>
            </a:pPr>
            <a:r>
              <a:rPr lang="zh-CN" altLang="en-US" sz="2400"/>
              <a:t>入网流程需要终端准备好如</a:t>
            </a:r>
          </a:p>
          <a:p>
            <a:pPr marL="0" indent="0" fontAlgn="auto">
              <a:lnSpc>
                <a:spcPct val="110000"/>
              </a:lnSpc>
              <a:buNone/>
            </a:pPr>
            <a:r>
              <a:rPr lang="zh-CN" altLang="en-US" sz="2400"/>
              <a:t>下三个参数：</a:t>
            </a:r>
          </a:p>
          <a:p>
            <a:pPr indent="0" fontAlgn="auto">
              <a:lnSpc>
                <a:spcPct val="110000"/>
              </a:lnSpc>
              <a:buFont typeface="Wingdings" panose="05000000000000000000" charset="0"/>
              <a:buChar char="ü"/>
            </a:pPr>
            <a:r>
              <a:rPr lang="en-US" altLang="zh-CN" sz="2400"/>
              <a:t>DevEUI:</a:t>
            </a:r>
            <a:r>
              <a:rPr lang="en-US" altLang="zh-CN" sz="2400">
                <a:sym typeface="+mn-ea"/>
              </a:rPr>
              <a:t>DevEUI</a:t>
            </a:r>
            <a:r>
              <a:rPr lang="zh-CN" altLang="en-US" sz="2400">
                <a:sym typeface="+mn-ea"/>
              </a:rPr>
              <a:t>是一个全球</a:t>
            </a:r>
          </a:p>
          <a:p>
            <a:pPr marL="0" indent="0" fontAlgn="auto">
              <a:lnSpc>
                <a:spcPct val="110000"/>
              </a:lnSpc>
              <a:buFont typeface="Wingdings" panose="05000000000000000000" charset="0"/>
              <a:buNone/>
            </a:pPr>
            <a:r>
              <a:rPr lang="zh-CN" altLang="en-US" sz="2400">
                <a:sym typeface="+mn-ea"/>
              </a:rPr>
              <a:t>唯一</a:t>
            </a:r>
            <a:r>
              <a:rPr lang="en-US" altLang="zh-CN" sz="2400">
                <a:sym typeface="+mn-ea"/>
              </a:rPr>
              <a:t>ID</a:t>
            </a:r>
            <a:r>
              <a:rPr lang="zh-CN" altLang="en-US" sz="2400">
                <a:sym typeface="+mn-ea"/>
              </a:rPr>
              <a:t>，标识唯一的</a:t>
            </a:r>
            <a:r>
              <a:rPr lang="zh-CN" altLang="en-US" sz="2400">
                <a:solidFill>
                  <a:srgbClr val="FF0000"/>
                </a:solidFill>
                <a:sym typeface="+mn-ea"/>
              </a:rPr>
              <a:t>终端设备</a:t>
            </a:r>
            <a:r>
              <a:rPr lang="zh-CN" altLang="en-US" sz="2400">
                <a:sym typeface="+mn-ea"/>
              </a:rPr>
              <a:t>。</a:t>
            </a:r>
          </a:p>
          <a:p>
            <a:pPr indent="0" fontAlgn="auto">
              <a:lnSpc>
                <a:spcPct val="110000"/>
              </a:lnSpc>
              <a:buFont typeface="Wingdings" panose="05000000000000000000" charset="0"/>
              <a:buChar char="ü"/>
            </a:pPr>
            <a:r>
              <a:rPr lang="en-US" altLang="zh-CN" sz="2400">
                <a:sym typeface="+mn-ea"/>
              </a:rPr>
              <a:t>AppEUI:AppEUI</a:t>
            </a:r>
            <a:r>
              <a:rPr lang="zh-CN" altLang="en-US" sz="2400">
                <a:sym typeface="+mn-ea"/>
              </a:rPr>
              <a:t>是一个全球唯</a:t>
            </a:r>
          </a:p>
          <a:p>
            <a:pPr marL="0" indent="0" fontAlgn="auto">
              <a:lnSpc>
                <a:spcPct val="110000"/>
              </a:lnSpc>
              <a:buFont typeface="Wingdings" panose="05000000000000000000" charset="0"/>
              <a:buNone/>
            </a:pPr>
            <a:r>
              <a:rPr lang="zh-CN" altLang="en-US" sz="2400">
                <a:sym typeface="+mn-ea"/>
              </a:rPr>
              <a:t>一</a:t>
            </a:r>
            <a:r>
              <a:rPr lang="en-US" altLang="zh-CN" sz="2400">
                <a:sym typeface="+mn-ea"/>
              </a:rPr>
              <a:t>ID</a:t>
            </a:r>
            <a:r>
              <a:rPr lang="zh-CN" altLang="en-US" sz="2400">
                <a:sym typeface="+mn-ea"/>
              </a:rPr>
              <a:t>，标识终端的</a:t>
            </a:r>
            <a:r>
              <a:rPr lang="zh-CN" altLang="en-US" sz="2400">
                <a:solidFill>
                  <a:srgbClr val="FF0000"/>
                </a:solidFill>
                <a:sym typeface="+mn-ea"/>
              </a:rPr>
              <a:t>应用提供者</a:t>
            </a:r>
            <a:r>
              <a:rPr lang="zh-CN" altLang="en-US" sz="2400">
                <a:sym typeface="+mn-ea"/>
              </a:rPr>
              <a:t>。</a:t>
            </a:r>
          </a:p>
          <a:p>
            <a:pPr indent="0" fontAlgn="auto">
              <a:lnSpc>
                <a:spcPct val="110000"/>
              </a:lnSpc>
              <a:buFont typeface="Wingdings" panose="05000000000000000000" charset="0"/>
              <a:buChar char="ü"/>
            </a:pPr>
            <a:r>
              <a:rPr lang="en-US" altLang="zh-CN" sz="2400"/>
              <a:t>AppKey</a:t>
            </a:r>
            <a:r>
              <a:rPr lang="zh-CN" altLang="en-US" sz="2400"/>
              <a:t>：</a:t>
            </a:r>
            <a:r>
              <a:rPr lang="en-US" altLang="zh-CN" sz="2400">
                <a:sym typeface="+mn-ea"/>
              </a:rPr>
              <a:t>AppKey</a:t>
            </a:r>
            <a:r>
              <a:rPr lang="zh-CN" altLang="en-US" sz="2400">
                <a:sym typeface="+mn-ea"/>
              </a:rPr>
              <a:t>是由应用程</a:t>
            </a:r>
          </a:p>
          <a:p>
            <a:pPr marL="0" indent="0" fontAlgn="auto">
              <a:lnSpc>
                <a:spcPct val="110000"/>
              </a:lnSpc>
              <a:buFont typeface="Wingdings" panose="05000000000000000000" charset="0"/>
              <a:buNone/>
            </a:pPr>
            <a:r>
              <a:rPr lang="zh-CN" altLang="en-US" sz="2400">
                <a:sym typeface="+mn-ea"/>
              </a:rPr>
              <a:t>序拥有者</a:t>
            </a:r>
            <a:r>
              <a:rPr lang="zh-CN" altLang="en-US" sz="2400">
                <a:solidFill>
                  <a:srgbClr val="FF0000"/>
                </a:solidFill>
                <a:sym typeface="+mn-ea"/>
              </a:rPr>
              <a:t>分配给终端</a:t>
            </a:r>
            <a:r>
              <a:rPr lang="zh-CN" altLang="en-US" sz="2400">
                <a:sym typeface="+mn-ea"/>
              </a:rPr>
              <a:t>，当终端通</a:t>
            </a:r>
          </a:p>
          <a:p>
            <a:pPr marL="0" indent="0" fontAlgn="auto">
              <a:lnSpc>
                <a:spcPct val="110000"/>
              </a:lnSpc>
              <a:buFont typeface="Wingdings" panose="05000000000000000000" charset="0"/>
              <a:buNone/>
            </a:pPr>
            <a:r>
              <a:rPr lang="zh-CN" altLang="en-US" sz="2400">
                <a:sym typeface="+mn-ea"/>
              </a:rPr>
              <a:t>过</a:t>
            </a:r>
            <a:r>
              <a:rPr lang="en-US" altLang="zh-CN" sz="2400">
                <a:sym typeface="+mn-ea"/>
              </a:rPr>
              <a:t>OTAA</a:t>
            </a:r>
            <a:r>
              <a:rPr lang="zh-CN" altLang="en-US" sz="2400">
                <a:sym typeface="+mn-ea"/>
              </a:rPr>
              <a:t>方式加入网络，</a:t>
            </a:r>
            <a:r>
              <a:rPr lang="en-US" altLang="zh-CN" sz="2400">
                <a:sym typeface="+mn-ea"/>
              </a:rPr>
              <a:t>AppKey</a:t>
            </a:r>
          </a:p>
          <a:p>
            <a:pPr marL="0" indent="0" fontAlgn="auto">
              <a:lnSpc>
                <a:spcPct val="110000"/>
              </a:lnSpc>
              <a:buFont typeface="Wingdings" panose="05000000000000000000" charset="0"/>
              <a:buNone/>
            </a:pPr>
            <a:r>
              <a:rPr lang="zh-CN" altLang="en-US" sz="2400">
                <a:sym typeface="+mn-ea"/>
              </a:rPr>
              <a:t>用来产生会话密钥</a:t>
            </a:r>
            <a:r>
              <a:rPr lang="en-US" altLang="zh-CN" sz="2400">
                <a:sym typeface="+mn-ea"/>
              </a:rPr>
              <a:t>NwkSKey</a:t>
            </a:r>
            <a:r>
              <a:rPr lang="zh-CN" altLang="en-US" sz="2400">
                <a:sym typeface="+mn-ea"/>
              </a:rPr>
              <a:t>和</a:t>
            </a:r>
            <a:r>
              <a:rPr lang="en-US" altLang="zh-CN" sz="2400">
                <a:sym typeface="+mn-ea"/>
              </a:rPr>
              <a:t>AppSKey</a:t>
            </a:r>
            <a:r>
              <a:rPr lang="zh-CN" altLang="en-US" sz="2400">
                <a:sym typeface="+mn-ea"/>
              </a:rPr>
              <a:t>，会话密钥分别用来加密和校验网络层和应用层数据。</a:t>
            </a:r>
            <a:endParaRPr lang="zh-CN" altLang="en-US" sz="2400"/>
          </a:p>
          <a:p>
            <a:pPr indent="0" fontAlgn="auto">
              <a:lnSpc>
                <a:spcPct val="110000"/>
              </a:lnSpc>
              <a:buFont typeface="Wingdings" panose="05000000000000000000" charset="0"/>
              <a:buChar char="ü"/>
            </a:pPr>
            <a:endParaRPr lang="zh-CN" altLang="en-US" sz="2400"/>
          </a:p>
        </p:txBody>
      </p:sp>
      <p:sp>
        <p:nvSpPr>
          <p:cNvPr id="4" name="标题 3"/>
          <p:cNvSpPr>
            <a:spLocks noGrp="1"/>
          </p:cNvSpPr>
          <p:nvPr>
            <p:ph type="title"/>
          </p:nvPr>
        </p:nvSpPr>
        <p:spPr/>
        <p:txBody>
          <a:bodyPr/>
          <a:lstStyle/>
          <a:p>
            <a:endParaRPr lang="zh-CN" altLang="en-US"/>
          </a:p>
        </p:txBody>
      </p:sp>
      <p:sp>
        <p:nvSpPr>
          <p:cNvPr id="6" name="标题 5"/>
          <p:cNvSpPr>
            <a:spLocks noGrp="1"/>
          </p:cNvSpPr>
          <p:nvPr>
            <p:ph type="title"/>
          </p:nvPr>
        </p:nvSpPr>
        <p:spPr/>
        <p:txBody>
          <a:bodyPr/>
          <a:lstStyle/>
          <a:p>
            <a:endParaRPr lang="zh-CN" altLang="en-US"/>
          </a:p>
        </p:txBody>
      </p:sp>
      <p:pic>
        <p:nvPicPr>
          <p:cNvPr id="5" name="图片 4" descr="入网流程1"/>
          <p:cNvPicPr>
            <a:picLocks noChangeAspect="1"/>
          </p:cNvPicPr>
          <p:nvPr/>
        </p:nvPicPr>
        <p:blipFill>
          <a:blip r:embed="rId2"/>
          <a:stretch>
            <a:fillRect/>
          </a:stretch>
        </p:blipFill>
        <p:spPr>
          <a:xfrm>
            <a:off x="4670425" y="1994535"/>
            <a:ext cx="4378960" cy="2869565"/>
          </a:xfrm>
          <a:prstGeom prst="rect">
            <a:avLst/>
          </a:prstGeom>
        </p:spPr>
      </p:pic>
    </p:spTree>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69595" y="1300480"/>
            <a:ext cx="8113395" cy="4351655"/>
          </a:xfrm>
        </p:spPr>
        <p:txBody>
          <a:bodyPr>
            <a:noAutofit/>
          </a:bodyPr>
          <a:lstStyle/>
          <a:p>
            <a:pPr fontAlgn="auto">
              <a:lnSpc>
                <a:spcPct val="100000"/>
              </a:lnSpc>
            </a:pPr>
            <a:r>
              <a:rPr lang="zh-CN" altLang="en-US" sz="2000"/>
              <a:t>当一个终端要加入</a:t>
            </a:r>
            <a:r>
              <a:rPr lang="en-US" altLang="zh-CN" sz="2000"/>
              <a:t>LoRaWAN</a:t>
            </a:r>
            <a:r>
              <a:rPr lang="zh-CN" altLang="en-US" sz="2000"/>
              <a:t>的时候它需要进行初始化和激活。激活方式</a:t>
            </a:r>
            <a:r>
              <a:rPr lang="en-US" altLang="zh-CN" sz="2000"/>
              <a:t>OTAA </a:t>
            </a:r>
          </a:p>
          <a:p>
            <a:pPr fontAlgn="auto">
              <a:lnSpc>
                <a:spcPct val="100000"/>
              </a:lnSpc>
            </a:pPr>
            <a:r>
              <a:rPr lang="zh-CN" altLang="en-US" sz="2000"/>
              <a:t>激活后，终端会存储如下信息：</a:t>
            </a:r>
          </a:p>
          <a:p>
            <a:pPr fontAlgn="auto">
              <a:lnSpc>
                <a:spcPct val="100000"/>
              </a:lnSpc>
              <a:buFont typeface="Wingdings" panose="05000000000000000000" charset="0"/>
              <a:buChar char="ü"/>
            </a:pPr>
            <a:r>
              <a:rPr lang="zh-CN" altLang="en-US" sz="2000" b="1">
                <a:solidFill>
                  <a:srgbClr val="FF0000"/>
                </a:solidFill>
              </a:rPr>
              <a:t>设备地址（</a:t>
            </a:r>
            <a:r>
              <a:rPr lang="en-US" altLang="zh-CN" sz="2000" b="1">
                <a:solidFill>
                  <a:srgbClr val="FF0000"/>
                </a:solidFill>
              </a:rPr>
              <a:t>DevAddr</a:t>
            </a:r>
            <a:r>
              <a:rPr lang="zh-CN" altLang="en-US" sz="2000" b="1">
                <a:solidFill>
                  <a:srgbClr val="FF0000"/>
                </a:solidFill>
              </a:rPr>
              <a:t>）</a:t>
            </a:r>
            <a:r>
              <a:rPr lang="en-US" altLang="zh-CN" sz="2000"/>
              <a:t>:</a:t>
            </a:r>
            <a:r>
              <a:rPr lang="zh-CN" altLang="en-US" sz="2000"/>
              <a:t>由标识当前网络设备的</a:t>
            </a:r>
            <a:r>
              <a:rPr lang="en-US" altLang="zh-CN" sz="2000"/>
              <a:t>32</a:t>
            </a:r>
            <a:r>
              <a:rPr lang="zh-CN" altLang="en-US" sz="2000"/>
              <a:t>位</a:t>
            </a:r>
            <a:r>
              <a:rPr lang="en-US" altLang="zh-CN" sz="2000"/>
              <a:t>ID</a:t>
            </a:r>
            <a:r>
              <a:rPr lang="zh-CN" altLang="en-US" sz="2000"/>
              <a:t>组成：</a:t>
            </a:r>
          </a:p>
          <a:p>
            <a:pPr fontAlgn="auto">
              <a:lnSpc>
                <a:spcPct val="100000"/>
              </a:lnSpc>
              <a:buFont typeface="Wingdings" panose="05000000000000000000" charset="0"/>
              <a:buChar char="ü"/>
            </a:pPr>
            <a:endParaRPr lang="zh-CN" altLang="en-US" sz="2000"/>
          </a:p>
          <a:p>
            <a:pPr fontAlgn="auto">
              <a:lnSpc>
                <a:spcPct val="100000"/>
              </a:lnSpc>
              <a:buFont typeface="Wingdings" panose="05000000000000000000" charset="0"/>
              <a:buChar char="ü"/>
            </a:pPr>
            <a:endParaRPr lang="zh-CN" altLang="en-US" sz="2000"/>
          </a:p>
          <a:p>
            <a:pPr fontAlgn="auto">
              <a:lnSpc>
                <a:spcPct val="100000"/>
              </a:lnSpc>
              <a:buFont typeface="Wingdings" panose="05000000000000000000" charset="0"/>
              <a:buChar char="ü"/>
            </a:pPr>
            <a:r>
              <a:rPr lang="zh-CN" altLang="en-US" sz="2000" b="1">
                <a:solidFill>
                  <a:srgbClr val="FF0000"/>
                </a:solidFill>
              </a:rPr>
              <a:t>应用</a:t>
            </a:r>
            <a:r>
              <a:rPr lang="en-US" altLang="zh-CN" sz="2000" b="1">
                <a:solidFill>
                  <a:srgbClr val="FF0000"/>
                </a:solidFill>
              </a:rPr>
              <a:t>ID</a:t>
            </a:r>
            <a:r>
              <a:rPr lang="zh-CN" altLang="en-US" sz="2000" b="1">
                <a:solidFill>
                  <a:srgbClr val="FF0000"/>
                </a:solidFill>
              </a:rPr>
              <a:t>（</a:t>
            </a:r>
            <a:r>
              <a:rPr lang="en-US" altLang="zh-CN" sz="2000" b="1">
                <a:solidFill>
                  <a:srgbClr val="FF0000"/>
                </a:solidFill>
              </a:rPr>
              <a:t>AppEUI</a:t>
            </a:r>
            <a:r>
              <a:rPr lang="zh-CN" altLang="en-US" sz="2000" b="1">
                <a:solidFill>
                  <a:srgbClr val="FF0000"/>
                </a:solidFill>
              </a:rPr>
              <a:t>）</a:t>
            </a:r>
            <a:r>
              <a:rPr lang="en-US" altLang="zh-CN" sz="2000"/>
              <a:t>:AppEUI</a:t>
            </a:r>
            <a:r>
              <a:rPr lang="zh-CN" altLang="en-US" sz="2000"/>
              <a:t>是一个全球唯一</a:t>
            </a:r>
            <a:r>
              <a:rPr lang="en-US" altLang="zh-CN" sz="2000"/>
              <a:t>ID</a:t>
            </a:r>
            <a:r>
              <a:rPr lang="zh-CN" altLang="en-US" sz="2000"/>
              <a:t>，标识终端的应用提供者。</a:t>
            </a:r>
            <a:r>
              <a:rPr lang="en-US" altLang="zh-CN" sz="2000"/>
              <a:t>AppEUI</a:t>
            </a:r>
            <a:r>
              <a:rPr lang="zh-CN" altLang="en-US" sz="2000"/>
              <a:t>在激活流程开始前就存储在终端中。</a:t>
            </a:r>
          </a:p>
          <a:p>
            <a:pPr fontAlgn="auto">
              <a:lnSpc>
                <a:spcPct val="100000"/>
              </a:lnSpc>
              <a:buFont typeface="Wingdings" panose="05000000000000000000" charset="0"/>
              <a:buChar char="ü"/>
            </a:pPr>
            <a:r>
              <a:rPr lang="zh-CN" altLang="en-US" sz="2000" b="1">
                <a:solidFill>
                  <a:srgbClr val="FF0000"/>
                </a:solidFill>
              </a:rPr>
              <a:t>网络会话密钥（</a:t>
            </a:r>
            <a:r>
              <a:rPr lang="en-US" altLang="zh-CN" sz="2000" b="1">
                <a:solidFill>
                  <a:srgbClr val="FF0000"/>
                </a:solidFill>
              </a:rPr>
              <a:t>NwkSKey</a:t>
            </a:r>
            <a:r>
              <a:rPr lang="zh-CN" altLang="en-US" sz="2000" b="1">
                <a:solidFill>
                  <a:srgbClr val="FF0000"/>
                </a:solidFill>
              </a:rPr>
              <a:t>）</a:t>
            </a:r>
            <a:r>
              <a:rPr lang="en-US" altLang="zh-CN" sz="2000"/>
              <a:t>:</a:t>
            </a:r>
            <a:r>
              <a:rPr lang="en-US" altLang="zh-CN" sz="2000">
                <a:sym typeface="+mn-ea"/>
              </a:rPr>
              <a:t>NwkSKey</a:t>
            </a:r>
            <a:r>
              <a:rPr lang="zh-CN" altLang="en-US" sz="2000">
                <a:sym typeface="+mn-ea"/>
              </a:rPr>
              <a:t>被终端和网络服务器用来计算和校验所有消息的</a:t>
            </a:r>
            <a:r>
              <a:rPr lang="en-US" altLang="zh-CN" sz="2000">
                <a:sym typeface="+mn-ea"/>
              </a:rPr>
              <a:t>MIC(消息一致码)</a:t>
            </a:r>
            <a:r>
              <a:rPr lang="zh-CN" altLang="en-US" sz="2000">
                <a:sym typeface="+mn-ea"/>
              </a:rPr>
              <a:t>，以保证数据完整性。也用来对单独</a:t>
            </a:r>
            <a:r>
              <a:rPr lang="en-US" altLang="zh-CN" sz="2000">
                <a:sym typeface="+mn-ea"/>
              </a:rPr>
              <a:t>MAC</a:t>
            </a:r>
            <a:r>
              <a:rPr lang="zh-CN" altLang="en-US" sz="2000">
                <a:sym typeface="+mn-ea"/>
              </a:rPr>
              <a:t>的数据消息载荷进行加解密。</a:t>
            </a:r>
          </a:p>
          <a:p>
            <a:pPr fontAlgn="auto">
              <a:lnSpc>
                <a:spcPct val="100000"/>
              </a:lnSpc>
              <a:buFont typeface="Wingdings" panose="05000000000000000000" charset="0"/>
              <a:buChar char="ü"/>
            </a:pPr>
            <a:r>
              <a:rPr lang="zh-CN" altLang="en-US" sz="2000" b="1">
                <a:solidFill>
                  <a:srgbClr val="FF0000"/>
                </a:solidFill>
                <a:sym typeface="+mn-ea"/>
              </a:rPr>
              <a:t>应用会话密钥（</a:t>
            </a:r>
            <a:r>
              <a:rPr lang="en-US" altLang="zh-CN" sz="2000" b="1">
                <a:solidFill>
                  <a:srgbClr val="FF0000"/>
                </a:solidFill>
                <a:sym typeface="+mn-ea"/>
              </a:rPr>
              <a:t>AppSKey</a:t>
            </a:r>
            <a:r>
              <a:rPr lang="zh-CN" altLang="en-US" sz="2000" b="1">
                <a:solidFill>
                  <a:srgbClr val="FF0000"/>
                </a:solidFill>
                <a:sym typeface="+mn-ea"/>
              </a:rPr>
              <a:t>）</a:t>
            </a:r>
            <a:r>
              <a:rPr lang="en-US" altLang="zh-CN" sz="2000">
                <a:sym typeface="+mn-ea"/>
              </a:rPr>
              <a:t>:AppSKey</a:t>
            </a:r>
            <a:r>
              <a:rPr lang="zh-CN" altLang="en-US" sz="2000">
                <a:sym typeface="+mn-ea"/>
              </a:rPr>
              <a:t>被终端和网络服务器用来对应用层消息进行解密。当应用层消息载荷有</a:t>
            </a:r>
            <a:r>
              <a:rPr lang="en-US" altLang="zh-CN" sz="2000">
                <a:sym typeface="+mn-ea"/>
              </a:rPr>
              <a:t>MIC</a:t>
            </a:r>
            <a:r>
              <a:rPr lang="zh-CN" altLang="en-US" sz="2000">
                <a:sym typeface="+mn-ea"/>
              </a:rPr>
              <a:t>时，也可以用来计算和校验该应用层</a:t>
            </a:r>
            <a:r>
              <a:rPr lang="en-US" altLang="zh-CN" sz="2000">
                <a:sym typeface="+mn-ea"/>
              </a:rPr>
              <a:t>MIC</a:t>
            </a:r>
            <a:r>
              <a:rPr lang="zh-CN" altLang="en-US" sz="2000">
                <a:sym typeface="+mn-ea"/>
              </a:rPr>
              <a:t>。</a:t>
            </a:r>
          </a:p>
        </p:txBody>
      </p:sp>
      <p:sp>
        <p:nvSpPr>
          <p:cNvPr id="2" name="标题 1"/>
          <p:cNvSpPr>
            <a:spLocks noGrp="1"/>
          </p:cNvSpPr>
          <p:nvPr>
            <p:ph type="title"/>
          </p:nvPr>
        </p:nvSpPr>
        <p:spPr/>
        <p:txBody>
          <a:bodyPr/>
          <a:lstStyle/>
          <a:p>
            <a:endParaRPr lang="zh-CN" altLang="en-US"/>
          </a:p>
        </p:txBody>
      </p:sp>
      <p:sp>
        <p:nvSpPr>
          <p:cNvPr id="5" name="标题 4"/>
          <p:cNvSpPr>
            <a:spLocks noGrp="1"/>
          </p:cNvSpPr>
          <p:nvPr>
            <p:ph type="title"/>
          </p:nvPr>
        </p:nvSpPr>
        <p:spPr/>
        <p:txBody>
          <a:bodyPr/>
          <a:lstStyle/>
          <a:p>
            <a:endParaRPr lang="zh-CN" altLang="en-US"/>
          </a:p>
        </p:txBody>
      </p:sp>
      <p:graphicFrame>
        <p:nvGraphicFramePr>
          <p:cNvPr id="4" name="表格 3"/>
          <p:cNvGraphicFramePr/>
          <p:nvPr>
            <p:custDataLst>
              <p:tags r:id="rId1"/>
            </p:custDataLst>
          </p:nvPr>
        </p:nvGraphicFramePr>
        <p:xfrm>
          <a:off x="978535" y="2938780"/>
          <a:ext cx="6398895" cy="862330"/>
        </p:xfrm>
        <a:graphic>
          <a:graphicData uri="http://schemas.openxmlformats.org/drawingml/2006/table">
            <a:tbl>
              <a:tblPr firstRow="1" bandRow="1">
                <a:tableStyleId>{5C22544A-7EE6-4342-B048-85BDC9FD1C3A}</a:tableStyleId>
              </a:tblPr>
              <a:tblGrid>
                <a:gridCol w="2132965">
                  <a:extLst>
                    <a:ext uri="{9D8B030D-6E8A-4147-A177-3AD203B41FA5}">
                      <a16:colId xmlns:a16="http://schemas.microsoft.com/office/drawing/2014/main" val="20000"/>
                    </a:ext>
                  </a:extLst>
                </a:gridCol>
                <a:gridCol w="2132965">
                  <a:extLst>
                    <a:ext uri="{9D8B030D-6E8A-4147-A177-3AD203B41FA5}">
                      <a16:colId xmlns:a16="http://schemas.microsoft.com/office/drawing/2014/main" val="20001"/>
                    </a:ext>
                  </a:extLst>
                </a:gridCol>
                <a:gridCol w="2132965">
                  <a:extLst>
                    <a:ext uri="{9D8B030D-6E8A-4147-A177-3AD203B41FA5}">
                      <a16:colId xmlns:a16="http://schemas.microsoft.com/office/drawing/2014/main" val="20002"/>
                    </a:ext>
                  </a:extLst>
                </a:gridCol>
              </a:tblGrid>
              <a:tr h="496570">
                <a:tc>
                  <a:txBody>
                    <a:bodyPr/>
                    <a:lstStyle/>
                    <a:p>
                      <a:pPr algn="ctr">
                        <a:buNone/>
                      </a:pPr>
                      <a:r>
                        <a:rPr lang="en-US" altLang="zh-CN"/>
                        <a:t>bit#</a:t>
                      </a:r>
                    </a:p>
                  </a:txBody>
                  <a:tcPr anchor="ctr"/>
                </a:tc>
                <a:tc>
                  <a:txBody>
                    <a:bodyPr/>
                    <a:lstStyle/>
                    <a:p>
                      <a:pPr algn="ctr">
                        <a:buNone/>
                      </a:pPr>
                      <a:r>
                        <a:rPr lang="en-US" altLang="zh-CN"/>
                        <a:t>[31...25]</a:t>
                      </a:r>
                    </a:p>
                  </a:txBody>
                  <a:tcPr anchor="ctr"/>
                </a:tc>
                <a:tc>
                  <a:txBody>
                    <a:bodyPr/>
                    <a:lstStyle/>
                    <a:p>
                      <a:pPr algn="ctr">
                        <a:buNone/>
                      </a:pPr>
                      <a:r>
                        <a:rPr lang="en-US" altLang="zh-CN"/>
                        <a:t>[24...0]</a:t>
                      </a:r>
                    </a:p>
                  </a:txBody>
                  <a:tcPr anchor="ctr"/>
                </a:tc>
                <a:extLst>
                  <a:ext uri="{0D108BD9-81ED-4DB2-BD59-A6C34878D82A}">
                    <a16:rowId xmlns:a16="http://schemas.microsoft.com/office/drawing/2014/main" val="10000"/>
                  </a:ext>
                </a:extLst>
              </a:tr>
              <a:tr h="365760">
                <a:tc>
                  <a:txBody>
                    <a:bodyPr/>
                    <a:lstStyle/>
                    <a:p>
                      <a:pPr algn="ctr">
                        <a:buNone/>
                      </a:pPr>
                      <a:r>
                        <a:rPr lang="en-US" altLang="zh-CN"/>
                        <a:t>DevAddr bits</a:t>
                      </a:r>
                    </a:p>
                  </a:txBody>
                  <a:tcPr anchor="ctr"/>
                </a:tc>
                <a:tc>
                  <a:txBody>
                    <a:bodyPr/>
                    <a:lstStyle/>
                    <a:p>
                      <a:pPr algn="ctr">
                        <a:buNone/>
                      </a:pPr>
                      <a:r>
                        <a:rPr lang="en-US" altLang="zh-CN"/>
                        <a:t>NwkID</a:t>
                      </a:r>
                    </a:p>
                  </a:txBody>
                  <a:tcPr anchor="ctr"/>
                </a:tc>
                <a:tc>
                  <a:txBody>
                    <a:bodyPr/>
                    <a:lstStyle/>
                    <a:p>
                      <a:pPr algn="ctr">
                        <a:buNone/>
                      </a:pPr>
                      <a:r>
                        <a:rPr lang="en-US" altLang="zh-CN"/>
                        <a:t>NwkAddr</a:t>
                      </a:r>
                    </a:p>
                  </a:txBody>
                  <a:tcPr anchor="ctr"/>
                </a:tc>
                <a:extLst>
                  <a:ext uri="{0D108BD9-81ED-4DB2-BD59-A6C34878D82A}">
                    <a16:rowId xmlns:a16="http://schemas.microsoft.com/office/drawing/2014/main" val="10001"/>
                  </a:ext>
                </a:extLst>
              </a:tr>
            </a:tbl>
          </a:graphicData>
        </a:graphic>
      </p:graphicFrame>
    </p:spTree>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a:latin typeface="Times New Roman" panose="02020603050405020304" pitchFamily="18" charset="0"/>
                <a:cs typeface="Times New Roman" panose="02020603050405020304" pitchFamily="18" charset="0"/>
                <a:sym typeface="+mn-ea"/>
              </a:rPr>
              <a:t>ABP（</a:t>
            </a:r>
            <a:r>
              <a:rPr lang="zh-CN" altLang="en-US" sz="3555">
                <a:latin typeface="Times New Roman" panose="02020603050405020304" pitchFamily="18" charset="0"/>
                <a:cs typeface="Times New Roman" panose="02020603050405020304" pitchFamily="18" charset="0"/>
                <a:sym typeface="+mn-ea"/>
              </a:rPr>
              <a:t>Activation by Personalization</a:t>
            </a:r>
            <a:r>
              <a:rPr lang="zh-CN" altLang="en-US">
                <a:latin typeface="Times New Roman" panose="02020603050405020304" pitchFamily="18" charset="0"/>
                <a:cs typeface="Times New Roman" panose="02020603050405020304" pitchFamily="18" charset="0"/>
                <a:sym typeface="+mn-ea"/>
              </a:rPr>
              <a:t>）</a:t>
            </a:r>
            <a:endParaRPr lang="zh-CN" altLang="en-US">
              <a:latin typeface="Times New Roman" panose="02020603050405020304" pitchFamily="18" charset="0"/>
              <a:cs typeface="Times New Roman" panose="02020603050405020304" pitchFamily="18" charset="0"/>
            </a:endParaRPr>
          </a:p>
        </p:txBody>
      </p:sp>
      <p:sp>
        <p:nvSpPr>
          <p:cNvPr id="3" name="内容占位符 2"/>
          <p:cNvSpPr>
            <a:spLocks noGrp="1"/>
          </p:cNvSpPr>
          <p:nvPr>
            <p:ph idx="1"/>
          </p:nvPr>
        </p:nvSpPr>
        <p:spPr/>
        <p:txBody>
          <a:bodyPr/>
          <a:lstStyle/>
          <a:p>
            <a:r>
              <a:rPr lang="zh-CN" altLang="en-US"/>
              <a:t>     </a:t>
            </a:r>
          </a:p>
          <a:p>
            <a:pPr fontAlgn="auto">
              <a:lnSpc>
                <a:spcPct val="120000"/>
              </a:lnSpc>
            </a:pPr>
            <a:r>
              <a:rPr lang="zh-CN" altLang="en-US"/>
              <a:t>      这种方法比较简单粗暴，</a:t>
            </a:r>
            <a:r>
              <a:rPr lang="zh-CN" altLang="en-US" b="1">
                <a:solidFill>
                  <a:srgbClr val="FF0000"/>
                </a:solidFill>
              </a:rPr>
              <a:t>直接配置</a:t>
            </a:r>
            <a:r>
              <a:rPr lang="zh-CN" altLang="en-US"/>
              <a:t> DevAddr，NwkSKey，AppSKey 这三个LoRaWAN最终通讯的参数，</a:t>
            </a:r>
            <a:r>
              <a:rPr lang="zh-CN" altLang="en-US" b="1">
                <a:solidFill>
                  <a:srgbClr val="FF0000"/>
                </a:solidFill>
              </a:rPr>
              <a:t>不再需要join流程</a:t>
            </a:r>
            <a:r>
              <a:rPr lang="zh-CN" altLang="en-US"/>
              <a:t>。在这种情况下，这个设备是可以直接发应用数据的。</a:t>
            </a:r>
          </a:p>
          <a:p>
            <a:endParaRPr lang="zh-CN" altLang="en-US"/>
          </a:p>
        </p:txBody>
      </p:sp>
      <p:sp>
        <p:nvSpPr>
          <p:cNvPr id="4" name="标题 3"/>
          <p:cNvSpPr>
            <a:spLocks noGrp="1"/>
          </p:cNvSpPr>
          <p:nvPr>
            <p:ph type="title"/>
          </p:nvPr>
        </p:nvSpPr>
        <p:spPr/>
        <p:txBody>
          <a:bodyPr/>
          <a:lstStyle/>
          <a:p>
            <a:endParaRPr lang="zh-CN" altLang="en-US"/>
          </a:p>
        </p:txBody>
      </p:sp>
    </p:spTree>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descr="APB入网流程"/>
          <p:cNvPicPr>
            <a:picLocks noGrp="1" noChangeAspect="1"/>
          </p:cNvPicPr>
          <p:nvPr>
            <p:ph idx="1"/>
          </p:nvPr>
        </p:nvPicPr>
        <p:blipFill>
          <a:blip r:embed="rId2"/>
          <a:stretch>
            <a:fillRect/>
          </a:stretch>
        </p:blipFill>
        <p:spPr>
          <a:xfrm>
            <a:off x="4095115" y="1525270"/>
            <a:ext cx="5173980" cy="2892425"/>
          </a:xfrm>
          <a:prstGeom prst="rect">
            <a:avLst/>
          </a:prstGeom>
        </p:spPr>
      </p:pic>
      <p:sp>
        <p:nvSpPr>
          <p:cNvPr id="2" name="标题 1"/>
          <p:cNvSpPr>
            <a:spLocks noGrp="1"/>
          </p:cNvSpPr>
          <p:nvPr>
            <p:ph type="title"/>
          </p:nvPr>
        </p:nvSpPr>
        <p:spPr/>
        <p:txBody>
          <a:bodyPr/>
          <a:lstStyle/>
          <a:p>
            <a:endParaRPr lang="zh-CN" altLang="en-US"/>
          </a:p>
        </p:txBody>
      </p:sp>
      <p:sp>
        <p:nvSpPr>
          <p:cNvPr id="3" name="标题 2"/>
          <p:cNvSpPr>
            <a:spLocks noGrp="1"/>
          </p:cNvSpPr>
          <p:nvPr>
            <p:ph type="title"/>
          </p:nvPr>
        </p:nvSpPr>
        <p:spPr/>
        <p:txBody>
          <a:bodyPr/>
          <a:lstStyle/>
          <a:p>
            <a:endParaRPr lang="zh-CN" altLang="en-US"/>
          </a:p>
        </p:txBody>
      </p:sp>
      <p:sp>
        <p:nvSpPr>
          <p:cNvPr id="5" name="内容占位符 2"/>
          <p:cNvSpPr>
            <a:spLocks noGrp="1"/>
          </p:cNvSpPr>
          <p:nvPr/>
        </p:nvSpPr>
        <p:spPr>
          <a:xfrm>
            <a:off x="238760" y="1750695"/>
            <a:ext cx="8521700" cy="5070475"/>
          </a:xfrm>
          <a:prstGeom prst="rect">
            <a:avLst/>
          </a:prstGeom>
        </p:spPr>
        <p:txBody>
          <a:bodyPr vert="horz">
            <a:normAutofit/>
          </a:bodyPr>
          <a:lstStyle>
            <a:lvl1pPr marL="274320" indent="-274320" algn="l" rtl="0" eaLnBrk="1" latinLnBrk="0" hangingPunct="1">
              <a:spcBef>
                <a:spcPct val="20000"/>
              </a:spcBef>
              <a:buClr>
                <a:schemeClr val="accent3"/>
              </a:buClr>
              <a:buSzPct val="95000"/>
              <a:buFont typeface="Wingdings 2" panose="05020102010507070707"/>
              <a:buChar char=""/>
              <a:defRPr kumimoji="0" sz="2600" kern="1200">
                <a:solidFill>
                  <a:schemeClr val="tx1"/>
                </a:solidFill>
                <a:latin typeface="+mn-lt"/>
                <a:ea typeface="+mn-ea"/>
                <a:cs typeface="+mn-cs"/>
              </a:defRPr>
            </a:lvl1pPr>
            <a:lvl2pPr marL="640080" indent="-247015" algn="l" rtl="0" eaLnBrk="1" latinLnBrk="0" hangingPunct="1">
              <a:spcBef>
                <a:spcPct val="20000"/>
              </a:spcBef>
              <a:buClr>
                <a:schemeClr val="accent1"/>
              </a:buClr>
              <a:buSzPct val="85000"/>
              <a:buFont typeface="Wingdings 2" panose="05020102010507070707"/>
              <a:buChar char=""/>
              <a:defRPr kumimoji="0" sz="2400" kern="1200">
                <a:solidFill>
                  <a:schemeClr val="tx1"/>
                </a:solidFill>
                <a:latin typeface="+mn-lt"/>
                <a:ea typeface="+mn-ea"/>
                <a:cs typeface="+mn-cs"/>
              </a:defRPr>
            </a:lvl2pPr>
            <a:lvl3pPr marL="914400" indent="-247015" algn="l" rtl="0" eaLnBrk="1" latinLnBrk="0" hangingPunct="1">
              <a:spcBef>
                <a:spcPct val="20000"/>
              </a:spcBef>
              <a:buClr>
                <a:schemeClr val="accent2"/>
              </a:buClr>
              <a:buSzPct val="70000"/>
              <a:buFont typeface="Wingdings 2" panose="05020102010507070707"/>
              <a:buChar char=""/>
              <a:defRPr kumimoji="0" sz="2100" kern="1200">
                <a:solidFill>
                  <a:schemeClr val="tx1"/>
                </a:solidFill>
                <a:latin typeface="+mn-lt"/>
                <a:ea typeface="+mn-ea"/>
                <a:cs typeface="+mn-cs"/>
              </a:defRPr>
            </a:lvl3pPr>
            <a:lvl4pPr marL="1188720" indent="-210185" algn="l" rtl="0" eaLnBrk="1" latinLnBrk="0" hangingPunct="1">
              <a:spcBef>
                <a:spcPct val="20000"/>
              </a:spcBef>
              <a:buClr>
                <a:schemeClr val="accent3"/>
              </a:buClr>
              <a:buSzPct val="65000"/>
              <a:buFont typeface="Wingdings 2" panose="05020102010507070707"/>
              <a:buChar char=""/>
              <a:defRPr kumimoji="0" sz="2000" kern="1200">
                <a:solidFill>
                  <a:schemeClr val="tx1"/>
                </a:solidFill>
                <a:latin typeface="+mn-lt"/>
                <a:ea typeface="+mn-ea"/>
                <a:cs typeface="+mn-cs"/>
              </a:defRPr>
            </a:lvl4pPr>
            <a:lvl5pPr marL="1463040" indent="-210185" algn="l" rtl="0" eaLnBrk="1" latinLnBrk="0" hangingPunct="1">
              <a:spcBef>
                <a:spcPct val="20000"/>
              </a:spcBef>
              <a:buClr>
                <a:schemeClr val="accent4"/>
              </a:buClr>
              <a:buSzPct val="65000"/>
              <a:buFont typeface="Wingdings 2" panose="05020102010507070707"/>
              <a:buChar char=""/>
              <a:defRPr kumimoji="0" sz="2000" kern="1200">
                <a:solidFill>
                  <a:schemeClr val="tx1"/>
                </a:solidFill>
                <a:latin typeface="+mn-lt"/>
                <a:ea typeface="+mn-ea"/>
                <a:cs typeface="+mn-cs"/>
              </a:defRPr>
            </a:lvl5pPr>
            <a:lvl6pPr marL="1737360" indent="-210185" algn="l" rtl="0" eaLnBrk="1" latinLnBrk="0" hangingPunct="1">
              <a:spcBef>
                <a:spcPct val="20000"/>
              </a:spcBef>
              <a:buClr>
                <a:schemeClr val="accent5"/>
              </a:buClr>
              <a:buSzPct val="80000"/>
              <a:buFont typeface="Wingdings 2" panose="05020102010507070707"/>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panose="05020102010507070707"/>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a:lstStyle>
          <a:p>
            <a:pPr>
              <a:buFont typeface="Wingdings" panose="05000000000000000000" charset="0"/>
              <a:buChar char="ü"/>
            </a:pPr>
            <a:endParaRPr lang="zh-CN" altLang="en-US" sz="2400"/>
          </a:p>
        </p:txBody>
      </p:sp>
      <p:sp>
        <p:nvSpPr>
          <p:cNvPr id="6" name="内容占位符 2"/>
          <p:cNvSpPr>
            <a:spLocks noGrp="1"/>
          </p:cNvSpPr>
          <p:nvPr/>
        </p:nvSpPr>
        <p:spPr>
          <a:xfrm>
            <a:off x="238760" y="2303145"/>
            <a:ext cx="8034655" cy="4073525"/>
          </a:xfrm>
          <a:prstGeom prst="rect">
            <a:avLst/>
          </a:prstGeom>
        </p:spPr>
        <p:txBody>
          <a:bodyPr vert="horz">
            <a:normAutofit/>
          </a:bodyPr>
          <a:lstStyle>
            <a:lvl1pPr marL="274320" indent="-274320" algn="l" rtl="0" eaLnBrk="1" latinLnBrk="0" hangingPunct="1">
              <a:spcBef>
                <a:spcPct val="20000"/>
              </a:spcBef>
              <a:buClr>
                <a:schemeClr val="accent3"/>
              </a:buClr>
              <a:buSzPct val="95000"/>
              <a:buFont typeface="Wingdings 2" panose="05020102010507070707"/>
              <a:buChar char=""/>
              <a:defRPr kumimoji="0" sz="2600" kern="1200">
                <a:solidFill>
                  <a:schemeClr val="tx1"/>
                </a:solidFill>
                <a:latin typeface="+mn-lt"/>
                <a:ea typeface="+mn-ea"/>
                <a:cs typeface="+mn-cs"/>
              </a:defRPr>
            </a:lvl1pPr>
            <a:lvl2pPr marL="640080" indent="-247015" algn="l" rtl="0" eaLnBrk="1" latinLnBrk="0" hangingPunct="1">
              <a:spcBef>
                <a:spcPct val="20000"/>
              </a:spcBef>
              <a:buClr>
                <a:schemeClr val="accent1"/>
              </a:buClr>
              <a:buSzPct val="85000"/>
              <a:buFont typeface="Wingdings 2" panose="05020102010507070707"/>
              <a:buChar char=""/>
              <a:defRPr kumimoji="0" sz="2400" kern="1200">
                <a:solidFill>
                  <a:schemeClr val="tx1"/>
                </a:solidFill>
                <a:latin typeface="+mn-lt"/>
                <a:ea typeface="+mn-ea"/>
                <a:cs typeface="+mn-cs"/>
              </a:defRPr>
            </a:lvl2pPr>
            <a:lvl3pPr marL="914400" indent="-247015" algn="l" rtl="0" eaLnBrk="1" latinLnBrk="0" hangingPunct="1">
              <a:spcBef>
                <a:spcPct val="20000"/>
              </a:spcBef>
              <a:buClr>
                <a:schemeClr val="accent2"/>
              </a:buClr>
              <a:buSzPct val="70000"/>
              <a:buFont typeface="Wingdings 2" panose="05020102010507070707"/>
              <a:buChar char=""/>
              <a:defRPr kumimoji="0" sz="2100" kern="1200">
                <a:solidFill>
                  <a:schemeClr val="tx1"/>
                </a:solidFill>
                <a:latin typeface="+mn-lt"/>
                <a:ea typeface="+mn-ea"/>
                <a:cs typeface="+mn-cs"/>
              </a:defRPr>
            </a:lvl3pPr>
            <a:lvl4pPr marL="1188720" indent="-210185" algn="l" rtl="0" eaLnBrk="1" latinLnBrk="0" hangingPunct="1">
              <a:spcBef>
                <a:spcPct val="20000"/>
              </a:spcBef>
              <a:buClr>
                <a:schemeClr val="accent3"/>
              </a:buClr>
              <a:buSzPct val="65000"/>
              <a:buFont typeface="Wingdings 2" panose="05020102010507070707"/>
              <a:buChar char=""/>
              <a:defRPr kumimoji="0" sz="2000" kern="1200">
                <a:solidFill>
                  <a:schemeClr val="tx1"/>
                </a:solidFill>
                <a:latin typeface="+mn-lt"/>
                <a:ea typeface="+mn-ea"/>
                <a:cs typeface="+mn-cs"/>
              </a:defRPr>
            </a:lvl4pPr>
            <a:lvl5pPr marL="1463040" indent="-210185" algn="l" rtl="0" eaLnBrk="1" latinLnBrk="0" hangingPunct="1">
              <a:spcBef>
                <a:spcPct val="20000"/>
              </a:spcBef>
              <a:buClr>
                <a:schemeClr val="accent4"/>
              </a:buClr>
              <a:buSzPct val="65000"/>
              <a:buFont typeface="Wingdings 2" panose="05020102010507070707"/>
              <a:buChar char=""/>
              <a:defRPr kumimoji="0" sz="2000" kern="1200">
                <a:solidFill>
                  <a:schemeClr val="tx1"/>
                </a:solidFill>
                <a:latin typeface="+mn-lt"/>
                <a:ea typeface="+mn-ea"/>
                <a:cs typeface="+mn-cs"/>
              </a:defRPr>
            </a:lvl5pPr>
            <a:lvl6pPr marL="1737360" indent="-210185" algn="l" rtl="0" eaLnBrk="1" latinLnBrk="0" hangingPunct="1">
              <a:spcBef>
                <a:spcPct val="20000"/>
              </a:spcBef>
              <a:buClr>
                <a:schemeClr val="accent5"/>
              </a:buClr>
              <a:buSzPct val="80000"/>
              <a:buFont typeface="Wingdings 2" panose="05020102010507070707"/>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panose="05020102010507070707"/>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a:lstStyle>
          <a:p>
            <a:pPr>
              <a:buFont typeface="Wingdings" panose="05000000000000000000" charset="0"/>
              <a:buChar char="l"/>
            </a:pPr>
            <a:r>
              <a:rPr lang="en-US" sz="2400"/>
              <a:t>APB(</a:t>
            </a:r>
            <a:r>
              <a:rPr lang="zh-CN" altLang="en-US" sz="2400"/>
              <a:t>独立激活方式</a:t>
            </a:r>
            <a:r>
              <a:rPr lang="en-US" sz="2400"/>
              <a:t>)</a:t>
            </a:r>
          </a:p>
          <a:p>
            <a:pPr marL="0" indent="0">
              <a:buFont typeface="Wingdings" panose="05000000000000000000" charset="0"/>
              <a:buNone/>
            </a:pPr>
            <a:r>
              <a:rPr lang="en-US" sz="2400"/>
              <a:t>         </a:t>
            </a:r>
            <a:r>
              <a:rPr lang="zh-CN" altLang="en-US" sz="2400"/>
              <a:t>在某些情况下，终端可以</a:t>
            </a:r>
          </a:p>
          <a:p>
            <a:pPr marL="0" indent="0">
              <a:buFont typeface="Wingdings" panose="05000000000000000000" charset="0"/>
              <a:buNone/>
            </a:pPr>
            <a:r>
              <a:rPr lang="zh-CN" altLang="en-US" sz="2400"/>
              <a:t>独立激活。独立激活是让终端</a:t>
            </a:r>
          </a:p>
          <a:p>
            <a:pPr marL="0" indent="0">
              <a:buFont typeface="Wingdings" panose="05000000000000000000" charset="0"/>
              <a:buNone/>
            </a:pPr>
            <a:r>
              <a:rPr lang="zh-CN" altLang="en-US" sz="2400" b="1">
                <a:solidFill>
                  <a:srgbClr val="FF0000"/>
                </a:solidFill>
              </a:rPr>
              <a:t>绕过</a:t>
            </a:r>
            <a:r>
              <a:rPr lang="en-US" altLang="zh-CN" sz="2400" b="1">
                <a:solidFill>
                  <a:srgbClr val="FF0000"/>
                </a:solidFill>
              </a:rPr>
              <a:t>join request-join accept</a:t>
            </a:r>
            <a:r>
              <a:rPr lang="zh-CN" altLang="en-US" sz="2400"/>
              <a:t>的</a:t>
            </a:r>
          </a:p>
          <a:p>
            <a:pPr marL="0" indent="0">
              <a:buFont typeface="Wingdings" panose="05000000000000000000" charset="0"/>
              <a:buNone/>
            </a:pPr>
            <a:r>
              <a:rPr lang="zh-CN" altLang="en-US" sz="2400"/>
              <a:t>加网流程，直接加入到指定网</a:t>
            </a:r>
          </a:p>
          <a:p>
            <a:pPr marL="0" indent="0">
              <a:buFont typeface="Wingdings" panose="05000000000000000000" charset="0"/>
              <a:buNone/>
            </a:pPr>
            <a:r>
              <a:rPr lang="zh-CN" altLang="en-US" sz="2400"/>
              <a:t>络中。</a:t>
            </a:r>
            <a:r>
              <a:rPr lang="en-US" altLang="zh-CN" sz="2400"/>
              <a:t>DevAddr</a:t>
            </a:r>
            <a:r>
              <a:rPr lang="zh-CN" altLang="en-US" sz="2400"/>
              <a:t>和两个会话密钥</a:t>
            </a:r>
            <a:r>
              <a:rPr lang="en-US" altLang="zh-CN" sz="2400"/>
              <a:t>NwkSKey</a:t>
            </a:r>
            <a:r>
              <a:rPr lang="zh-CN" altLang="en-US" sz="2400"/>
              <a:t>、</a:t>
            </a:r>
            <a:r>
              <a:rPr lang="en-US" altLang="zh-CN" sz="2400"/>
              <a:t>AppSKey</a:t>
            </a:r>
            <a:r>
              <a:rPr lang="zh-CN" altLang="en-US" sz="2400"/>
              <a:t>直接存储在终端中，而不是</a:t>
            </a:r>
            <a:r>
              <a:rPr lang="en-US" altLang="zh-CN" sz="2400"/>
              <a:t>DevEUI, AppEUI,AppKey</a:t>
            </a:r>
            <a:r>
              <a:rPr lang="zh-CN" altLang="en-US" sz="2400"/>
              <a:t>。终端在一开始就配置好了入网必要的信息。</a:t>
            </a:r>
          </a:p>
        </p:txBody>
      </p:sp>
    </p:spTree>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pPr algn="ctr"/>
            <a:r>
              <a:rPr lang="en-US" altLang="zh-CN" dirty="0" err="1">
                <a:uFillTx/>
                <a:latin typeface="Times New Roman" panose="02020603050405020304" pitchFamily="18" charset="0"/>
              </a:rPr>
              <a:t>LoRaWAN</a:t>
            </a:r>
            <a:r>
              <a:rPr lang="zh-CN" altLang="en-US"/>
              <a:t>入网模式</a:t>
            </a:r>
            <a:r>
              <a:rPr lang="en-US" altLang="zh-CN" dirty="0" err="1">
                <a:uFillTx/>
                <a:latin typeface="Times New Roman" panose="02020603050405020304" pitchFamily="18" charset="0"/>
              </a:rPr>
              <a:t>ABP/OTAA</a:t>
            </a:r>
            <a:endParaRPr lang="en-US" altLang="zh-CN"/>
          </a:p>
        </p:txBody>
      </p:sp>
      <p:pic>
        <p:nvPicPr>
          <p:cNvPr id="10" name="内容占位符 9" descr="图片21"/>
          <p:cNvPicPr>
            <a:picLocks noGrp="1" noChangeAspect="1"/>
          </p:cNvPicPr>
          <p:nvPr>
            <p:ph idx="1"/>
          </p:nvPr>
        </p:nvPicPr>
        <p:blipFill>
          <a:blip r:embed="rId2"/>
          <a:stretch>
            <a:fillRect/>
          </a:stretch>
        </p:blipFill>
        <p:spPr>
          <a:xfrm>
            <a:off x="926465" y="1825625"/>
            <a:ext cx="7289800" cy="4351655"/>
          </a:xfrm>
          <a:prstGeom prst="rect">
            <a:avLst/>
          </a:prstGeom>
        </p:spPr>
      </p:pic>
      <p:sp>
        <p:nvSpPr>
          <p:cNvPr id="4" name="动作按钮: 后退或前一项 3">
            <a:hlinkClick r:id="rId3" action="ppaction://hlinksldjump" highlightClick="1"/>
            <a:extLst>
              <a:ext uri="{FF2B5EF4-FFF2-40B4-BE49-F238E27FC236}">
                <a16:creationId xmlns:a16="http://schemas.microsoft.com/office/drawing/2014/main" id="{578AFC32-A47A-438D-AD05-063F29C87C05}"/>
              </a:ext>
            </a:extLst>
          </p:cNvPr>
          <p:cNvSpPr/>
          <p:nvPr/>
        </p:nvSpPr>
        <p:spPr>
          <a:xfrm>
            <a:off x="8361240" y="6346190"/>
            <a:ext cx="574431" cy="354457"/>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a:bodyPr>
          <a:lstStyle/>
          <a:p>
            <a:pPr>
              <a:spcAft>
                <a:spcPts val="600"/>
              </a:spcAft>
              <a:buFont typeface="Wingdings" panose="05000000000000000000" pitchFamily="2" charset="2"/>
              <a:buChar char="n"/>
            </a:pPr>
            <a:r>
              <a:rPr kumimoji="1" lang="zh-CN" altLang="en-US" sz="2800" dirty="0"/>
              <a:t> 无线网络接入技术概述</a:t>
            </a:r>
            <a:endParaRPr kumimoji="1" lang="en-US" altLang="zh-CN" sz="2800" dirty="0"/>
          </a:p>
          <a:p>
            <a:pPr>
              <a:spcAft>
                <a:spcPts val="600"/>
              </a:spcAft>
              <a:buFont typeface="Wingdings" panose="05000000000000000000" pitchFamily="2" charset="2"/>
              <a:buChar char="n"/>
            </a:pPr>
            <a:r>
              <a:rPr kumimoji="1" lang="en-US" altLang="zh-CN" sz="2800" dirty="0"/>
              <a:t> Wi-Fi</a:t>
            </a:r>
            <a:r>
              <a:rPr kumimoji="1" lang="zh-CN" altLang="en-US" sz="2800" dirty="0"/>
              <a:t>技术</a:t>
            </a:r>
            <a:endParaRPr kumimoji="1" lang="en-US" altLang="zh-CN" sz="2800" dirty="0"/>
          </a:p>
          <a:p>
            <a:pPr>
              <a:spcAft>
                <a:spcPts val="600"/>
              </a:spcAft>
              <a:buFont typeface="Wingdings" panose="05000000000000000000" pitchFamily="2" charset="2"/>
              <a:buChar char="n"/>
            </a:pPr>
            <a:r>
              <a:rPr kumimoji="1" lang="zh-CN" altLang="en-US" sz="2800" dirty="0"/>
              <a:t> 蓝牙技术</a:t>
            </a:r>
            <a:endParaRPr kumimoji="1" lang="en-US" altLang="zh-CN" sz="2800" dirty="0"/>
          </a:p>
          <a:p>
            <a:pPr>
              <a:spcAft>
                <a:spcPts val="600"/>
              </a:spcAft>
              <a:buFont typeface="Wingdings" panose="05000000000000000000" pitchFamily="2" charset="2"/>
              <a:buChar char="n"/>
            </a:pPr>
            <a:r>
              <a:rPr kumimoji="1" lang="en-US" altLang="zh-CN" sz="2800" dirty="0"/>
              <a:t> ZigBee</a:t>
            </a:r>
          </a:p>
          <a:p>
            <a:pPr>
              <a:spcAft>
                <a:spcPts val="600"/>
              </a:spcAft>
              <a:buFont typeface="Wingdings" panose="05000000000000000000" pitchFamily="2" charset="2"/>
              <a:buChar char="n"/>
            </a:pPr>
            <a:r>
              <a:rPr kumimoji="1" lang="en-US" altLang="zh-CN" sz="2800" dirty="0"/>
              <a:t> NB-IoT</a:t>
            </a:r>
          </a:p>
          <a:p>
            <a:pPr>
              <a:spcAft>
                <a:spcPts val="600"/>
              </a:spcAft>
              <a:buFont typeface="Wingdings" panose="05000000000000000000" pitchFamily="2" charset="2"/>
              <a:buChar char="n"/>
            </a:pPr>
            <a:r>
              <a:rPr kumimoji="1" lang="en-US" altLang="zh-CN" sz="2800" dirty="0"/>
              <a:t> </a:t>
            </a:r>
            <a:r>
              <a:rPr kumimoji="1" lang="en-US" altLang="zh-CN" sz="2800" dirty="0" err="1"/>
              <a:t>LoRa</a:t>
            </a:r>
            <a:endParaRPr kumimoji="1" lang="en-US" altLang="zh-CN" sz="2800" dirty="0"/>
          </a:p>
          <a:p>
            <a:pPr>
              <a:spcAft>
                <a:spcPts val="600"/>
              </a:spcAft>
              <a:buFont typeface="Wingdings" panose="05000000000000000000" pitchFamily="2" charset="2"/>
              <a:buChar char="n"/>
            </a:pPr>
            <a:r>
              <a:rPr kumimoji="1" lang="zh-CN" altLang="en-US" sz="2800" dirty="0"/>
              <a:t>基于阿里云物联网组网实践</a:t>
            </a:r>
            <a:endParaRPr kumimoji="1" lang="en-US" altLang="zh-CN" sz="2800" dirty="0"/>
          </a:p>
        </p:txBody>
      </p:sp>
      <p:sp>
        <p:nvSpPr>
          <p:cNvPr id="4" name="标题 3"/>
          <p:cNvSpPr>
            <a:spLocks noGrp="1"/>
          </p:cNvSpPr>
          <p:nvPr>
            <p:ph type="title"/>
          </p:nvPr>
        </p:nvSpPr>
        <p:spPr>
          <a:xfrm>
            <a:off x="628650" y="392713"/>
            <a:ext cx="5813426" cy="995679"/>
          </a:xfrm>
        </p:spPr>
        <p:txBody>
          <a:bodyPr/>
          <a:lstStyle/>
          <a:p>
            <a:r>
              <a:rPr kumimoji="1" lang="zh-CN" altLang="en-US" dirty="0"/>
              <a:t>本章内容</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endParaRPr lang="zh-CN" altLang="en-US" dirty="0"/>
          </a:p>
        </p:txBody>
      </p:sp>
      <p:sp>
        <p:nvSpPr>
          <p:cNvPr id="3" name="标题 2"/>
          <p:cNvSpPr>
            <a:spLocks noGrp="1"/>
          </p:cNvSpPr>
          <p:nvPr>
            <p:ph type="title"/>
          </p:nvPr>
        </p:nvSpPr>
        <p:spPr/>
        <p:txBody>
          <a:bodyPr/>
          <a:lstStyle/>
          <a:p>
            <a:endParaRPr lang="zh-CN" altLang="en-US"/>
          </a:p>
        </p:txBody>
      </p:sp>
      <p:sp>
        <p:nvSpPr>
          <p:cNvPr id="4" name="标题 3"/>
          <p:cNvSpPr>
            <a:spLocks noGrp="1"/>
          </p:cNvSpPr>
          <p:nvPr>
            <p:ph type="title"/>
          </p:nvPr>
        </p:nvSpPr>
        <p:spPr/>
        <p:txBody>
          <a:bodyPr/>
          <a:lstStyle/>
          <a:p>
            <a:endParaRPr lang="zh-CN" altLang="en-US"/>
          </a:p>
        </p:txBody>
      </p:sp>
      <p:sp>
        <p:nvSpPr>
          <p:cNvPr id="3076" name="Text Box 4"/>
          <p:cNvSpPr txBox="1"/>
          <p:nvPr/>
        </p:nvSpPr>
        <p:spPr>
          <a:xfrm>
            <a:off x="161925" y="468313"/>
            <a:ext cx="6010275" cy="521970"/>
          </a:xfrm>
          <a:prstGeom prst="rect">
            <a:avLst/>
          </a:prstGeom>
          <a:noFill/>
          <a:ln w="9525">
            <a:noFill/>
          </a:ln>
        </p:spPr>
        <p:txBody>
          <a:bodyPr>
            <a:spAutoFit/>
          </a:bodyPr>
          <a:lstStyle/>
          <a:p>
            <a:pPr algn="l" fontAlgn="base">
              <a:buClrTx/>
              <a:buSzTx/>
              <a:buFontTx/>
            </a:pPr>
            <a:r>
              <a:rPr lang="zh-CN" altLang="en-US" sz="2800" dirty="0">
                <a:ln w="0"/>
                <a:solidFill>
                  <a:schemeClr val="bg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微软雅黑" panose="020B0503020204020204" pitchFamily="34" charset="-122"/>
              </a:rPr>
              <a:t>2) 协议架构</a:t>
            </a:r>
          </a:p>
        </p:txBody>
      </p:sp>
      <p:sp>
        <p:nvSpPr>
          <p:cNvPr id="3077" name="Rectangle 6"/>
          <p:cNvSpPr/>
          <p:nvPr/>
        </p:nvSpPr>
        <p:spPr>
          <a:xfrm>
            <a:off x="0" y="2444750"/>
            <a:ext cx="309880" cy="368300"/>
          </a:xfrm>
          <a:prstGeom prst="rect">
            <a:avLst/>
          </a:prstGeom>
          <a:noFill/>
          <a:ln w="9525">
            <a:noFill/>
          </a:ln>
        </p:spPr>
        <p:txBody>
          <a:bodyPr wrap="none" anchor="ctr">
            <a:spAutoFit/>
          </a:bodyPr>
          <a:lstStyle/>
          <a:p>
            <a:endParaRPr lang="zh-CN" altLang="en-US" dirty="0">
              <a:latin typeface="Arial" panose="020B0604020202020204" pitchFamily="34" charset="0"/>
            </a:endParaRPr>
          </a:p>
        </p:txBody>
      </p:sp>
      <p:graphicFrame>
        <p:nvGraphicFramePr>
          <p:cNvPr id="3074" name="Object 5"/>
          <p:cNvGraphicFramePr/>
          <p:nvPr/>
        </p:nvGraphicFramePr>
        <p:xfrm>
          <a:off x="928688" y="1600200"/>
          <a:ext cx="3719512" cy="3810000"/>
        </p:xfrm>
        <a:graphic>
          <a:graphicData uri="http://schemas.openxmlformats.org/presentationml/2006/ole">
            <mc:AlternateContent xmlns:mc="http://schemas.openxmlformats.org/markup-compatibility/2006">
              <mc:Choice xmlns:v="urn:schemas-microsoft-com:vml" Requires="v">
                <p:oleObj r:id="rId3" imgW="1186815" imgH="1219200" progId="Visio.Drawing.11">
                  <p:embed/>
                </p:oleObj>
              </mc:Choice>
              <mc:Fallback>
                <p:oleObj r:id="rId3" imgW="1186815" imgH="1219200" progId="Visio.Drawing.11">
                  <p:embed/>
                  <p:pic>
                    <p:nvPicPr>
                      <p:cNvPr id="0" name="图片 1"/>
                      <p:cNvPicPr/>
                      <p:nvPr/>
                    </p:nvPicPr>
                    <p:blipFill>
                      <a:blip r:embed="rId4"/>
                      <a:stretch>
                        <a:fillRect/>
                      </a:stretch>
                    </p:blipFill>
                    <p:spPr>
                      <a:xfrm>
                        <a:off x="928688" y="1600200"/>
                        <a:ext cx="3719512" cy="3810000"/>
                      </a:xfrm>
                      <a:prstGeom prst="rect">
                        <a:avLst/>
                      </a:prstGeom>
                      <a:noFill/>
                      <a:ln w="38100">
                        <a:noFill/>
                        <a:miter/>
                      </a:ln>
                    </p:spPr>
                  </p:pic>
                </p:oleObj>
              </mc:Fallback>
            </mc:AlternateContent>
          </a:graphicData>
        </a:graphic>
      </p:graphicFrame>
      <p:sp>
        <p:nvSpPr>
          <p:cNvPr id="3078" name="Text Box 8"/>
          <p:cNvSpPr txBox="1"/>
          <p:nvPr/>
        </p:nvSpPr>
        <p:spPr>
          <a:xfrm>
            <a:off x="1919288" y="5500688"/>
            <a:ext cx="1924050" cy="368300"/>
          </a:xfrm>
          <a:prstGeom prst="rect">
            <a:avLst/>
          </a:prstGeom>
          <a:noFill/>
          <a:ln w="9525">
            <a:noFill/>
          </a:ln>
        </p:spPr>
        <p:txBody>
          <a:bodyPr>
            <a:spAutoFit/>
          </a:bodyPr>
          <a:lstStyle/>
          <a:p>
            <a:pPr indent="352425">
              <a:spcBef>
                <a:spcPct val="50000"/>
              </a:spcBef>
            </a:pPr>
            <a:r>
              <a:rPr lang="en-US" altLang="zh-CN" err="1">
                <a:solidFill>
                  <a:schemeClr val="bg1"/>
                </a:solidFill>
                <a:latin typeface="Arial" panose="020B0604020202020204" pitchFamily="34" charset="0"/>
              </a:rPr>
              <a:t>WiFi</a:t>
            </a:r>
            <a:r>
              <a:rPr lang="zh-CN" altLang="en-US" dirty="0">
                <a:solidFill>
                  <a:schemeClr val="bg1"/>
                </a:solidFill>
                <a:latin typeface="Arial" panose="020B0604020202020204" pitchFamily="34" charset="0"/>
              </a:rPr>
              <a:t>协议体系</a:t>
            </a:r>
          </a:p>
        </p:txBody>
      </p:sp>
      <p:sp>
        <p:nvSpPr>
          <p:cNvPr id="3079" name="AutoShape 9"/>
          <p:cNvSpPr/>
          <p:nvPr/>
        </p:nvSpPr>
        <p:spPr>
          <a:xfrm>
            <a:off x="4648200" y="4114800"/>
            <a:ext cx="533400" cy="1295400"/>
          </a:xfrm>
          <a:prstGeom prst="rightBrace">
            <a:avLst>
              <a:gd name="adj1" fmla="val 20238"/>
              <a:gd name="adj2" fmla="val 50000"/>
            </a:avLst>
          </a:prstGeom>
          <a:noFill/>
          <a:ln w="25400" cap="flat" cmpd="sng">
            <a:solidFill>
              <a:srgbClr val="9C1E93"/>
            </a:solidFill>
            <a:prstDash val="solid"/>
            <a:headEnd type="none" w="med" len="med"/>
            <a:tailEnd type="none" w="med" len="med"/>
          </a:ln>
        </p:spPr>
        <p:txBody>
          <a:bodyPr wrap="none" anchor="ctr"/>
          <a:lstStyle/>
          <a:p>
            <a:endParaRPr lang="zh-CN" altLang="en-US" dirty="0">
              <a:latin typeface="Arial" panose="020B0604020202020204" pitchFamily="34" charset="0"/>
            </a:endParaRPr>
          </a:p>
        </p:txBody>
      </p:sp>
      <p:sp>
        <p:nvSpPr>
          <p:cNvPr id="3080" name="AutoShape 10"/>
          <p:cNvSpPr/>
          <p:nvPr/>
        </p:nvSpPr>
        <p:spPr>
          <a:xfrm>
            <a:off x="4648200" y="1676400"/>
            <a:ext cx="533400" cy="2362200"/>
          </a:xfrm>
          <a:prstGeom prst="rightBrace">
            <a:avLst>
              <a:gd name="adj1" fmla="val 36904"/>
              <a:gd name="adj2" fmla="val 50000"/>
            </a:avLst>
          </a:prstGeom>
          <a:noFill/>
          <a:ln w="25400" cap="flat" cmpd="sng">
            <a:solidFill>
              <a:srgbClr val="9C1E93"/>
            </a:solidFill>
            <a:prstDash val="solid"/>
            <a:headEnd type="none" w="med" len="med"/>
            <a:tailEnd type="none" w="med" len="med"/>
          </a:ln>
        </p:spPr>
        <p:txBody>
          <a:bodyPr wrap="none" anchor="ctr"/>
          <a:lstStyle/>
          <a:p>
            <a:endParaRPr lang="zh-CN" altLang="en-US" dirty="0">
              <a:latin typeface="Arial" panose="020B0604020202020204" pitchFamily="34" charset="0"/>
            </a:endParaRPr>
          </a:p>
        </p:txBody>
      </p:sp>
      <p:sp>
        <p:nvSpPr>
          <p:cNvPr id="3081" name="AutoShape 11"/>
          <p:cNvSpPr/>
          <p:nvPr/>
        </p:nvSpPr>
        <p:spPr>
          <a:xfrm>
            <a:off x="5943600" y="1333500"/>
            <a:ext cx="2286000" cy="1295400"/>
          </a:xfrm>
          <a:prstGeom prst="wedgeEllipseCallout">
            <a:avLst>
              <a:gd name="adj1" fmla="val -79097"/>
              <a:gd name="adj2" fmla="val 69977"/>
            </a:avLst>
          </a:prstGeom>
          <a:solidFill>
            <a:schemeClr val="accent2">
              <a:alpha val="69019"/>
            </a:schemeClr>
          </a:solidFill>
          <a:ln w="9525">
            <a:noFill/>
          </a:ln>
        </p:spPr>
        <p:txBody>
          <a:bodyPr anchor="ctr"/>
          <a:lstStyle/>
          <a:p>
            <a:pPr indent="352425" algn="ctr"/>
            <a:endParaRPr lang="zh-CN" altLang="en-US" dirty="0">
              <a:latin typeface="Arial" panose="020B0604020202020204" pitchFamily="34" charset="0"/>
            </a:endParaRPr>
          </a:p>
        </p:txBody>
      </p:sp>
      <p:sp>
        <p:nvSpPr>
          <p:cNvPr id="3082" name="AutoShape 12"/>
          <p:cNvSpPr/>
          <p:nvPr/>
        </p:nvSpPr>
        <p:spPr>
          <a:xfrm>
            <a:off x="5791200" y="3886200"/>
            <a:ext cx="2286000" cy="1295400"/>
          </a:xfrm>
          <a:prstGeom prst="wedgeEllipseCallout">
            <a:avLst>
              <a:gd name="adj1" fmla="val -89861"/>
              <a:gd name="adj2" fmla="val 2329"/>
            </a:avLst>
          </a:prstGeom>
          <a:solidFill>
            <a:schemeClr val="accent2">
              <a:alpha val="69019"/>
            </a:schemeClr>
          </a:solidFill>
          <a:ln w="9525">
            <a:noFill/>
          </a:ln>
        </p:spPr>
        <p:txBody>
          <a:bodyPr anchor="ctr"/>
          <a:lstStyle/>
          <a:p>
            <a:pPr indent="352425" algn="ctr"/>
            <a:endParaRPr lang="zh-CN" altLang="en-US" dirty="0">
              <a:latin typeface="Arial" panose="020B0604020202020204" pitchFamily="34" charset="0"/>
            </a:endParaRPr>
          </a:p>
        </p:txBody>
      </p:sp>
      <p:sp>
        <p:nvSpPr>
          <p:cNvPr id="3083" name="Text Box 13"/>
          <p:cNvSpPr txBox="1"/>
          <p:nvPr/>
        </p:nvSpPr>
        <p:spPr>
          <a:xfrm>
            <a:off x="6172200" y="1766888"/>
            <a:ext cx="1609725" cy="398780"/>
          </a:xfrm>
          <a:prstGeom prst="rect">
            <a:avLst/>
          </a:prstGeom>
          <a:noFill/>
          <a:ln w="9525">
            <a:noFill/>
          </a:ln>
        </p:spPr>
        <p:txBody>
          <a:bodyPr>
            <a:spAutoFit/>
          </a:bodyPr>
          <a:lstStyle/>
          <a:p>
            <a:pPr indent="352425">
              <a:spcBef>
                <a:spcPct val="50000"/>
              </a:spcBef>
            </a:pPr>
            <a:r>
              <a:rPr lang="zh-CN" altLang="en-US" sz="2000" dirty="0">
                <a:latin typeface="Arial" panose="020B0604020202020204" pitchFamily="34" charset="0"/>
              </a:rPr>
              <a:t>软件实现</a:t>
            </a:r>
          </a:p>
        </p:txBody>
      </p:sp>
      <p:sp>
        <p:nvSpPr>
          <p:cNvPr id="3084" name="Text Box 14"/>
          <p:cNvSpPr txBox="1"/>
          <p:nvPr/>
        </p:nvSpPr>
        <p:spPr>
          <a:xfrm>
            <a:off x="6010275" y="4343400"/>
            <a:ext cx="1609725" cy="398780"/>
          </a:xfrm>
          <a:prstGeom prst="rect">
            <a:avLst/>
          </a:prstGeom>
          <a:noFill/>
          <a:ln w="9525">
            <a:noFill/>
          </a:ln>
        </p:spPr>
        <p:txBody>
          <a:bodyPr>
            <a:spAutoFit/>
          </a:bodyPr>
          <a:lstStyle/>
          <a:p>
            <a:pPr indent="352425">
              <a:spcBef>
                <a:spcPct val="50000"/>
              </a:spcBef>
            </a:pPr>
            <a:r>
              <a:rPr lang="zh-CN" altLang="en-US" sz="2000" dirty="0">
                <a:latin typeface="Arial" panose="020B0604020202020204" pitchFamily="34" charset="0"/>
              </a:rPr>
              <a:t>硬件实现</a:t>
            </a:r>
          </a:p>
        </p:txBody>
      </p:sp>
      <p:sp>
        <p:nvSpPr>
          <p:cNvPr id="15" name="动作按钮: 后退或前一项 14">
            <a:hlinkClick r:id="" action="ppaction://noaction" highlightClick="1"/>
            <a:extLst>
              <a:ext uri="{FF2B5EF4-FFF2-40B4-BE49-F238E27FC236}">
                <a16:creationId xmlns:a16="http://schemas.microsoft.com/office/drawing/2014/main" id="{80C22F0C-68DD-431C-AF0E-1CEA0375D9E6}"/>
              </a:ext>
            </a:extLst>
          </p:cNvPr>
          <p:cNvSpPr/>
          <p:nvPr/>
        </p:nvSpPr>
        <p:spPr>
          <a:xfrm flipV="1">
            <a:off x="8353167" y="5985433"/>
            <a:ext cx="506627" cy="383059"/>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a:xfrm>
            <a:off x="628650" y="1479550"/>
            <a:ext cx="7886700" cy="4697730"/>
          </a:xfrm>
        </p:spPr>
        <p:txBody>
          <a:bodyPr>
            <a:normAutofit fontScale="90000" lnSpcReduction="10000"/>
          </a:bodyPr>
          <a:lstStyle/>
          <a:p>
            <a:pPr fontAlgn="auto">
              <a:lnSpc>
                <a:spcPct val="120000"/>
              </a:lnSpc>
            </a:pPr>
            <a:r>
              <a:rPr lang="zh-CN" altLang="en-US" dirty="0"/>
              <a:t>Alibaba Cloud Link WAN Core即</a:t>
            </a:r>
            <a:r>
              <a:rPr lang="zh-CN" altLang="en-US" b="1" i="1" dirty="0">
                <a:solidFill>
                  <a:srgbClr val="FF0000"/>
                </a:solidFill>
              </a:rPr>
              <a:t>阿里云 物联网络管理平台</a:t>
            </a:r>
            <a:r>
              <a:rPr lang="zh-CN" altLang="en-US" dirty="0"/>
              <a:t>，简称Link WAN平台，是阿里云面向物联网领域推出的</a:t>
            </a:r>
            <a:r>
              <a:rPr lang="zh-CN" altLang="en-US" dirty="0">
                <a:solidFill>
                  <a:srgbClr val="FF0000"/>
                </a:solidFill>
              </a:rPr>
              <a:t>网络管理</a:t>
            </a:r>
            <a:r>
              <a:rPr lang="zh-CN" altLang="en-US" dirty="0"/>
              <a:t>平台，旨在帮助用户搭建无线空口数据通道，实现物联网终端数据通过无线技术快速上报云端。阿里云Link WAN物联网络管理平台,提供</a:t>
            </a:r>
            <a:r>
              <a:rPr lang="zh-CN" altLang="en-US" dirty="0">
                <a:solidFill>
                  <a:srgbClr val="FF0000"/>
                </a:solidFill>
              </a:rPr>
              <a:t>大容量、广覆盖、高可靠</a:t>
            </a:r>
            <a:r>
              <a:rPr lang="zh-CN" altLang="en-US" dirty="0"/>
              <a:t>的物联通讯接入服务</a:t>
            </a:r>
          </a:p>
          <a:p>
            <a:pPr fontAlgn="auto">
              <a:lnSpc>
                <a:spcPct val="120000"/>
              </a:lnSpc>
            </a:pPr>
            <a:r>
              <a:rPr lang="zh-CN" altLang="en-US" dirty="0"/>
              <a:t>Link WAN平台的低功耗广域网协议目前主要采用是ICA联盟的Link WAN标准，Link WAN标准兼容LoRa联盟的LoRaWAN</a:t>
            </a:r>
          </a:p>
          <a:p>
            <a:pPr fontAlgn="auto">
              <a:lnSpc>
                <a:spcPct val="120000"/>
              </a:lnSpc>
            </a:pPr>
            <a:r>
              <a:rPr dirty="0" err="1"/>
              <a:t>物联网络管理平台</a:t>
            </a:r>
            <a:r>
              <a:rPr lang="zh-CN" dirty="0"/>
              <a:t>（</a:t>
            </a:r>
            <a:r>
              <a:rPr lang="zh-CN" altLang="en-US" dirty="0">
                <a:sym typeface="+mn-ea"/>
              </a:rPr>
              <a:t>Link WAN</a:t>
            </a:r>
            <a:r>
              <a:rPr lang="zh-CN" dirty="0"/>
              <a:t>）</a:t>
            </a:r>
            <a:r>
              <a:rPr dirty="0" err="1"/>
              <a:t>提供用户四大能力</a:t>
            </a:r>
            <a:r>
              <a:rPr lang="zh-CN" dirty="0"/>
              <a:t>：</a:t>
            </a:r>
            <a:r>
              <a:rPr dirty="0" err="1">
                <a:solidFill>
                  <a:srgbClr val="FF0000"/>
                </a:solidFill>
              </a:rPr>
              <a:t>网关管理</a:t>
            </a:r>
            <a:r>
              <a:rPr dirty="0">
                <a:solidFill>
                  <a:srgbClr val="FF0000"/>
                </a:solidFill>
              </a:rPr>
              <a:t> 、</a:t>
            </a:r>
            <a:r>
              <a:rPr dirty="0" err="1">
                <a:solidFill>
                  <a:srgbClr val="FF0000"/>
                </a:solidFill>
              </a:rPr>
              <a:t>节点管理</a:t>
            </a:r>
            <a:r>
              <a:rPr dirty="0">
                <a:solidFill>
                  <a:srgbClr val="FF0000"/>
                </a:solidFill>
              </a:rPr>
              <a:t> 、</a:t>
            </a:r>
            <a:r>
              <a:rPr dirty="0" err="1">
                <a:solidFill>
                  <a:srgbClr val="FF0000"/>
                </a:solidFill>
              </a:rPr>
              <a:t>网络维护、流量计算</a:t>
            </a:r>
            <a:endParaRPr dirty="0">
              <a:solidFill>
                <a:srgbClr val="FF0000"/>
              </a:solidFill>
            </a:endParaRPr>
          </a:p>
          <a:p>
            <a:endParaRPr lang="zh-CN" altLang="en-US" dirty="0">
              <a:solidFill>
                <a:srgbClr val="FF0000"/>
              </a:solidFill>
            </a:endParaRPr>
          </a:p>
        </p:txBody>
      </p:sp>
      <p:sp>
        <p:nvSpPr>
          <p:cNvPr id="5" name="标题 1"/>
          <p:cNvSpPr>
            <a:spLocks noGrp="1"/>
          </p:cNvSpPr>
          <p:nvPr/>
        </p:nvSpPr>
        <p:spPr>
          <a:xfrm>
            <a:off x="285750" y="336423"/>
            <a:ext cx="8229600" cy="1143000"/>
          </a:xfrm>
          <a:prstGeom prst="rect">
            <a:avLst/>
          </a:prstGeom>
          <a:noFill/>
          <a:ln>
            <a:noFill/>
          </a:ln>
        </p:spPr>
        <p:style>
          <a:lnRef idx="2">
            <a:schemeClr val="accent1">
              <a:shade val="50000"/>
            </a:schemeClr>
          </a:lnRef>
          <a:fillRef idx="1">
            <a:schemeClr val="accent1"/>
          </a:fillRef>
          <a:effectRef idx="0">
            <a:schemeClr val="accent1"/>
          </a:effectRef>
          <a:fontRef idx="none"/>
        </p:style>
        <p:txBody>
          <a:bodyPr vert="horz" lIns="91440" tIns="45720" rIns="91440" bIns="45720" rtlCol="0" anchor="ctr">
            <a:normAutofit fontScale="97500"/>
          </a:bodyPr>
          <a:lstStyle>
            <a:lvl1pPr algn="l" defTabSz="914400" rtl="0" eaLnBrk="1" latinLnBrk="0" hangingPunct="1">
              <a:lnSpc>
                <a:spcPct val="90000"/>
              </a:lnSpc>
              <a:spcBef>
                <a:spcPct val="0"/>
              </a:spcBef>
              <a:buNone/>
              <a:defRPr sz="3600" b="0" kern="1200" cap="none" spc="0" baseline="0">
                <a:ln w="0"/>
                <a:solidFill>
                  <a:schemeClr val="bg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mj-cs"/>
              </a:defRPr>
            </a:lvl1pPr>
          </a:lstStyle>
          <a:p>
            <a:r>
              <a:rPr lang="zh-CN" altLang="en-US" dirty="0">
                <a:solidFill>
                  <a:schemeClr val="bg1"/>
                </a:solidFill>
                <a:effectLst/>
                <a:sym typeface="+mn-ea"/>
              </a:rPr>
              <a:t>阿里云物联网络管理平台</a:t>
            </a:r>
            <a:br>
              <a:rPr lang="zh-CN" altLang="en-US" dirty="0">
                <a:solidFill>
                  <a:schemeClr val="bg1"/>
                </a:solidFill>
                <a:effectLst/>
                <a:sym typeface="+mn-ea"/>
              </a:rPr>
            </a:br>
            <a:r>
              <a:rPr lang="zh-CN" altLang="en-US" dirty="0">
                <a:solidFill>
                  <a:schemeClr val="bg1"/>
                </a:solidFill>
                <a:effectLst/>
                <a:sym typeface="+mn-ea"/>
              </a:rPr>
              <a:t>                                 —</a:t>
            </a:r>
            <a:r>
              <a:rPr lang="en-US" altLang="zh-CN" dirty="0">
                <a:solidFill>
                  <a:schemeClr val="bg1"/>
                </a:solidFill>
                <a:effectLst/>
                <a:sym typeface="+mn-ea"/>
              </a:rPr>
              <a:t>—LinkWAN</a:t>
            </a:r>
          </a:p>
        </p:txBody>
      </p:sp>
    </p:spTree>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171323"/>
            <a:ext cx="8229600" cy="1143000"/>
          </a:xfrm>
        </p:spPr>
        <p:txBody>
          <a:bodyPr>
            <a:normAutofit/>
          </a:bodyPr>
          <a:lstStyle/>
          <a:p>
            <a:pPr algn="l"/>
            <a:r>
              <a:rPr lang="zh-CN" altLang="en-US" dirty="0"/>
              <a:t>阿里云物联网产品概览</a:t>
            </a:r>
          </a:p>
        </p:txBody>
      </p:sp>
      <p:pic>
        <p:nvPicPr>
          <p:cNvPr id="4" name="内容占位符 3" descr="图片1"/>
          <p:cNvPicPr>
            <a:picLocks noGrp="1" noChangeAspect="1"/>
          </p:cNvPicPr>
          <p:nvPr>
            <p:ph idx="1"/>
          </p:nvPr>
        </p:nvPicPr>
        <p:blipFill>
          <a:blip r:embed="rId2"/>
          <a:stretch>
            <a:fillRect/>
          </a:stretch>
        </p:blipFill>
        <p:spPr>
          <a:xfrm>
            <a:off x="751205" y="1426210"/>
            <a:ext cx="8213725" cy="4864100"/>
          </a:xfrm>
          <a:prstGeom prst="rect">
            <a:avLst/>
          </a:prstGeom>
        </p:spPr>
      </p:pic>
    </p:spTree>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85750" y="1694180"/>
            <a:ext cx="8229600" cy="6040755"/>
          </a:xfrm>
        </p:spPr>
        <p:txBody>
          <a:bodyPr>
            <a:normAutofit/>
          </a:bodyPr>
          <a:lstStyle/>
          <a:p>
            <a:pPr fontAlgn="auto">
              <a:lnSpc>
                <a:spcPct val="120000"/>
              </a:lnSpc>
            </a:pPr>
            <a:r>
              <a:rPr lang="en-US" altLang="zh-CN" dirty="0"/>
              <a:t>        </a:t>
            </a:r>
            <a:r>
              <a:rPr lang="en-US" altLang="zh-CN" sz="2400" dirty="0" err="1"/>
              <a:t>阿里</a:t>
            </a:r>
            <a:r>
              <a:rPr lang="zh-CN" altLang="en-US" sz="2400" dirty="0"/>
              <a:t>云在做的</a:t>
            </a:r>
            <a:r>
              <a:rPr lang="en-US" altLang="zh-CN" sz="2400" dirty="0"/>
              <a:t>IOT</a:t>
            </a:r>
            <a:r>
              <a:rPr lang="zh-CN" altLang="en-US" sz="2400" dirty="0"/>
              <a:t>产品包括</a:t>
            </a:r>
            <a:r>
              <a:rPr lang="zh-CN" altLang="en-US" sz="2400" dirty="0">
                <a:solidFill>
                  <a:srgbClr val="FF0000"/>
                </a:solidFill>
              </a:rPr>
              <a:t>云、管（红字的部分是</a:t>
            </a:r>
            <a:r>
              <a:rPr lang="en-US" altLang="zh-CN" sz="2400" dirty="0">
                <a:solidFill>
                  <a:srgbClr val="FF0000"/>
                </a:solidFill>
              </a:rPr>
              <a:t>LoRa</a:t>
            </a:r>
            <a:r>
              <a:rPr lang="zh-CN" altLang="en-US" sz="2400" dirty="0">
                <a:solidFill>
                  <a:srgbClr val="FF0000"/>
                </a:solidFill>
              </a:rPr>
              <a:t>）、边</a:t>
            </a:r>
            <a:r>
              <a:rPr lang="en-US" altLang="zh-CN" sz="2400" dirty="0">
                <a:solidFill>
                  <a:srgbClr val="FF0000"/>
                </a:solidFill>
              </a:rPr>
              <a:t>(</a:t>
            </a:r>
            <a:r>
              <a:rPr lang="zh-CN" altLang="en-US" sz="2400" dirty="0">
                <a:solidFill>
                  <a:srgbClr val="FF0000"/>
                </a:solidFill>
              </a:rPr>
              <a:t>边缘计算</a:t>
            </a:r>
            <a:r>
              <a:rPr lang="en-US" altLang="zh-CN" sz="2400" dirty="0">
                <a:solidFill>
                  <a:srgbClr val="FF0000"/>
                </a:solidFill>
              </a:rPr>
              <a:t>)</a:t>
            </a:r>
            <a:r>
              <a:rPr lang="zh-CN" altLang="en-US" sz="2400" dirty="0">
                <a:solidFill>
                  <a:srgbClr val="FF0000"/>
                </a:solidFill>
              </a:rPr>
              <a:t>、端（软硬件终端或设备，偏向于硬件的生态）</a:t>
            </a:r>
            <a:r>
              <a:rPr lang="zh-CN" altLang="en-US" sz="2400" dirty="0"/>
              <a:t>全生态布局。由于看好在非授权频谱的广域网前景，</a:t>
            </a:r>
            <a:r>
              <a:rPr lang="zh-CN" altLang="en-US" dirty="0">
                <a:solidFill>
                  <a:srgbClr val="FF0000"/>
                </a:solidFill>
                <a:sym typeface="+mn-ea"/>
              </a:rPr>
              <a:t>LinkWAN</a:t>
            </a:r>
            <a:r>
              <a:rPr lang="zh-CN" altLang="en-US" dirty="0">
                <a:sym typeface="+mn-ea"/>
              </a:rPr>
              <a:t>物联网络管理平台</a:t>
            </a:r>
            <a:r>
              <a:rPr lang="zh-CN" altLang="en-US" sz="2400" dirty="0"/>
              <a:t>支持LoRa协议，同时还可提供LoRa</a:t>
            </a:r>
            <a:r>
              <a:rPr lang="zh-CN" altLang="en-US" sz="2400" dirty="0">
                <a:solidFill>
                  <a:srgbClr val="FF0000"/>
                </a:solidFill>
              </a:rPr>
              <a:t>节点设备</a:t>
            </a:r>
            <a:r>
              <a:rPr lang="zh-CN" altLang="en-US" sz="2400" dirty="0"/>
              <a:t>、LoRa</a:t>
            </a:r>
            <a:r>
              <a:rPr lang="zh-CN" altLang="en-US" sz="2400" dirty="0">
                <a:solidFill>
                  <a:srgbClr val="FF0000"/>
                </a:solidFill>
              </a:rPr>
              <a:t>网关</a:t>
            </a:r>
            <a:r>
              <a:rPr lang="zh-CN" altLang="en-US" sz="2400" dirty="0"/>
              <a:t>等丰富的LoRa产品。为推进LoRa在中国的拓展，阿里巴巴已在杭州和宁波建设LoRa网络，并已具备商用条件。</a:t>
            </a:r>
          </a:p>
          <a:p>
            <a:pPr fontAlgn="auto">
              <a:lnSpc>
                <a:spcPct val="120000"/>
              </a:lnSpc>
            </a:pPr>
            <a:r>
              <a:rPr lang="en-US" altLang="zh-CN" sz="2400" dirty="0"/>
              <a:t>“</a:t>
            </a:r>
            <a:r>
              <a:rPr lang="zh-CN" altLang="en-US" sz="2400" dirty="0"/>
              <a:t>现在,每个家庭都有WiFi,将来,每个企业都将有LoRa。”这是阿里云对于LoRa物联网未来的判断。</a:t>
            </a:r>
          </a:p>
          <a:p>
            <a:pPr fontAlgn="auto">
              <a:lnSpc>
                <a:spcPct val="120000"/>
              </a:lnSpc>
            </a:pPr>
            <a:endParaRPr lang="zh-CN" altLang="en-US" sz="2400" dirty="0"/>
          </a:p>
        </p:txBody>
      </p:sp>
    </p:spTree>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ym typeface="+mn-ea"/>
              </a:rPr>
              <a:t>LoRa网关的作用</a:t>
            </a:r>
            <a:endParaRPr lang="zh-CN" altLang="en-US" dirty="0"/>
          </a:p>
        </p:txBody>
      </p:sp>
      <p:sp>
        <p:nvSpPr>
          <p:cNvPr id="3" name="内容占位符 2"/>
          <p:cNvSpPr>
            <a:spLocks noGrp="1"/>
          </p:cNvSpPr>
          <p:nvPr>
            <p:ph idx="1"/>
          </p:nvPr>
        </p:nvSpPr>
        <p:spPr/>
        <p:txBody>
          <a:bodyPr>
            <a:normAutofit/>
          </a:bodyPr>
          <a:lstStyle/>
          <a:p>
            <a:endParaRPr lang="zh-CN" altLang="en-US" dirty="0"/>
          </a:p>
          <a:p>
            <a:pPr fontAlgn="auto">
              <a:lnSpc>
                <a:spcPct val="120000"/>
              </a:lnSpc>
              <a:spcBef>
                <a:spcPts val="0"/>
              </a:spcBef>
            </a:pPr>
            <a:r>
              <a:rPr lang="zh-CN" altLang="en-US" sz="2400" dirty="0"/>
              <a:t>1.LoRa网关在整个通信过程中起</a:t>
            </a:r>
            <a:r>
              <a:rPr lang="zh-CN" altLang="en-US" sz="2400" dirty="0">
                <a:solidFill>
                  <a:srgbClr val="FF0000"/>
                </a:solidFill>
              </a:rPr>
              <a:t>透传作用</a:t>
            </a:r>
            <a:endParaRPr lang="zh-CN" altLang="en-US" sz="2400" dirty="0"/>
          </a:p>
          <a:p>
            <a:pPr fontAlgn="auto">
              <a:lnSpc>
                <a:spcPct val="120000"/>
              </a:lnSpc>
              <a:spcBef>
                <a:spcPts val="0"/>
              </a:spcBef>
            </a:pPr>
            <a:r>
              <a:rPr lang="zh-CN" altLang="en-US" sz="2400" dirty="0"/>
              <a:t>2.网关通过收发器可以和终端通信，是以射频的形式通信的，如上图，网关会</a:t>
            </a:r>
            <a:r>
              <a:rPr lang="zh-CN" altLang="en-US" sz="2400" dirty="0">
                <a:solidFill>
                  <a:srgbClr val="FF0000"/>
                </a:solidFill>
              </a:rPr>
              <a:t>接收</a:t>
            </a:r>
            <a:r>
              <a:rPr lang="zh-CN" altLang="en-US" sz="2400" dirty="0"/>
              <a:t>到符合配置文件中频点和数据率的终端数据，也会以一定的频点数据率和发射功率</a:t>
            </a:r>
            <a:r>
              <a:rPr lang="zh-CN" altLang="en-US" sz="2400" dirty="0">
                <a:solidFill>
                  <a:srgbClr val="FF0000"/>
                </a:solidFill>
              </a:rPr>
              <a:t>发送</a:t>
            </a:r>
            <a:r>
              <a:rPr lang="zh-CN" altLang="en-US" sz="2400" dirty="0"/>
              <a:t>射频数据包给终端。所有的</a:t>
            </a:r>
            <a:r>
              <a:rPr lang="zh-CN" altLang="en-US" sz="2400" dirty="0">
                <a:solidFill>
                  <a:srgbClr val="FF0000"/>
                </a:solidFill>
              </a:rPr>
              <a:t>符合条件的终端消息</a:t>
            </a:r>
            <a:r>
              <a:rPr lang="zh-CN" altLang="en-US" sz="2400" dirty="0"/>
              <a:t>都会被网关接收，这样就存在网关接收到不同网络中的终端数据的情况</a:t>
            </a:r>
          </a:p>
          <a:p>
            <a:pPr fontAlgn="auto">
              <a:lnSpc>
                <a:spcPct val="120000"/>
              </a:lnSpc>
              <a:spcBef>
                <a:spcPts val="0"/>
              </a:spcBef>
            </a:pPr>
            <a:r>
              <a:rPr lang="zh-CN" altLang="en-US" sz="2400" dirty="0"/>
              <a:t>3.网关有树莓派的操作系统，可以通过IP协议和NS通信。</a:t>
            </a:r>
          </a:p>
          <a:p>
            <a:pPr fontAlgn="auto">
              <a:lnSpc>
                <a:spcPct val="120000"/>
              </a:lnSpc>
              <a:spcBef>
                <a:spcPts val="0"/>
              </a:spcBef>
            </a:pPr>
            <a:endParaRPr lang="zh-CN" altLang="en-US" sz="2400" dirty="0"/>
          </a:p>
        </p:txBody>
      </p:sp>
    </p:spTree>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11150" y="363220"/>
            <a:ext cx="8229600" cy="4389120"/>
          </a:xfrm>
        </p:spPr>
        <p:txBody>
          <a:bodyPr/>
          <a:lstStyle/>
          <a:p>
            <a:r>
              <a:rPr lang="zh-CN" altLang="en-US">
                <a:solidFill>
                  <a:schemeClr val="bg1"/>
                </a:solidFill>
              </a:rPr>
              <a:t>阿里云Link WAN平台核心亮点</a:t>
            </a:r>
          </a:p>
          <a:p>
            <a:endParaRPr lang="zh-CN" altLang="en-US">
              <a:solidFill>
                <a:schemeClr val="bg1"/>
              </a:solidFill>
            </a:endParaRPr>
          </a:p>
          <a:p>
            <a:r>
              <a:rPr lang="zh-CN" altLang="en-US"/>
              <a:t>海量连接 - 亿级接入，百万并发</a:t>
            </a:r>
          </a:p>
          <a:p>
            <a:r>
              <a:rPr lang="zh-CN" altLang="en-US"/>
              <a:t>按需组网 - 三步接入，用户自组网</a:t>
            </a:r>
          </a:p>
          <a:p>
            <a:r>
              <a:rPr lang="zh-CN" altLang="en-US"/>
              <a:t>凭证分发 - 组网用户可二次售卖凭证</a:t>
            </a:r>
          </a:p>
          <a:p>
            <a:r>
              <a:rPr lang="zh-CN" altLang="en-US"/>
              <a:t>平台API - 对接用户运用平台</a:t>
            </a:r>
          </a:p>
        </p:txBody>
      </p:sp>
      <p:pic>
        <p:nvPicPr>
          <p:cNvPr id="4" name="图片 3" descr="海量连接"/>
          <p:cNvPicPr>
            <a:picLocks noChangeAspect="1"/>
          </p:cNvPicPr>
          <p:nvPr>
            <p:custDataLst>
              <p:tags r:id="rId1"/>
            </p:custDataLst>
          </p:nvPr>
        </p:nvPicPr>
        <p:blipFill>
          <a:blip r:embed="rId3"/>
          <a:stretch>
            <a:fillRect/>
          </a:stretch>
        </p:blipFill>
        <p:spPr>
          <a:xfrm>
            <a:off x="763270" y="3394710"/>
            <a:ext cx="1551940" cy="1523365"/>
          </a:xfrm>
          <a:prstGeom prst="rect">
            <a:avLst/>
          </a:prstGeom>
        </p:spPr>
      </p:pic>
      <p:pic>
        <p:nvPicPr>
          <p:cNvPr id="5" name="图片 4" descr="开放标准"/>
          <p:cNvPicPr>
            <a:picLocks noChangeAspect="1"/>
          </p:cNvPicPr>
          <p:nvPr/>
        </p:nvPicPr>
        <p:blipFill>
          <a:blip r:embed="rId4"/>
          <a:stretch>
            <a:fillRect/>
          </a:stretch>
        </p:blipFill>
        <p:spPr>
          <a:xfrm>
            <a:off x="3268345" y="3394710"/>
            <a:ext cx="1637030" cy="1524000"/>
          </a:xfrm>
          <a:prstGeom prst="rect">
            <a:avLst/>
          </a:prstGeom>
        </p:spPr>
      </p:pic>
      <p:pic>
        <p:nvPicPr>
          <p:cNvPr id="6" name="图片 5" descr="门槛无忧"/>
          <p:cNvPicPr>
            <a:picLocks noChangeAspect="1"/>
          </p:cNvPicPr>
          <p:nvPr/>
        </p:nvPicPr>
        <p:blipFill>
          <a:blip r:embed="rId5"/>
          <a:stretch>
            <a:fillRect/>
          </a:stretch>
        </p:blipFill>
        <p:spPr>
          <a:xfrm>
            <a:off x="5925185" y="3285490"/>
            <a:ext cx="1513205" cy="1466850"/>
          </a:xfrm>
          <a:prstGeom prst="rect">
            <a:avLst/>
          </a:prstGeom>
        </p:spPr>
      </p:pic>
      <p:sp>
        <p:nvSpPr>
          <p:cNvPr id="7" name="文本框 6"/>
          <p:cNvSpPr txBox="1"/>
          <p:nvPr/>
        </p:nvSpPr>
        <p:spPr>
          <a:xfrm>
            <a:off x="533400" y="5095875"/>
            <a:ext cx="2131060" cy="460375"/>
          </a:xfrm>
          <a:prstGeom prst="rect">
            <a:avLst/>
          </a:prstGeom>
          <a:noFill/>
        </p:spPr>
        <p:txBody>
          <a:bodyPr wrap="square" rtlCol="0">
            <a:spAutoFit/>
          </a:bodyPr>
          <a:lstStyle/>
          <a:p>
            <a:pPr marL="285750" indent="-285750">
              <a:buFont typeface="Arial" panose="020B0604020202020204" pitchFamily="34" charset="0"/>
              <a:buChar char="•"/>
            </a:pPr>
            <a:r>
              <a:rPr lang="zh-CN" altLang="en-US" sz="1200"/>
              <a:t>百万基站接入能力</a:t>
            </a:r>
          </a:p>
          <a:p>
            <a:pPr marL="285750" indent="-285750">
              <a:buFont typeface="Arial" panose="020B0604020202020204" pitchFamily="34" charset="0"/>
              <a:buChar char="•"/>
            </a:pPr>
            <a:r>
              <a:rPr lang="zh-CN" altLang="en-US" sz="1200"/>
              <a:t>百亿级终端连接能力</a:t>
            </a:r>
          </a:p>
        </p:txBody>
      </p:sp>
      <p:sp>
        <p:nvSpPr>
          <p:cNvPr id="8" name="文本框 7"/>
          <p:cNvSpPr txBox="1"/>
          <p:nvPr/>
        </p:nvSpPr>
        <p:spPr>
          <a:xfrm>
            <a:off x="2767330" y="5095875"/>
            <a:ext cx="2639060" cy="645160"/>
          </a:xfrm>
          <a:prstGeom prst="rect">
            <a:avLst/>
          </a:prstGeom>
          <a:noFill/>
        </p:spPr>
        <p:txBody>
          <a:bodyPr wrap="square" rtlCol="0">
            <a:spAutoFit/>
          </a:bodyPr>
          <a:lstStyle/>
          <a:p>
            <a:pPr marL="285750" indent="-285750">
              <a:buFont typeface="Arial" panose="020B0604020202020204" pitchFamily="34" charset="0"/>
              <a:buChar char="•"/>
            </a:pPr>
            <a:r>
              <a:rPr lang="zh-CN" altLang="en-US" sz="1200"/>
              <a:t>全面兼容</a:t>
            </a:r>
            <a:r>
              <a:rPr lang="en-US" altLang="zh-CN" sz="1200"/>
              <a:t>LoRa Alliance</a:t>
            </a:r>
            <a:r>
              <a:rPr lang="zh-CN" altLang="en-US" sz="1200"/>
              <a:t>标准</a:t>
            </a:r>
          </a:p>
          <a:p>
            <a:pPr marL="285750" indent="-285750">
              <a:buFont typeface="Arial" panose="020B0604020202020204" pitchFamily="34" charset="0"/>
              <a:buChar char="•"/>
            </a:pPr>
            <a:r>
              <a:rPr lang="zh-CN" altLang="en-US" sz="1200"/>
              <a:t>跨网互联互通</a:t>
            </a:r>
          </a:p>
          <a:p>
            <a:pPr marL="285750" indent="-285750">
              <a:buFont typeface="Arial" panose="020B0604020202020204" pitchFamily="34" charset="0"/>
              <a:buChar char="•"/>
            </a:pPr>
            <a:r>
              <a:rPr lang="zh-CN" altLang="en-US" sz="1200"/>
              <a:t>与阿里云所有业务平台无缝融合</a:t>
            </a:r>
          </a:p>
        </p:txBody>
      </p:sp>
      <p:sp>
        <p:nvSpPr>
          <p:cNvPr id="9" name="文本框 8"/>
          <p:cNvSpPr txBox="1"/>
          <p:nvPr/>
        </p:nvSpPr>
        <p:spPr>
          <a:xfrm>
            <a:off x="5626735" y="5095875"/>
            <a:ext cx="2639060" cy="460375"/>
          </a:xfrm>
          <a:prstGeom prst="rect">
            <a:avLst/>
          </a:prstGeom>
          <a:noFill/>
        </p:spPr>
        <p:txBody>
          <a:bodyPr wrap="square" rtlCol="0">
            <a:spAutoFit/>
          </a:bodyPr>
          <a:lstStyle/>
          <a:p>
            <a:pPr marL="285750" indent="-285750">
              <a:buFont typeface="Arial" panose="020B0604020202020204" pitchFamily="34" charset="0"/>
              <a:buChar char="•"/>
            </a:pPr>
            <a:r>
              <a:rPr lang="zh-CN" altLang="en-US" sz="1200"/>
              <a:t>企业用户连接管理按需收费</a:t>
            </a:r>
          </a:p>
          <a:p>
            <a:pPr marL="285750" indent="-285750">
              <a:buFont typeface="Arial" panose="020B0604020202020204" pitchFamily="34" charset="0"/>
              <a:buChar char="•"/>
            </a:pPr>
            <a:r>
              <a:rPr lang="zh-CN" altLang="en-US" sz="1200"/>
              <a:t>所有产品线上购买，快捷便利</a:t>
            </a:r>
          </a:p>
        </p:txBody>
      </p:sp>
      <p:sp>
        <p:nvSpPr>
          <p:cNvPr id="10" name="文本框 9"/>
          <p:cNvSpPr txBox="1"/>
          <p:nvPr/>
        </p:nvSpPr>
        <p:spPr>
          <a:xfrm>
            <a:off x="2664460" y="6028055"/>
            <a:ext cx="2639060" cy="368300"/>
          </a:xfrm>
          <a:prstGeom prst="rect">
            <a:avLst/>
          </a:prstGeom>
          <a:noFill/>
        </p:spPr>
        <p:txBody>
          <a:bodyPr wrap="square" rtlCol="0">
            <a:spAutoFit/>
          </a:bodyPr>
          <a:lstStyle/>
          <a:p>
            <a:pPr indent="0">
              <a:buFont typeface="Arial" panose="020B0604020202020204" pitchFamily="34" charset="0"/>
              <a:buNone/>
            </a:pPr>
            <a:r>
              <a:rPr lang="en-US" altLang="zh-CN"/>
              <a:t>LinkWAN</a:t>
            </a:r>
            <a:r>
              <a:rPr lang="zh-CN" altLang="en-US"/>
              <a:t>平台核心亮点</a:t>
            </a:r>
          </a:p>
        </p:txBody>
      </p:sp>
      <p:sp>
        <p:nvSpPr>
          <p:cNvPr id="11" name="动作按钮: 前进或下一项 10">
            <a:hlinkClick r:id="" action="ppaction://hlinkshowjump?jump=nextslide"/>
          </p:cNvPr>
          <p:cNvSpPr/>
          <p:nvPr/>
        </p:nvSpPr>
        <p:spPr>
          <a:xfrm>
            <a:off x="7438390" y="6261735"/>
            <a:ext cx="176530" cy="134620"/>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87985" y="248793"/>
            <a:ext cx="8229600" cy="1143000"/>
          </a:xfrm>
        </p:spPr>
        <p:txBody>
          <a:bodyPr/>
          <a:lstStyle/>
          <a:p>
            <a:r>
              <a:rPr lang="zh-CN" altLang="en-US" dirty="0">
                <a:sym typeface="+mn-ea"/>
              </a:rPr>
              <a:t>Link WAN平台的网络架构</a:t>
            </a:r>
            <a:endParaRPr lang="zh-CN" altLang="en-US" dirty="0"/>
          </a:p>
        </p:txBody>
      </p:sp>
      <p:pic>
        <p:nvPicPr>
          <p:cNvPr id="4" name="内容占位符 3" descr="linkWAN平台网络架构"/>
          <p:cNvPicPr>
            <a:picLocks noGrp="1" noChangeAspect="1"/>
          </p:cNvPicPr>
          <p:nvPr>
            <p:ph idx="1"/>
          </p:nvPr>
        </p:nvPicPr>
        <p:blipFill>
          <a:blip r:embed="rId2"/>
          <a:stretch>
            <a:fillRect/>
          </a:stretch>
        </p:blipFill>
        <p:spPr>
          <a:xfrm>
            <a:off x="1288415" y="1234440"/>
            <a:ext cx="6428740" cy="4389120"/>
          </a:xfrm>
          <a:prstGeom prst="rect">
            <a:avLst/>
          </a:prstGeom>
        </p:spPr>
      </p:pic>
      <p:sp>
        <p:nvSpPr>
          <p:cNvPr id="5" name="文本框 4"/>
          <p:cNvSpPr txBox="1"/>
          <p:nvPr/>
        </p:nvSpPr>
        <p:spPr>
          <a:xfrm>
            <a:off x="2785110" y="5759450"/>
            <a:ext cx="2821305" cy="368300"/>
          </a:xfrm>
          <a:prstGeom prst="rect">
            <a:avLst/>
          </a:prstGeom>
          <a:noFill/>
        </p:spPr>
        <p:txBody>
          <a:bodyPr wrap="none" rtlCol="0">
            <a:spAutoFit/>
          </a:bodyPr>
          <a:lstStyle/>
          <a:p>
            <a:pPr algn="l"/>
            <a:r>
              <a:rPr lang="zh-CN" altLang="en-US"/>
              <a:t>Link WAN平台的网络架构</a:t>
            </a:r>
          </a:p>
        </p:txBody>
      </p:sp>
    </p:spTree>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a:xfrm>
            <a:off x="628650" y="1825625"/>
            <a:ext cx="7886700" cy="4831715"/>
          </a:xfrm>
        </p:spPr>
        <p:txBody>
          <a:bodyPr>
            <a:normAutofit lnSpcReduction="10000"/>
          </a:bodyPr>
          <a:lstStyle/>
          <a:p>
            <a:r>
              <a:rPr lang="zh-CN" altLang="en-US"/>
              <a:t>LoRaWAN典型系统主要包含了5大网元，分别是：</a:t>
            </a:r>
          </a:p>
          <a:p>
            <a:r>
              <a:rPr lang="zh-CN" altLang="en-US">
                <a:solidFill>
                  <a:srgbClr val="FF0000"/>
                </a:solidFill>
              </a:rPr>
              <a:t>终端设备</a:t>
            </a:r>
            <a:r>
              <a:rPr lang="zh-CN" altLang="en-US"/>
              <a:t>（End Device）</a:t>
            </a:r>
          </a:p>
          <a:p>
            <a:r>
              <a:rPr lang="zh-CN" altLang="en-US">
                <a:solidFill>
                  <a:srgbClr val="FF0000"/>
                </a:solidFill>
              </a:rPr>
              <a:t>网关</a:t>
            </a:r>
            <a:r>
              <a:rPr lang="zh-CN" altLang="en-US"/>
              <a:t>（Gateway）</a:t>
            </a:r>
          </a:p>
          <a:p>
            <a:r>
              <a:rPr lang="zh-CN" altLang="en-US">
                <a:solidFill>
                  <a:srgbClr val="FF0000"/>
                </a:solidFill>
              </a:rPr>
              <a:t>LoRaWAN网络服务器</a:t>
            </a:r>
            <a:r>
              <a:rPr lang="zh-CN" altLang="en-US"/>
              <a:t>（Network Server）</a:t>
            </a:r>
          </a:p>
          <a:p>
            <a:r>
              <a:rPr lang="zh-CN" altLang="en-US">
                <a:solidFill>
                  <a:srgbClr val="FF0000"/>
                </a:solidFill>
              </a:rPr>
              <a:t>LoRaWAN网优服务器</a:t>
            </a:r>
            <a:r>
              <a:rPr lang="zh-CN" altLang="en-US"/>
              <a:t>（Network Control）</a:t>
            </a:r>
          </a:p>
          <a:p>
            <a:r>
              <a:rPr lang="zh-CN" altLang="en-US">
                <a:solidFill>
                  <a:srgbClr val="FF0000"/>
                </a:solidFill>
              </a:rPr>
              <a:t>应用服务器</a:t>
            </a:r>
            <a:r>
              <a:rPr lang="zh-CN" altLang="en-US"/>
              <a:t>（Application Server）</a:t>
            </a:r>
          </a:p>
          <a:p>
            <a:endParaRPr lang="zh-CN" altLang="en-US"/>
          </a:p>
          <a:p>
            <a:pPr marL="0" indent="0" fontAlgn="auto">
              <a:lnSpc>
                <a:spcPct val="120000"/>
              </a:lnSpc>
              <a:buNone/>
            </a:pPr>
            <a:r>
              <a:rPr lang="zh-CN" altLang="en-US"/>
              <a:t>      从网元简单对照LoRa联盟定义LoRaWAN体系架构来看，Link WAN主要对应LoRaWAN标准网络架构中的NS（Network Server），另外还包含了NC（Network Control）的功能。</a:t>
            </a:r>
          </a:p>
          <a:p>
            <a:pPr marL="0" indent="0" fontAlgn="auto">
              <a:lnSpc>
                <a:spcPct val="120000"/>
              </a:lnSpc>
              <a:buNone/>
            </a:pPr>
            <a:endParaRPr lang="zh-CN" altLang="en-US"/>
          </a:p>
        </p:txBody>
      </p:sp>
    </p:spTree>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a:sym typeface="+mn-ea"/>
              </a:rPr>
              <a:t> Link WAN标准</a:t>
            </a:r>
            <a:br>
              <a:rPr lang="zh-CN" altLang="en-US"/>
            </a:br>
            <a:endParaRPr lang="zh-CN" altLang="en-US"/>
          </a:p>
        </p:txBody>
      </p:sp>
      <p:sp>
        <p:nvSpPr>
          <p:cNvPr id="3" name="内容占位符 2"/>
          <p:cNvSpPr>
            <a:spLocks noGrp="1"/>
          </p:cNvSpPr>
          <p:nvPr>
            <p:ph idx="1"/>
          </p:nvPr>
        </p:nvSpPr>
        <p:spPr>
          <a:xfrm>
            <a:off x="697230" y="1652270"/>
            <a:ext cx="7886700" cy="4351338"/>
          </a:xfrm>
        </p:spPr>
        <p:txBody>
          <a:bodyPr>
            <a:normAutofit fontScale="92500" lnSpcReduction="10000"/>
          </a:bodyPr>
          <a:lstStyle/>
          <a:p>
            <a:pPr fontAlgn="auto">
              <a:lnSpc>
                <a:spcPct val="120000"/>
              </a:lnSpc>
            </a:pPr>
            <a:r>
              <a:rPr lang="zh-CN" altLang="en-US" dirty="0"/>
              <a:t>ICA联盟（低功耗广域网标准组）定义了Link WAN标准，Link WAN技术规范基于LoRaWAN标准规范，并对中国470MHz~510MHz频段重新定义了新的频谱规划，制定了节点接入规范（推荐的入网扫描方式、应用层限制等）、网关接入规范等。</a:t>
            </a:r>
          </a:p>
          <a:p>
            <a:pPr fontAlgn="auto">
              <a:lnSpc>
                <a:spcPct val="120000"/>
              </a:lnSpc>
            </a:pPr>
            <a:endParaRPr lang="zh-CN" altLang="en-US" dirty="0"/>
          </a:p>
          <a:p>
            <a:pPr fontAlgn="auto">
              <a:lnSpc>
                <a:spcPct val="120000"/>
              </a:lnSpc>
            </a:pPr>
            <a:r>
              <a:rPr lang="zh-CN" altLang="en-US" dirty="0"/>
              <a:t>LoRaWAN</a:t>
            </a:r>
            <a:r>
              <a:rPr lang="zh-CN" altLang="en-US" dirty="0">
                <a:solidFill>
                  <a:srgbClr val="FF0000"/>
                </a:solidFill>
              </a:rPr>
              <a:t>终端设备</a:t>
            </a:r>
            <a:r>
              <a:rPr lang="zh-CN" altLang="en-US" dirty="0"/>
              <a:t>接入Link WAN网络，需要遵循《Link WAN LoRa节点接入规范》。</a:t>
            </a:r>
          </a:p>
          <a:p>
            <a:pPr fontAlgn="auto">
              <a:lnSpc>
                <a:spcPct val="120000"/>
              </a:lnSpc>
            </a:pPr>
            <a:r>
              <a:rPr lang="zh-CN" altLang="en-US" dirty="0"/>
              <a:t>LoRaWAN</a:t>
            </a:r>
            <a:r>
              <a:rPr lang="zh-CN" altLang="en-US" dirty="0">
                <a:solidFill>
                  <a:srgbClr val="FF0000"/>
                </a:solidFill>
              </a:rPr>
              <a:t>网关</a:t>
            </a:r>
            <a:r>
              <a:rPr lang="zh-CN" altLang="en-US" dirty="0"/>
              <a:t>接入Link WAN平台，需要遵循《Link WAN LoRa基站接入规范》。</a:t>
            </a:r>
          </a:p>
          <a:p>
            <a:endParaRPr lang="zh-CN" altLang="en-US" dirty="0"/>
          </a:p>
        </p:txBody>
      </p:sp>
    </p:spTree>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pPr fontAlgn="auto">
              <a:lnSpc>
                <a:spcPct val="120000"/>
              </a:lnSpc>
            </a:pPr>
            <a:r>
              <a:rPr lang="zh-CN" altLang="en-US">
                <a:sym typeface="+mn-ea"/>
              </a:rPr>
              <a:t>目前在中国市场，阿里云主导的Link WAN生态已经聚合近千家各类合作伙伴，部署数万台LoRaWAN网关，在居家安防、老人照护、城市应用、园区传感器与企业智能化等实现物联网设备上云。</a:t>
            </a:r>
            <a:endParaRPr lang="zh-CN" altLang="en-US"/>
          </a:p>
          <a:p>
            <a:pPr fontAlgn="auto">
              <a:lnSpc>
                <a:spcPct val="120000"/>
              </a:lnSpc>
            </a:pPr>
            <a:endParaRPr lang="zh-CN" altLang="en-US"/>
          </a:p>
          <a:p>
            <a:endParaRPr lang="zh-CN" altLang="en-US"/>
          </a:p>
        </p:txBody>
      </p:sp>
      <p:sp>
        <p:nvSpPr>
          <p:cNvPr id="11" name="动作按钮: 前进或下一项 10">
            <a:hlinkClick r:id="" action="ppaction://hlinkshowjump?jump=nextslide"/>
          </p:cNvPr>
          <p:cNvSpPr/>
          <p:nvPr/>
        </p:nvSpPr>
        <p:spPr>
          <a:xfrm>
            <a:off x="7438390" y="6261735"/>
            <a:ext cx="176530" cy="134620"/>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4" name="内容占位符 3" descr="linkwan平台作用"/>
          <p:cNvPicPr>
            <a:picLocks noGrp="1" noChangeAspect="1"/>
          </p:cNvPicPr>
          <p:nvPr>
            <p:ph idx="1"/>
            <p:custDataLst>
              <p:tags r:id="rId1"/>
            </p:custDataLst>
          </p:nvPr>
        </p:nvPicPr>
        <p:blipFill>
          <a:blip r:embed="rId3"/>
          <a:stretch>
            <a:fillRect/>
          </a:stretch>
        </p:blipFill>
        <p:spPr>
          <a:xfrm>
            <a:off x="626110" y="1614805"/>
            <a:ext cx="8114665" cy="4389120"/>
          </a:xfrm>
          <a:prstGeom prst="rect">
            <a:avLst/>
          </a:prstGeom>
        </p:spPr>
      </p:pic>
      <p:sp>
        <p:nvSpPr>
          <p:cNvPr id="5" name="文本框 4"/>
          <p:cNvSpPr txBox="1"/>
          <p:nvPr/>
        </p:nvSpPr>
        <p:spPr>
          <a:xfrm>
            <a:off x="3415030" y="6099175"/>
            <a:ext cx="2421255" cy="368300"/>
          </a:xfrm>
          <a:prstGeom prst="rect">
            <a:avLst/>
          </a:prstGeom>
          <a:noFill/>
        </p:spPr>
        <p:txBody>
          <a:bodyPr wrap="none" rtlCol="0">
            <a:spAutoFit/>
          </a:bodyPr>
          <a:lstStyle/>
          <a:p>
            <a:pPr algn="l"/>
            <a:r>
              <a:rPr lang="zh-CN" altLang="en-US"/>
              <a:t> Link WAN平台产品图</a:t>
            </a:r>
          </a:p>
        </p:txBody>
      </p:sp>
      <p:sp>
        <p:nvSpPr>
          <p:cNvPr id="3" name="标题 1"/>
          <p:cNvSpPr>
            <a:spLocks noGrp="1"/>
          </p:cNvSpPr>
          <p:nvPr/>
        </p:nvSpPr>
        <p:spPr>
          <a:xfrm>
            <a:off x="511175" y="178308"/>
            <a:ext cx="8229600" cy="1143000"/>
          </a:xfrm>
          <a:prstGeom prst="rect">
            <a:avLst/>
          </a:prstGeom>
        </p:spPr>
        <p:txBody>
          <a:bodyPr vert="horz" lIns="0" rIns="0" bIns="0" anchor="b">
            <a:normAutofit/>
          </a:bodyPr>
          <a:lstStyle>
            <a:lvl1pPr algn="l" rtl="0" eaLnBrk="1" latinLnBrk="0" hangingPunct="1">
              <a:spcBef>
                <a:spcPct val="0"/>
              </a:spcBef>
              <a:buNone/>
              <a:defRPr kumimoji="0" sz="5000" b="0" kern="1200">
                <a:ln>
                  <a:noFill/>
                </a:ln>
                <a:solidFill>
                  <a:schemeClr val="tx2"/>
                </a:solidFill>
                <a:effectLst/>
                <a:latin typeface="+mj-lt"/>
                <a:ea typeface="+mj-ea"/>
                <a:cs typeface="+mj-cs"/>
              </a:defRPr>
            </a:lvl1pPr>
          </a:lstStyle>
          <a:p>
            <a:r>
              <a:rPr lang="en-US" altLang="zh-CN" dirty="0">
                <a:solidFill>
                  <a:schemeClr val="bg1"/>
                </a:solidFill>
                <a:sym typeface="+mn-ea"/>
              </a:rPr>
              <a:t>.</a:t>
            </a:r>
            <a:r>
              <a:rPr lang="zh-CN" altLang="en-US" dirty="0">
                <a:solidFill>
                  <a:schemeClr val="bg1"/>
                </a:solidFill>
                <a:sym typeface="+mn-ea"/>
              </a:rPr>
              <a:t>Link WAN平台产品</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endParaRPr lang="zh-CN" altLang="en-US" dirty="0"/>
          </a:p>
        </p:txBody>
      </p:sp>
      <p:sp>
        <p:nvSpPr>
          <p:cNvPr id="3" name="标题 2"/>
          <p:cNvSpPr>
            <a:spLocks noGrp="1"/>
          </p:cNvSpPr>
          <p:nvPr>
            <p:ph type="title"/>
          </p:nvPr>
        </p:nvSpPr>
        <p:spPr/>
        <p:txBody>
          <a:bodyPr/>
          <a:lstStyle/>
          <a:p>
            <a:endParaRPr lang="zh-CN" altLang="en-US"/>
          </a:p>
        </p:txBody>
      </p:sp>
      <p:sp>
        <p:nvSpPr>
          <p:cNvPr id="4" name="标题 3"/>
          <p:cNvSpPr>
            <a:spLocks noGrp="1"/>
          </p:cNvSpPr>
          <p:nvPr>
            <p:ph type="title"/>
          </p:nvPr>
        </p:nvSpPr>
        <p:spPr/>
        <p:txBody>
          <a:bodyPr/>
          <a:lstStyle/>
          <a:p>
            <a:endParaRPr lang="zh-CN" altLang="en-US"/>
          </a:p>
        </p:txBody>
      </p:sp>
      <p:sp>
        <p:nvSpPr>
          <p:cNvPr id="26627" name="Text Box 5"/>
          <p:cNvSpPr txBox="1"/>
          <p:nvPr/>
        </p:nvSpPr>
        <p:spPr>
          <a:xfrm>
            <a:off x="228600" y="446088"/>
            <a:ext cx="6010275" cy="645160"/>
          </a:xfrm>
          <a:prstGeom prst="rect">
            <a:avLst/>
          </a:prstGeom>
          <a:noFill/>
          <a:ln w="9525">
            <a:noFill/>
          </a:ln>
        </p:spPr>
        <p:txBody>
          <a:bodyPr>
            <a:spAutoFit/>
          </a:bodyPr>
          <a:lstStyle/>
          <a:p>
            <a:pPr algn="l" fontAlgn="base">
              <a:buClrTx/>
              <a:buSzTx/>
              <a:buFontTx/>
            </a:pPr>
            <a:r>
              <a:rPr kumimoji="1" lang="zh-CN" altLang="en-US" sz="3600" dirty="0">
                <a:ln w="0"/>
                <a:solidFill>
                  <a:schemeClr val="bg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mj-cs"/>
              </a:rPr>
              <a:t>WiFi信道</a:t>
            </a:r>
          </a:p>
        </p:txBody>
      </p:sp>
      <p:sp>
        <p:nvSpPr>
          <p:cNvPr id="26628" name="Rectangle 6"/>
          <p:cNvSpPr/>
          <p:nvPr/>
        </p:nvSpPr>
        <p:spPr>
          <a:xfrm>
            <a:off x="228600" y="1714500"/>
            <a:ext cx="8261350" cy="1217769"/>
          </a:xfrm>
          <a:prstGeom prst="rect">
            <a:avLst/>
          </a:prstGeom>
          <a:noFill/>
          <a:ln w="9525">
            <a:noFill/>
          </a:ln>
        </p:spPr>
        <p:txBody>
          <a:bodyPr>
            <a:spAutoFit/>
          </a:bodyPr>
          <a:lstStyle/>
          <a:p>
            <a:pPr marL="800100" lvl="1" indent="-342900" algn="l">
              <a:lnSpc>
                <a:spcPct val="90000"/>
              </a:lnSpc>
              <a:spcBef>
                <a:spcPts val="500"/>
              </a:spcBef>
              <a:buClrTx/>
              <a:buSzTx/>
              <a:buFont typeface="Wingdings" panose="05000000000000000000" pitchFamily="2" charset="2"/>
              <a:buChar char="n"/>
            </a:pP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信道划分：</a:t>
            </a:r>
            <a:endParaRPr lang="en-US" altLang="zh-CN" sz="2400" dirty="0">
              <a:latin typeface="微软雅黑" panose="020B0503020204020204" pitchFamily="34" charset="-122"/>
              <a:ea typeface="微软雅黑" panose="020B0503020204020204" pitchFamily="34" charset="-122"/>
              <a:cs typeface="微软雅黑" panose="020B0503020204020204" pitchFamily="34" charset="-122"/>
            </a:endParaRPr>
          </a:p>
          <a:p>
            <a:pPr marL="800100" lvl="1" indent="-342900" algn="l">
              <a:lnSpc>
                <a:spcPct val="90000"/>
              </a:lnSpc>
              <a:spcBef>
                <a:spcPts val="500"/>
              </a:spcBef>
              <a:buClrTx/>
              <a:buSzTx/>
              <a:buFont typeface="Arial" panose="020B0604020202020204" pitchFamily="34" charset="0"/>
              <a:buChar char="•"/>
            </a:pPr>
            <a:endParaRPr lang="en-US" altLang="zh-CN" sz="2400" dirty="0">
              <a:latin typeface="微软雅黑" panose="020B0503020204020204" pitchFamily="34" charset="-122"/>
              <a:ea typeface="微软雅黑" panose="020B0503020204020204" pitchFamily="34" charset="-122"/>
              <a:cs typeface="微软雅黑" panose="020B0503020204020204" pitchFamily="34" charset="-122"/>
            </a:endParaRPr>
          </a:p>
          <a:p>
            <a:pPr lvl="1" algn="l">
              <a:lnSpc>
                <a:spcPct val="90000"/>
              </a:lnSpc>
              <a:spcBef>
                <a:spcPts val="500"/>
              </a:spcBef>
              <a:buClrTx/>
              <a:buSzTx/>
            </a:pP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实际的2.4GHz WiFi信道使用规定因国家不同而有所差异：</a:t>
            </a:r>
          </a:p>
        </p:txBody>
      </p:sp>
      <p:sp>
        <p:nvSpPr>
          <p:cNvPr id="26629" name="Rectangle 7"/>
          <p:cNvSpPr/>
          <p:nvPr/>
        </p:nvSpPr>
        <p:spPr>
          <a:xfrm>
            <a:off x="1409700" y="3593333"/>
            <a:ext cx="6324600" cy="1216025"/>
          </a:xfrm>
          <a:prstGeom prst="rect">
            <a:avLst/>
          </a:prstGeom>
          <a:noFill/>
          <a:ln w="9525">
            <a:noFill/>
          </a:ln>
        </p:spPr>
        <p:txBody>
          <a:bodyPr>
            <a:spAutoFit/>
          </a:bodyPr>
          <a:lstStyle/>
          <a:p>
            <a:pPr marL="685800" lvl="1" indent="-228600" algn="l">
              <a:lnSpc>
                <a:spcPct val="90000"/>
              </a:lnSpc>
              <a:spcBef>
                <a:spcPts val="500"/>
              </a:spcBef>
              <a:buClrTx/>
              <a:buSzTx/>
              <a:buFont typeface="Wingdings" panose="05000000000000000000" charset="0"/>
              <a:buChar char="ü"/>
            </a:pP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美国标准——11信道</a:t>
            </a:r>
          </a:p>
          <a:p>
            <a:pPr marL="685800" lvl="1" indent="-228600" algn="l">
              <a:lnSpc>
                <a:spcPct val="90000"/>
              </a:lnSpc>
              <a:spcBef>
                <a:spcPts val="500"/>
              </a:spcBef>
              <a:buClrTx/>
              <a:buSzTx/>
              <a:buFont typeface="Wingdings" panose="05000000000000000000" charset="0"/>
              <a:buChar char="ü"/>
            </a:pP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欧洲标准——13信道</a:t>
            </a:r>
          </a:p>
          <a:p>
            <a:pPr marL="685800" lvl="1" indent="-228600" algn="l">
              <a:lnSpc>
                <a:spcPct val="90000"/>
              </a:lnSpc>
              <a:spcBef>
                <a:spcPts val="500"/>
              </a:spcBef>
              <a:buClrTx/>
              <a:buSzTx/>
              <a:buFont typeface="Wingdings" panose="05000000000000000000" charset="0"/>
              <a:buChar char="ü"/>
            </a:pP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日本标准——14信道</a:t>
            </a:r>
          </a:p>
        </p:txBody>
      </p:sp>
    </p:spTree>
  </p:cSld>
  <p:clrMapOvr>
    <a:masterClrMapping/>
  </p:clrMapOvr>
  <p:transition/>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a:xfrm>
            <a:off x="628650" y="1480185"/>
            <a:ext cx="7886700" cy="4697095"/>
          </a:xfrm>
        </p:spPr>
        <p:txBody>
          <a:bodyPr>
            <a:normAutofit fontScale="90000" lnSpcReduction="20000"/>
          </a:bodyPr>
          <a:lstStyle/>
          <a:p>
            <a:pPr marL="0" indent="0" fontAlgn="auto">
              <a:lnSpc>
                <a:spcPct val="120000"/>
              </a:lnSpc>
              <a:buNone/>
            </a:pPr>
            <a:r>
              <a:rPr lang="en-US" altLang="zh-CN"/>
              <a:t>        </a:t>
            </a:r>
            <a:r>
              <a:rPr lang="zh-CN" altLang="en-US"/>
              <a:t>依托阿里云海量接入等平台技术，Link WAN平台具备</a:t>
            </a:r>
            <a:r>
              <a:rPr lang="zh-CN" altLang="en-US" b="1">
                <a:solidFill>
                  <a:srgbClr val="FF0000"/>
                </a:solidFill>
              </a:rPr>
              <a:t>大网\专网的能力</a:t>
            </a:r>
            <a:r>
              <a:rPr lang="zh-CN" altLang="en-US"/>
              <a:t>，从Link WAN平台提供的功能来看，Link WAN平台把用户操作从网络运营角度划分为两大类：</a:t>
            </a:r>
          </a:p>
          <a:p>
            <a:pPr marL="0" indent="0" fontAlgn="auto">
              <a:lnSpc>
                <a:spcPct val="120000"/>
              </a:lnSpc>
              <a:buNone/>
            </a:pPr>
            <a:r>
              <a:rPr lang="zh-CN" altLang="en-US">
                <a:solidFill>
                  <a:srgbClr val="FF0000"/>
                </a:solidFill>
              </a:rPr>
              <a:t>网络运营商</a:t>
            </a:r>
            <a:endParaRPr lang="zh-CN" altLang="en-US"/>
          </a:p>
          <a:p>
            <a:pPr marL="0" indent="0" fontAlgn="auto">
              <a:lnSpc>
                <a:spcPct val="120000"/>
              </a:lnSpc>
              <a:buNone/>
            </a:pPr>
            <a:r>
              <a:rPr lang="zh-CN" altLang="en-US"/>
              <a:t>        负责“网络管理”，即布设网关、构建网络</a:t>
            </a:r>
          </a:p>
          <a:p>
            <a:pPr marL="0" indent="0" fontAlgn="auto">
              <a:lnSpc>
                <a:spcPct val="120000"/>
              </a:lnSpc>
              <a:buNone/>
            </a:pPr>
            <a:r>
              <a:rPr lang="zh-CN" altLang="en-US">
                <a:solidFill>
                  <a:srgbClr val="FF0000"/>
                </a:solidFill>
              </a:rPr>
              <a:t>设备提供商</a:t>
            </a:r>
          </a:p>
          <a:p>
            <a:pPr marL="0" indent="0" fontAlgn="auto">
              <a:lnSpc>
                <a:spcPct val="120000"/>
              </a:lnSpc>
              <a:buNone/>
            </a:pPr>
            <a:r>
              <a:rPr lang="zh-CN" altLang="en-US"/>
              <a:t>       负责“节点管理”，物联网终端产品提供商，直接使用已构建的好的网络，接入终端产品</a:t>
            </a:r>
          </a:p>
          <a:p>
            <a:pPr marL="0" indent="0" fontAlgn="auto">
              <a:lnSpc>
                <a:spcPct val="120000"/>
              </a:lnSpc>
              <a:buNone/>
            </a:pPr>
            <a:r>
              <a:rPr lang="zh-CN" altLang="en-US"/>
              <a:t>       因此超级用户可以独立运维一个网络，自建自用；也可以多个行业用户共同运维一个网络，共享共建，各司其职，扬长避短。具体可查看Link WAN产品手册</a:t>
            </a:r>
            <a:r>
              <a:rPr lang="zh-CN" altLang="en-US">
                <a:hlinkClick r:id="rId2" action="ppaction://hlinkfile"/>
              </a:rPr>
              <a:t>《搭建与管理网络》</a:t>
            </a:r>
            <a:endParaRPr lang="zh-CN" altLang="en-US"/>
          </a:p>
          <a:p>
            <a:endParaRPr lang="zh-CN" altLang="en-US"/>
          </a:p>
        </p:txBody>
      </p:sp>
    </p:spTree>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4" name="内容占位符 3" descr="网络搭建"/>
          <p:cNvPicPr>
            <a:picLocks noGrp="1" noChangeAspect="1"/>
          </p:cNvPicPr>
          <p:nvPr>
            <p:ph idx="1"/>
          </p:nvPr>
        </p:nvPicPr>
        <p:blipFill>
          <a:blip r:embed="rId2"/>
          <a:stretch>
            <a:fillRect/>
          </a:stretch>
        </p:blipFill>
        <p:spPr>
          <a:xfrm>
            <a:off x="921385" y="826770"/>
            <a:ext cx="7301865" cy="4389120"/>
          </a:xfrm>
          <a:prstGeom prst="rect">
            <a:avLst/>
          </a:prstGeom>
        </p:spPr>
      </p:pic>
      <p:sp>
        <p:nvSpPr>
          <p:cNvPr id="5" name="文本框 4"/>
          <p:cNvSpPr txBox="1"/>
          <p:nvPr/>
        </p:nvSpPr>
        <p:spPr>
          <a:xfrm>
            <a:off x="3223260" y="5430520"/>
            <a:ext cx="2354580" cy="368300"/>
          </a:xfrm>
          <a:prstGeom prst="rect">
            <a:avLst/>
          </a:prstGeom>
          <a:noFill/>
        </p:spPr>
        <p:txBody>
          <a:bodyPr wrap="none" rtlCol="0">
            <a:spAutoFit/>
          </a:bodyPr>
          <a:lstStyle/>
          <a:p>
            <a:pPr algn="l"/>
            <a:r>
              <a:rPr lang="zh-CN" altLang="en-US"/>
              <a:t>图  物联网络管理平台</a:t>
            </a:r>
          </a:p>
        </p:txBody>
      </p:sp>
      <p:sp>
        <p:nvSpPr>
          <p:cNvPr id="11" name="动作按钮: 前进或下一项 10">
            <a:hlinkClick r:id="" action="ppaction://hlinkshowjump?jump=nextslide"/>
          </p:cNvPr>
          <p:cNvSpPr/>
          <p:nvPr/>
        </p:nvSpPr>
        <p:spPr>
          <a:xfrm>
            <a:off x="7438390" y="6261735"/>
            <a:ext cx="176530" cy="134620"/>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37185" y="197358"/>
            <a:ext cx="8229600" cy="1143000"/>
          </a:xfrm>
        </p:spPr>
        <p:txBody>
          <a:bodyPr>
            <a:normAutofit/>
          </a:bodyPr>
          <a:lstStyle/>
          <a:p>
            <a:r>
              <a:rPr lang="zh-CN" altLang="en-US" dirty="0"/>
              <a:t>Link WAN平台协议数据流转</a:t>
            </a:r>
          </a:p>
        </p:txBody>
      </p:sp>
      <p:pic>
        <p:nvPicPr>
          <p:cNvPr id="4" name="内容占位符 3" descr="协议流转"/>
          <p:cNvPicPr>
            <a:picLocks noGrp="1" noChangeAspect="1"/>
          </p:cNvPicPr>
          <p:nvPr>
            <p:ph idx="1"/>
          </p:nvPr>
        </p:nvPicPr>
        <p:blipFill>
          <a:blip r:embed="rId2"/>
          <a:stretch>
            <a:fillRect/>
          </a:stretch>
        </p:blipFill>
        <p:spPr>
          <a:xfrm>
            <a:off x="405765" y="1568450"/>
            <a:ext cx="8229600" cy="3867150"/>
          </a:xfrm>
          <a:prstGeom prst="rect">
            <a:avLst/>
          </a:prstGeom>
        </p:spPr>
      </p:pic>
      <p:sp>
        <p:nvSpPr>
          <p:cNvPr id="5" name="文本框 4"/>
          <p:cNvSpPr txBox="1"/>
          <p:nvPr/>
        </p:nvSpPr>
        <p:spPr>
          <a:xfrm>
            <a:off x="2662555" y="5776595"/>
            <a:ext cx="3392805" cy="368300"/>
          </a:xfrm>
          <a:prstGeom prst="rect">
            <a:avLst/>
          </a:prstGeom>
          <a:noFill/>
        </p:spPr>
        <p:txBody>
          <a:bodyPr wrap="none" rtlCol="0">
            <a:spAutoFit/>
          </a:bodyPr>
          <a:lstStyle/>
          <a:p>
            <a:pPr algn="l"/>
            <a:r>
              <a:rPr lang="zh-CN" altLang="en-US"/>
              <a:t>图  Link WAN平台协议数据流转</a:t>
            </a:r>
          </a:p>
        </p:txBody>
      </p:sp>
    </p:spTree>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646430"/>
            <a:ext cx="8229600" cy="5678170"/>
          </a:xfrm>
        </p:spPr>
        <p:txBody>
          <a:bodyPr>
            <a:normAutofit fontScale="87500"/>
          </a:bodyPr>
          <a:lstStyle/>
          <a:p>
            <a:endParaRPr lang="zh-CN" altLang="en-US" dirty="0"/>
          </a:p>
          <a:p>
            <a:r>
              <a:rPr lang="zh-CN" altLang="en-US" dirty="0"/>
              <a:t>具体从终端设备到阿里云Link WAN平台，再到阿里云物联网平台整个流程的协议数据流转来看，主要包括如下环节:</a:t>
            </a:r>
          </a:p>
          <a:p>
            <a:endParaRPr lang="zh-CN" altLang="en-US" dirty="0"/>
          </a:p>
          <a:p>
            <a:pPr marL="0" indent="0">
              <a:buNone/>
            </a:pPr>
            <a:r>
              <a:rPr lang="zh-CN" altLang="en-US" dirty="0"/>
              <a:t>（</a:t>
            </a:r>
            <a:r>
              <a:rPr lang="en-US" altLang="zh-CN" dirty="0"/>
              <a:t>1</a:t>
            </a:r>
            <a:r>
              <a:rPr lang="zh-CN" altLang="en-US" dirty="0"/>
              <a:t>）LoRaWAN终端设备 &lt;-&gt;LoRaWAN网关Gateway</a:t>
            </a:r>
          </a:p>
          <a:p>
            <a:pPr marL="0" indent="0">
              <a:buNone/>
            </a:pPr>
            <a:r>
              <a:rPr lang="zh-CN" altLang="en-US" dirty="0"/>
              <a:t>采用LoRaWAN协议</a:t>
            </a:r>
          </a:p>
          <a:p>
            <a:pPr marL="0" indent="0">
              <a:buNone/>
            </a:pPr>
            <a:r>
              <a:rPr lang="zh-CN" altLang="en-US" dirty="0"/>
              <a:t>（</a:t>
            </a:r>
            <a:r>
              <a:rPr lang="en-US" altLang="zh-CN" dirty="0"/>
              <a:t>2</a:t>
            </a:r>
            <a:r>
              <a:rPr lang="zh-CN" altLang="en-US" dirty="0"/>
              <a:t>）LoRaWAN网关&lt;-&gt;LinkWAN服务器</a:t>
            </a:r>
          </a:p>
          <a:p>
            <a:pPr marL="0" indent="0">
              <a:buNone/>
            </a:pPr>
            <a:r>
              <a:rPr lang="zh-CN" altLang="en-US" dirty="0"/>
              <a:t>采用TCP/UDP/IP协议等</a:t>
            </a:r>
          </a:p>
          <a:p>
            <a:pPr marL="0" indent="0">
              <a:buNone/>
            </a:pPr>
            <a:r>
              <a:rPr lang="zh-CN" altLang="en-US" dirty="0"/>
              <a:t>（</a:t>
            </a:r>
            <a:r>
              <a:rPr lang="en-US" altLang="zh-CN" dirty="0"/>
              <a:t>3</a:t>
            </a:r>
            <a:r>
              <a:rPr lang="zh-CN" altLang="en-US" dirty="0"/>
              <a:t>）LinkWAN平台&lt;-&gt;阿里云物联网平台或者用户Application Server</a:t>
            </a:r>
          </a:p>
          <a:p>
            <a:pPr marL="0" indent="0">
              <a:buNone/>
            </a:pPr>
            <a:r>
              <a:rPr lang="zh-CN" altLang="en-US" dirty="0"/>
              <a:t>采用HTTP(s)\MQ等</a:t>
            </a:r>
          </a:p>
          <a:p>
            <a:pPr marL="0" indent="0">
              <a:buNone/>
            </a:pPr>
            <a:r>
              <a:rPr lang="zh-CN" altLang="en-US" dirty="0"/>
              <a:t>Link WAN平台的认证实验室可进行南向产品的前期调试与测试</a:t>
            </a:r>
          </a:p>
          <a:p>
            <a:pPr marL="0" indent="0">
              <a:buNone/>
            </a:pPr>
            <a:r>
              <a:rPr lang="zh-CN" altLang="en-US" dirty="0"/>
              <a:t>（</a:t>
            </a:r>
            <a:r>
              <a:rPr lang="en-US" altLang="zh-CN" dirty="0"/>
              <a:t>4</a:t>
            </a:r>
            <a:r>
              <a:rPr lang="zh-CN" altLang="en-US" dirty="0"/>
              <a:t>）阿里云物联网平台&lt;-&gt;WEB前端应用（IoT Studio）</a:t>
            </a:r>
          </a:p>
          <a:p>
            <a:pPr marL="0" indent="0">
              <a:buNone/>
            </a:pPr>
            <a:r>
              <a:rPr lang="zh-CN" altLang="en-US" dirty="0"/>
              <a:t>采用HTTP(s)\HTML\MQTT等</a:t>
            </a:r>
          </a:p>
          <a:p>
            <a:endParaRPr lang="zh-CN" altLang="en-US" dirty="0"/>
          </a:p>
        </p:txBody>
      </p:sp>
    </p:spTree>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4" name="文本框 3"/>
          <p:cNvSpPr txBox="1"/>
          <p:nvPr/>
        </p:nvSpPr>
        <p:spPr>
          <a:xfrm>
            <a:off x="1297940" y="5849620"/>
            <a:ext cx="6364605" cy="368300"/>
          </a:xfrm>
          <a:prstGeom prst="rect">
            <a:avLst/>
          </a:prstGeom>
          <a:noFill/>
        </p:spPr>
        <p:txBody>
          <a:bodyPr wrap="none" rtlCol="0">
            <a:spAutoFit/>
          </a:bodyPr>
          <a:lstStyle/>
          <a:p>
            <a:pPr algn="l"/>
            <a:r>
              <a:rPr lang="zh-CN" altLang="en-US"/>
              <a:t>图  终端设备到阿里云Link WAN平台，再到阿里云物联网平台</a:t>
            </a:r>
          </a:p>
        </p:txBody>
      </p:sp>
      <p:pic>
        <p:nvPicPr>
          <p:cNvPr id="5" name="内容占位符 3" descr="20190913070945101"/>
          <p:cNvPicPr>
            <a:picLocks noGrp="1" noChangeAspect="1"/>
          </p:cNvPicPr>
          <p:nvPr>
            <p:ph idx="1"/>
          </p:nvPr>
        </p:nvPicPr>
        <p:blipFill>
          <a:blip r:embed="rId2"/>
          <a:stretch>
            <a:fillRect/>
          </a:stretch>
        </p:blipFill>
        <p:spPr>
          <a:xfrm>
            <a:off x="1174115" y="1269365"/>
            <a:ext cx="6296025" cy="3933825"/>
          </a:xfrm>
          <a:prstGeom prst="rect">
            <a:avLst/>
          </a:prstGeom>
        </p:spPr>
      </p:pic>
    </p:spTree>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179705"/>
            <a:ext cx="8401685" cy="1143000"/>
          </a:xfrm>
        </p:spPr>
        <p:txBody>
          <a:bodyPr>
            <a:normAutofit/>
          </a:bodyPr>
          <a:lstStyle/>
          <a:p>
            <a:endParaRPr lang="zh-CN" altLang="en-US"/>
          </a:p>
        </p:txBody>
      </p:sp>
      <p:sp>
        <p:nvSpPr>
          <p:cNvPr id="3" name="内容占位符 2"/>
          <p:cNvSpPr>
            <a:spLocks noGrp="1"/>
          </p:cNvSpPr>
          <p:nvPr>
            <p:ph idx="1"/>
          </p:nvPr>
        </p:nvSpPr>
        <p:spPr>
          <a:xfrm>
            <a:off x="285115" y="1322705"/>
            <a:ext cx="4509770" cy="4886960"/>
          </a:xfrm>
        </p:spPr>
        <p:txBody>
          <a:bodyPr>
            <a:normAutofit fontScale="85000" lnSpcReduction="20000"/>
          </a:bodyPr>
          <a:lstStyle/>
          <a:p>
            <a:pPr indent="0" fontAlgn="auto">
              <a:lnSpc>
                <a:spcPct val="120000"/>
              </a:lnSpc>
            </a:pPr>
            <a:r>
              <a:rPr lang="zh-CN" altLang="en-US" dirty="0"/>
              <a:t>阿里云物联网平台(Link Platform)与物联网网络管理平台(Link WAN)</a:t>
            </a:r>
            <a:r>
              <a:rPr lang="zh-CN" altLang="en-US" dirty="0">
                <a:solidFill>
                  <a:srgbClr val="FF0000"/>
                </a:solidFill>
              </a:rPr>
              <a:t>区别</a:t>
            </a:r>
            <a:r>
              <a:rPr lang="zh-CN" altLang="en-US" dirty="0"/>
              <a:t>?</a:t>
            </a:r>
          </a:p>
          <a:p>
            <a:pPr indent="0" fontAlgn="auto">
              <a:lnSpc>
                <a:spcPct val="120000"/>
              </a:lnSpc>
            </a:pPr>
            <a:r>
              <a:rPr lang="zh-CN" altLang="en-US" dirty="0">
                <a:solidFill>
                  <a:srgbClr val="FF0000"/>
                </a:solidFill>
              </a:rPr>
              <a:t>物联网络管理</a:t>
            </a:r>
            <a:r>
              <a:rPr lang="zh-CN" altLang="en-US" dirty="0"/>
              <a:t>平台（Link WAN）侧重</a:t>
            </a:r>
            <a:r>
              <a:rPr lang="zh-CN" altLang="en-US" dirty="0">
                <a:solidFill>
                  <a:srgbClr val="FF0000"/>
                </a:solidFill>
              </a:rPr>
              <a:t>连接管理</a:t>
            </a:r>
            <a:r>
              <a:rPr lang="zh-CN" altLang="en-US" dirty="0"/>
              <a:t>，目前主要支持的低功耗广域网络连接是LoRaWAN。</a:t>
            </a:r>
          </a:p>
          <a:p>
            <a:pPr indent="0" fontAlgn="auto">
              <a:lnSpc>
                <a:spcPct val="120000"/>
              </a:lnSpc>
            </a:pPr>
            <a:r>
              <a:rPr lang="zh-CN" altLang="en-US" dirty="0"/>
              <a:t>阿里云</a:t>
            </a:r>
            <a:r>
              <a:rPr lang="zh-CN" altLang="en-US" dirty="0">
                <a:solidFill>
                  <a:srgbClr val="FF0000"/>
                </a:solidFill>
              </a:rPr>
              <a:t>物联网</a:t>
            </a:r>
            <a:r>
              <a:rPr lang="zh-CN" altLang="en-US" dirty="0"/>
              <a:t>平台 （Link Platform），是阿里云针对物联网领域开发人员推出的一款设备管理平台。</a:t>
            </a:r>
          </a:p>
          <a:p>
            <a:pPr indent="0" fontAlgn="auto">
              <a:lnSpc>
                <a:spcPct val="120000"/>
              </a:lnSpc>
            </a:pPr>
            <a:endParaRPr lang="zh-CN" altLang="en-US" dirty="0"/>
          </a:p>
          <a:p>
            <a:pPr marL="0" indent="0" fontAlgn="auto">
              <a:lnSpc>
                <a:spcPct val="120000"/>
              </a:lnSpc>
              <a:buNone/>
            </a:pPr>
            <a:r>
              <a:rPr lang="zh-CN" altLang="en-US" dirty="0"/>
              <a:t>Link Platform 位于Link WAN的上层，即Link WAN的数据可进一步流转到Link Platform。</a:t>
            </a:r>
          </a:p>
          <a:p>
            <a:endParaRPr lang="zh-CN" altLang="en-US" dirty="0"/>
          </a:p>
        </p:txBody>
      </p:sp>
      <p:pic>
        <p:nvPicPr>
          <p:cNvPr id="5" name="内容占位符 3" descr="linkwan与link platform的区别"/>
          <p:cNvPicPr>
            <a:picLocks noChangeAspect="1"/>
          </p:cNvPicPr>
          <p:nvPr/>
        </p:nvPicPr>
        <p:blipFill>
          <a:blip r:embed="rId2"/>
          <a:stretch>
            <a:fillRect/>
          </a:stretch>
        </p:blipFill>
        <p:spPr>
          <a:xfrm>
            <a:off x="5013325" y="1322705"/>
            <a:ext cx="3960495" cy="4389120"/>
          </a:xfrm>
          <a:prstGeom prst="rect">
            <a:avLst/>
          </a:prstGeom>
        </p:spPr>
      </p:pic>
      <p:sp>
        <p:nvSpPr>
          <p:cNvPr id="6" name="文本框 5"/>
          <p:cNvSpPr txBox="1"/>
          <p:nvPr/>
        </p:nvSpPr>
        <p:spPr>
          <a:xfrm>
            <a:off x="5472430" y="5841365"/>
            <a:ext cx="3042920" cy="368300"/>
          </a:xfrm>
          <a:prstGeom prst="rect">
            <a:avLst/>
          </a:prstGeom>
          <a:noFill/>
        </p:spPr>
        <p:txBody>
          <a:bodyPr wrap="none" rtlCol="0">
            <a:spAutoFit/>
          </a:bodyPr>
          <a:lstStyle/>
          <a:p>
            <a:pPr algn="l"/>
            <a:r>
              <a:rPr lang="zh-CN" altLang="en-US"/>
              <a:t> Link WAN与Link Platform关系</a:t>
            </a:r>
          </a:p>
        </p:txBody>
      </p:sp>
    </p:spTree>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90500" y="239903"/>
            <a:ext cx="8229600" cy="1143000"/>
          </a:xfrm>
        </p:spPr>
        <p:txBody>
          <a:bodyPr>
            <a:normAutofit/>
          </a:bodyPr>
          <a:lstStyle/>
          <a:p>
            <a:pPr algn="l"/>
            <a:r>
              <a:rPr lang="zh-CN" altLang="en-US" dirty="0">
                <a:uFillTx/>
                <a:latin typeface="Times New Roman" panose="02020603050405020304" pitchFamily="18" charset="0"/>
              </a:rPr>
              <a:t>阿里云</a:t>
            </a:r>
            <a:r>
              <a:rPr lang="en-US" altLang="zh-CN" dirty="0" err="1">
                <a:uFillTx/>
                <a:latin typeface="Times New Roman" panose="02020603050405020304" pitchFamily="18" charset="0"/>
              </a:rPr>
              <a:t>LinkWAN</a:t>
            </a:r>
            <a:r>
              <a:rPr lang="zh-CN" altLang="en-US" dirty="0" err="1">
                <a:uFillTx/>
                <a:latin typeface="Times New Roman" panose="02020603050405020304" pitchFamily="18" charset="0"/>
              </a:rPr>
              <a:t>的主要功能</a:t>
            </a:r>
          </a:p>
        </p:txBody>
      </p:sp>
      <p:sp>
        <p:nvSpPr>
          <p:cNvPr id="8" name="文本框 7"/>
          <p:cNvSpPr txBox="1"/>
          <p:nvPr/>
        </p:nvSpPr>
        <p:spPr>
          <a:xfrm>
            <a:off x="4760595" y="1503680"/>
            <a:ext cx="4382770" cy="6739255"/>
          </a:xfrm>
          <a:prstGeom prst="rect">
            <a:avLst/>
          </a:prstGeom>
          <a:noFill/>
        </p:spPr>
        <p:txBody>
          <a:bodyPr wrap="square" rtlCol="0">
            <a:spAutoFit/>
          </a:bodyPr>
          <a:lstStyle/>
          <a:p>
            <a:pPr marL="285750" indent="-285750" fontAlgn="auto">
              <a:lnSpc>
                <a:spcPct val="150000"/>
              </a:lnSpc>
              <a:buFont typeface="Arial" panose="020B0604020202020204" pitchFamily="34" charset="0"/>
              <a:buChar char="•"/>
            </a:pPr>
            <a:r>
              <a:rPr lang="en-US" altLang="zh-CN" dirty="0" err="1">
                <a:uFillTx/>
                <a:latin typeface="Times New Roman" panose="02020603050405020304" pitchFamily="18" charset="0"/>
                <a:sym typeface="+mn-ea"/>
              </a:rPr>
              <a:t>Link WAN</a:t>
            </a:r>
            <a:r>
              <a:rPr lang="zh-CN" altLang="en-US">
                <a:sym typeface="+mn-ea"/>
              </a:rPr>
              <a:t>是一套组网的网管系统</a:t>
            </a:r>
            <a:endParaRPr lang="zh-CN" altLang="en-US"/>
          </a:p>
          <a:p>
            <a:pPr marL="285750" indent="-285750" fontAlgn="auto">
              <a:lnSpc>
                <a:spcPct val="150000"/>
              </a:lnSpc>
              <a:buFont typeface="Arial" panose="020B0604020202020204" pitchFamily="34" charset="0"/>
              <a:buChar char="•"/>
            </a:pPr>
            <a:r>
              <a:rPr lang="zh-CN" altLang="en-US" b="1">
                <a:solidFill>
                  <a:srgbClr val="FF0000"/>
                </a:solidFill>
              </a:rPr>
              <a:t>组网</a:t>
            </a:r>
            <a:r>
              <a:rPr lang="en-US" altLang="zh-CN"/>
              <a:t>-</a:t>
            </a:r>
            <a:r>
              <a:rPr lang="zh-CN" altLang="en-US"/>
              <a:t>支持</a:t>
            </a:r>
            <a:r>
              <a:rPr lang="en-US" altLang="zh-CN"/>
              <a:t>LoRaWAN</a:t>
            </a:r>
            <a:r>
              <a:rPr lang="zh-CN" altLang="en-US"/>
              <a:t>、蜂窝网与</a:t>
            </a:r>
            <a:r>
              <a:rPr lang="en-US" altLang="zh-CN"/>
              <a:t>LTE-U(3.0).</a:t>
            </a:r>
          </a:p>
          <a:p>
            <a:pPr marL="285750" indent="-285750" fontAlgn="auto">
              <a:lnSpc>
                <a:spcPct val="150000"/>
              </a:lnSpc>
              <a:buFont typeface="Arial" panose="020B0604020202020204" pitchFamily="34" charset="0"/>
              <a:buChar char="•"/>
            </a:pPr>
            <a:r>
              <a:rPr lang="zh-CN" altLang="en-US" b="1">
                <a:solidFill>
                  <a:srgbClr val="FF0000"/>
                </a:solidFill>
              </a:rPr>
              <a:t>用网</a:t>
            </a:r>
            <a:r>
              <a:rPr lang="en-US" altLang="zh-CN"/>
              <a:t>-</a:t>
            </a:r>
            <a:r>
              <a:rPr lang="zh-CN" altLang="en-US"/>
              <a:t>传感器设备上云</a:t>
            </a:r>
          </a:p>
          <a:p>
            <a:pPr marL="285750" indent="-285750" fontAlgn="auto">
              <a:lnSpc>
                <a:spcPct val="150000"/>
              </a:lnSpc>
              <a:buFont typeface="Arial" panose="020B0604020202020204" pitchFamily="34" charset="0"/>
              <a:buChar char="•"/>
            </a:pPr>
            <a:r>
              <a:rPr lang="zh-CN" altLang="en-US" b="1">
                <a:solidFill>
                  <a:srgbClr val="FF0000"/>
                </a:solidFill>
              </a:rPr>
              <a:t>分享</a:t>
            </a:r>
            <a:r>
              <a:rPr lang="en-US" altLang="zh-CN"/>
              <a:t>-</a:t>
            </a:r>
            <a:r>
              <a:rPr lang="zh-CN" altLang="en-US"/>
              <a:t>网络共享，支持泛在</a:t>
            </a:r>
          </a:p>
          <a:p>
            <a:pPr marL="285750" indent="-285750" fontAlgn="auto">
              <a:lnSpc>
                <a:spcPct val="150000"/>
              </a:lnSpc>
              <a:buFont typeface="Arial" panose="020B0604020202020204" pitchFamily="34" charset="0"/>
              <a:buChar char="•"/>
            </a:pPr>
            <a:r>
              <a:rPr lang="zh-CN" altLang="en-US" b="1">
                <a:solidFill>
                  <a:srgbClr val="FF0000"/>
                </a:solidFill>
              </a:rPr>
              <a:t>认证</a:t>
            </a:r>
            <a:r>
              <a:rPr lang="en-US" altLang="zh-CN"/>
              <a:t>-Link WAN</a:t>
            </a:r>
            <a:r>
              <a:rPr lang="zh-CN" altLang="en-US"/>
              <a:t>认证服务</a:t>
            </a:r>
          </a:p>
          <a:p>
            <a:pPr marL="285750" indent="-285750" fontAlgn="auto">
              <a:lnSpc>
                <a:spcPct val="150000"/>
              </a:lnSpc>
              <a:buFont typeface="Arial" panose="020B0604020202020204" pitchFamily="34" charset="0"/>
              <a:buChar char="•"/>
            </a:pPr>
            <a:endParaRPr lang="zh-CN" altLang="en-US"/>
          </a:p>
          <a:p>
            <a:pPr indent="0" fontAlgn="auto">
              <a:lnSpc>
                <a:spcPct val="150000"/>
              </a:lnSpc>
              <a:buFont typeface="Arial" panose="020B0604020202020204" pitchFamily="34" charset="0"/>
              <a:buNone/>
            </a:pPr>
            <a:r>
              <a:rPr lang="en-US" altLang="zh-CN" b="1">
                <a:sym typeface="+mn-ea"/>
              </a:rPr>
              <a:t>Link WAN</a:t>
            </a:r>
            <a:r>
              <a:rPr lang="zh-CN" altLang="en-US" b="1">
                <a:sym typeface="+mn-ea"/>
              </a:rPr>
              <a:t>生态池</a:t>
            </a:r>
            <a:endParaRPr lang="zh-CN" altLang="en-US">
              <a:sym typeface="+mn-ea"/>
            </a:endParaRPr>
          </a:p>
          <a:p>
            <a:pPr indent="0" fontAlgn="auto">
              <a:lnSpc>
                <a:spcPct val="150000"/>
              </a:lnSpc>
              <a:buFont typeface="Arial" panose="020B0604020202020204" pitchFamily="34" charset="0"/>
              <a:buNone/>
            </a:pPr>
            <a:r>
              <a:rPr lang="en-US" altLang="zh-CN"/>
              <a:t>50+</a:t>
            </a:r>
            <a:r>
              <a:rPr lang="zh-CN" altLang="en-US"/>
              <a:t>家厂商，</a:t>
            </a:r>
            <a:r>
              <a:rPr lang="en-US" altLang="zh-CN"/>
              <a:t>100+</a:t>
            </a:r>
            <a:r>
              <a:rPr lang="zh-CN" altLang="en-US"/>
              <a:t>硬件（网关</a:t>
            </a:r>
            <a:r>
              <a:rPr lang="en-US" altLang="zh-CN"/>
              <a:t>+</a:t>
            </a:r>
            <a:r>
              <a:rPr lang="zh-CN" altLang="en-US"/>
              <a:t>模组</a:t>
            </a:r>
            <a:r>
              <a:rPr lang="en-US" altLang="zh-CN"/>
              <a:t>+</a:t>
            </a:r>
            <a:r>
              <a:rPr lang="zh-CN" altLang="en-US"/>
              <a:t>终端应用）</a:t>
            </a:r>
          </a:p>
          <a:p>
            <a:pPr indent="0" fontAlgn="auto">
              <a:lnSpc>
                <a:spcPct val="150000"/>
              </a:lnSpc>
              <a:buFont typeface="Arial" panose="020B0604020202020204" pitchFamily="34" charset="0"/>
              <a:buNone/>
            </a:pPr>
            <a:r>
              <a:rPr lang="zh-CN" altLang="en-US" b="1"/>
              <a:t>硬件清单</a:t>
            </a:r>
          </a:p>
          <a:p>
            <a:pPr indent="0" fontAlgn="auto">
              <a:lnSpc>
                <a:spcPct val="150000"/>
              </a:lnSpc>
              <a:buFont typeface="Arial" panose="020B0604020202020204" pitchFamily="34" charset="0"/>
              <a:buNone/>
            </a:pPr>
            <a:r>
              <a:rPr lang="en-US" altLang="zh-CN"/>
              <a:t>URL: https://linkmarket.aliyun.com/wan</a:t>
            </a:r>
            <a:endParaRPr lang="zh-CN" altLang="en-US"/>
          </a:p>
          <a:p>
            <a:pPr marL="285750" indent="-285750" fontAlgn="auto">
              <a:lnSpc>
                <a:spcPct val="150000"/>
              </a:lnSpc>
              <a:buFont typeface="Arial" panose="020B0604020202020204" pitchFamily="34" charset="0"/>
              <a:buChar char="•"/>
            </a:pPr>
            <a:endParaRPr lang="zh-CN" altLang="en-US"/>
          </a:p>
          <a:p>
            <a:pPr marL="285750" indent="-285750" fontAlgn="auto">
              <a:lnSpc>
                <a:spcPct val="150000"/>
              </a:lnSpc>
              <a:buFont typeface="Arial" panose="020B0604020202020204" pitchFamily="34" charset="0"/>
              <a:buChar char="•"/>
            </a:pPr>
            <a:endParaRPr lang="zh-CN" altLang="en-US"/>
          </a:p>
          <a:p>
            <a:pPr marL="285750" indent="-285750" fontAlgn="auto">
              <a:lnSpc>
                <a:spcPct val="150000"/>
              </a:lnSpc>
              <a:buFont typeface="Arial" panose="020B0604020202020204" pitchFamily="34" charset="0"/>
              <a:buChar char="•"/>
            </a:pPr>
            <a:endParaRPr lang="zh-CN" altLang="en-US"/>
          </a:p>
          <a:p>
            <a:pPr marL="285750" indent="-285750" fontAlgn="auto">
              <a:lnSpc>
                <a:spcPct val="150000"/>
              </a:lnSpc>
              <a:buFont typeface="Arial" panose="020B0604020202020204" pitchFamily="34" charset="0"/>
              <a:buChar char="•"/>
            </a:pPr>
            <a:endParaRPr lang="zh-CN" altLang="en-US"/>
          </a:p>
        </p:txBody>
      </p:sp>
      <p:pic>
        <p:nvPicPr>
          <p:cNvPr id="10" name="内容占位符 9" descr="图片22"/>
          <p:cNvPicPr>
            <a:picLocks noGrp="1" noChangeAspect="1"/>
          </p:cNvPicPr>
          <p:nvPr>
            <p:ph idx="1"/>
          </p:nvPr>
        </p:nvPicPr>
        <p:blipFill>
          <a:blip r:embed="rId2"/>
          <a:stretch>
            <a:fillRect/>
          </a:stretch>
        </p:blipFill>
        <p:spPr>
          <a:xfrm>
            <a:off x="93345" y="1577340"/>
            <a:ext cx="4486275" cy="4572000"/>
          </a:xfrm>
          <a:prstGeom prst="rect">
            <a:avLst/>
          </a:prstGeom>
        </p:spPr>
      </p:pic>
    </p:spTree>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110998"/>
            <a:ext cx="8229600" cy="1143000"/>
          </a:xfrm>
        </p:spPr>
        <p:txBody>
          <a:bodyPr/>
          <a:lstStyle/>
          <a:p>
            <a:pPr algn="ctr"/>
            <a:r>
              <a:rPr lang="zh-CN" altLang="en-US"/>
              <a:t>物联网络管理平台</a:t>
            </a:r>
            <a:r>
              <a:rPr lang="en-US" altLang="zh-CN"/>
              <a:t>-</a:t>
            </a:r>
            <a:r>
              <a:rPr lang="zh-CN" altLang="en-US"/>
              <a:t>组网</a:t>
            </a:r>
          </a:p>
        </p:txBody>
      </p:sp>
      <p:pic>
        <p:nvPicPr>
          <p:cNvPr id="7" name="内容占位符 6" descr="图片26"/>
          <p:cNvPicPr>
            <a:picLocks noGrp="1" noChangeAspect="1"/>
          </p:cNvPicPr>
          <p:nvPr>
            <p:ph idx="1"/>
          </p:nvPr>
        </p:nvPicPr>
        <p:blipFill>
          <a:blip r:embed="rId2"/>
          <a:stretch>
            <a:fillRect/>
          </a:stretch>
        </p:blipFill>
        <p:spPr>
          <a:xfrm>
            <a:off x="835025" y="1254125"/>
            <a:ext cx="7655560" cy="4616450"/>
          </a:xfrm>
          <a:prstGeom prst="rect">
            <a:avLst/>
          </a:prstGeom>
        </p:spPr>
      </p:pic>
      <p:sp>
        <p:nvSpPr>
          <p:cNvPr id="3" name="文本框 2"/>
          <p:cNvSpPr txBox="1"/>
          <p:nvPr/>
        </p:nvSpPr>
        <p:spPr>
          <a:xfrm>
            <a:off x="1392555" y="6055360"/>
            <a:ext cx="2717800" cy="368300"/>
          </a:xfrm>
          <a:prstGeom prst="rect">
            <a:avLst/>
          </a:prstGeom>
          <a:noFill/>
        </p:spPr>
        <p:txBody>
          <a:bodyPr wrap="none" rtlCol="0">
            <a:spAutoFit/>
          </a:bodyPr>
          <a:lstStyle/>
          <a:p>
            <a:pPr algn="l"/>
            <a:r>
              <a:rPr lang="zh-CN" altLang="en-US"/>
              <a:t>插上线，输入ID就可以用</a:t>
            </a:r>
          </a:p>
        </p:txBody>
      </p:sp>
    </p:spTree>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5800" y="200914"/>
            <a:ext cx="7772400" cy="914400"/>
          </a:xfrm>
        </p:spPr>
        <p:txBody>
          <a:bodyPr/>
          <a:lstStyle/>
          <a:p>
            <a:pPr algn="ctr"/>
            <a:r>
              <a:rPr lang="zh-CN" altLang="en-US"/>
              <a:t>物联网络管理平台</a:t>
            </a:r>
            <a:r>
              <a:rPr lang="en-US" altLang="zh-CN"/>
              <a:t>-</a:t>
            </a:r>
            <a:r>
              <a:rPr lang="zh-CN" altLang="en-US"/>
              <a:t>用网</a:t>
            </a:r>
          </a:p>
        </p:txBody>
      </p:sp>
      <p:pic>
        <p:nvPicPr>
          <p:cNvPr id="7" name="内容占位符 6" descr="图片27"/>
          <p:cNvPicPr>
            <a:picLocks noGrp="1" noChangeAspect="1"/>
          </p:cNvPicPr>
          <p:nvPr>
            <p:ph idx="1"/>
          </p:nvPr>
        </p:nvPicPr>
        <p:blipFill>
          <a:blip r:embed="rId2"/>
          <a:stretch>
            <a:fillRect/>
          </a:stretch>
        </p:blipFill>
        <p:spPr>
          <a:xfrm>
            <a:off x="640715" y="1108075"/>
            <a:ext cx="7538720" cy="4641215"/>
          </a:xfrm>
          <a:prstGeom prst="rect">
            <a:avLst/>
          </a:prstGeom>
        </p:spPr>
      </p:pic>
      <p:sp>
        <p:nvSpPr>
          <p:cNvPr id="3" name="文本框 2"/>
          <p:cNvSpPr txBox="1"/>
          <p:nvPr/>
        </p:nvSpPr>
        <p:spPr>
          <a:xfrm>
            <a:off x="802640" y="5916295"/>
            <a:ext cx="7214235" cy="645160"/>
          </a:xfrm>
          <a:prstGeom prst="rect">
            <a:avLst/>
          </a:prstGeom>
          <a:noFill/>
        </p:spPr>
        <p:txBody>
          <a:bodyPr wrap="square" rtlCol="0">
            <a:spAutoFit/>
          </a:bodyPr>
          <a:lstStyle/>
          <a:p>
            <a:pPr algn="l"/>
            <a:r>
              <a:rPr lang="en-US" altLang="zh-CN"/>
              <a:t>        </a:t>
            </a:r>
            <a:r>
              <a:rPr lang="zh-CN" altLang="en-US"/>
              <a:t>数据有两个出口，一个是通过IOT平台到各个行业平台，另一个出口可直接把数据取走。</a:t>
            </a:r>
          </a:p>
        </p:txBody>
      </p:sp>
    </p:spTree>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11150" y="114808"/>
            <a:ext cx="8229600" cy="1143000"/>
          </a:xfrm>
        </p:spPr>
        <p:txBody>
          <a:bodyPr/>
          <a:lstStyle/>
          <a:p>
            <a:pPr algn="ctr"/>
            <a:r>
              <a:rPr lang="zh-CN" altLang="en-US"/>
              <a:t>物联网络管理平台</a:t>
            </a:r>
            <a:r>
              <a:rPr lang="en-US" altLang="zh-CN"/>
              <a:t>-</a:t>
            </a:r>
            <a:r>
              <a:rPr lang="zh-CN" altLang="en-US"/>
              <a:t>分享</a:t>
            </a:r>
          </a:p>
        </p:txBody>
      </p:sp>
      <p:pic>
        <p:nvPicPr>
          <p:cNvPr id="7" name="内容占位符 6" descr="图片28"/>
          <p:cNvPicPr>
            <a:picLocks noGrp="1" noChangeAspect="1"/>
          </p:cNvPicPr>
          <p:nvPr>
            <p:ph idx="1"/>
          </p:nvPr>
        </p:nvPicPr>
        <p:blipFill>
          <a:blip r:embed="rId2"/>
          <a:stretch>
            <a:fillRect/>
          </a:stretch>
        </p:blipFill>
        <p:spPr>
          <a:xfrm>
            <a:off x="90805" y="1257935"/>
            <a:ext cx="9138920" cy="534543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标题 2"/>
          <p:cNvSpPr>
            <a:spLocks noGrp="1"/>
          </p:cNvSpPr>
          <p:nvPr>
            <p:ph type="title"/>
          </p:nvPr>
        </p:nvSpPr>
        <p:spPr/>
        <p:txBody>
          <a:bodyPr/>
          <a:lstStyle/>
          <a:p>
            <a:endParaRPr lang="zh-CN" altLang="en-US"/>
          </a:p>
        </p:txBody>
      </p:sp>
      <p:sp>
        <p:nvSpPr>
          <p:cNvPr id="27651" name="Text Box 6"/>
          <p:cNvSpPr txBox="1"/>
          <p:nvPr/>
        </p:nvSpPr>
        <p:spPr>
          <a:xfrm>
            <a:off x="239395" y="452438"/>
            <a:ext cx="6010275" cy="645160"/>
          </a:xfrm>
          <a:prstGeom prst="rect">
            <a:avLst/>
          </a:prstGeom>
          <a:noFill/>
          <a:ln w="9525">
            <a:noFill/>
          </a:ln>
        </p:spPr>
        <p:txBody>
          <a:bodyPr>
            <a:spAutoFit/>
          </a:bodyPr>
          <a:lstStyle/>
          <a:p>
            <a:pPr algn="l" fontAlgn="base">
              <a:buClrTx/>
              <a:buSzTx/>
              <a:buFontTx/>
            </a:pPr>
            <a:r>
              <a:rPr kumimoji="1" lang="zh-CN" altLang="en-US" sz="3600" dirty="0">
                <a:ln w="0"/>
                <a:solidFill>
                  <a:schemeClr val="bg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mj-cs"/>
              </a:rPr>
              <a:t>WiFi信道</a:t>
            </a:r>
          </a:p>
        </p:txBody>
      </p:sp>
      <p:sp>
        <p:nvSpPr>
          <p:cNvPr id="27652" name="Rectangle 7"/>
          <p:cNvSpPr/>
          <p:nvPr/>
        </p:nvSpPr>
        <p:spPr>
          <a:xfrm>
            <a:off x="0" y="1197263"/>
            <a:ext cx="9144000" cy="645160"/>
          </a:xfrm>
          <a:prstGeom prst="rect">
            <a:avLst/>
          </a:prstGeom>
          <a:noFill/>
          <a:ln w="9525">
            <a:noFill/>
          </a:ln>
        </p:spPr>
        <p:txBody>
          <a:bodyPr>
            <a:spAutoFit/>
          </a:bodyPr>
          <a:lstStyle/>
          <a:p>
            <a:pPr indent="352425">
              <a:lnSpc>
                <a:spcPct val="150000"/>
              </a:lnSpc>
            </a:pP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常用的一种2.4GHz信道划分如下：</a:t>
            </a:r>
            <a:endParaRPr lang="en-US" altLang="zh-CN" sz="2000" dirty="0">
              <a:solidFill>
                <a:srgbClr val="6600CC"/>
              </a:solidFill>
              <a:latin typeface="Arial" panose="020B0604020202020204" pitchFamily="34" charset="0"/>
            </a:endParaRPr>
          </a:p>
        </p:txBody>
      </p:sp>
      <p:graphicFrame>
        <p:nvGraphicFramePr>
          <p:cNvPr id="403747" name="Group 291"/>
          <p:cNvGraphicFramePr>
            <a:graphicFrameLocks noGrp="1"/>
          </p:cNvGraphicFramePr>
          <p:nvPr>
            <p:ph idx="1"/>
            <p:custDataLst>
              <p:tags r:id="rId1"/>
            </p:custDataLst>
          </p:nvPr>
        </p:nvGraphicFramePr>
        <p:xfrm>
          <a:off x="628650" y="1825625"/>
          <a:ext cx="7886700" cy="4698048"/>
        </p:xfrm>
        <a:graphic>
          <a:graphicData uri="http://schemas.openxmlformats.org/drawingml/2006/table">
            <a:tbl>
              <a:tblPr/>
              <a:tblGrid>
                <a:gridCol w="1903730">
                  <a:extLst>
                    <a:ext uri="{9D8B030D-6E8A-4147-A177-3AD203B41FA5}">
                      <a16:colId xmlns:a16="http://schemas.microsoft.com/office/drawing/2014/main" val="20000"/>
                    </a:ext>
                  </a:extLst>
                </a:gridCol>
                <a:gridCol w="2936240">
                  <a:extLst>
                    <a:ext uri="{9D8B030D-6E8A-4147-A177-3AD203B41FA5}">
                      <a16:colId xmlns:a16="http://schemas.microsoft.com/office/drawing/2014/main" val="20001"/>
                    </a:ext>
                  </a:extLst>
                </a:gridCol>
                <a:gridCol w="3046730">
                  <a:extLst>
                    <a:ext uri="{9D8B030D-6E8A-4147-A177-3AD203B41FA5}">
                      <a16:colId xmlns:a16="http://schemas.microsoft.com/office/drawing/2014/main" val="20002"/>
                    </a:ext>
                  </a:extLst>
                </a:gridCol>
              </a:tblGrid>
              <a:tr h="318135">
                <a:tc>
                  <a:txBody>
                    <a:bodyPr/>
                    <a:lstStyle/>
                    <a:p>
                      <a:pPr marL="0" marR="0" lvl="0" indent="0" algn="ctr" defTabSz="913130" rtl="0" eaLnBrk="1" fontAlgn="base" latinLnBrk="0" hangingPunct="1">
                        <a:lnSpc>
                          <a:spcPct val="100000"/>
                        </a:lnSpc>
                        <a:spcBef>
                          <a:spcPct val="0"/>
                        </a:spcBef>
                        <a:spcAft>
                          <a:spcPct val="0"/>
                        </a:spcAft>
                        <a:buClrTx/>
                        <a:buSzTx/>
                        <a:buFontTx/>
                        <a:buNone/>
                      </a:pPr>
                      <a:r>
                        <a:rPr kumimoji="0" lang="zh-CN" altLang="en-US" sz="16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信道</a:t>
                      </a:r>
                    </a:p>
                  </a:txBody>
                  <a:tcP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3130" rtl="0" eaLnBrk="1" fontAlgn="base" latinLnBrk="0" hangingPunct="1">
                        <a:lnSpc>
                          <a:spcPct val="100000"/>
                        </a:lnSpc>
                        <a:spcBef>
                          <a:spcPct val="0"/>
                        </a:spcBef>
                        <a:spcAft>
                          <a:spcPct val="0"/>
                        </a:spcAft>
                        <a:buClrTx/>
                        <a:buSzTx/>
                        <a:buFontTx/>
                        <a:buNone/>
                      </a:pPr>
                      <a:r>
                        <a:rPr kumimoji="0" lang="zh-CN" altLang="en-US" sz="16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中心频率（</a:t>
                      </a:r>
                      <a:r>
                        <a:rPr kumimoji="0" lang="en-US" altLang="zh-CN" sz="16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MHz</a:t>
                      </a:r>
                      <a:r>
                        <a:rPr kumimoji="0" lang="zh-CN" altLang="en-US" sz="16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3130" rtl="0" eaLnBrk="1" fontAlgn="base" latinLnBrk="0" hangingPunct="1">
                        <a:lnSpc>
                          <a:spcPct val="100000"/>
                        </a:lnSpc>
                        <a:spcBef>
                          <a:spcPct val="0"/>
                        </a:spcBef>
                        <a:spcAft>
                          <a:spcPct val="0"/>
                        </a:spcAft>
                        <a:buClrTx/>
                        <a:buSzTx/>
                        <a:buFontTx/>
                        <a:buNone/>
                      </a:pPr>
                      <a:r>
                        <a:rPr kumimoji="0" lang="zh-CN" altLang="en-US" sz="16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频率范围（</a:t>
                      </a:r>
                      <a:r>
                        <a:rPr kumimoji="0" lang="en-US" altLang="zh-CN" sz="16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MHz</a:t>
                      </a:r>
                      <a:r>
                        <a:rPr kumimoji="0" lang="zh-CN" altLang="en-US" sz="16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p>
                  </a:txBody>
                  <a:tcP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49238">
                <a:tc>
                  <a:txBody>
                    <a:bodyPr/>
                    <a:lstStyle/>
                    <a:p>
                      <a:pPr marL="0" marR="0" lvl="0" indent="0" algn="ctr" defTabSz="91313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p>
                  </a:txBody>
                  <a:tcP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313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2412</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313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2401~2423</a:t>
                      </a:r>
                    </a:p>
                  </a:txBody>
                  <a:tcP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12725">
                <a:tc>
                  <a:txBody>
                    <a:bodyPr/>
                    <a:lstStyle/>
                    <a:p>
                      <a:pPr marL="0" marR="0" lvl="0" indent="0" algn="ctr" defTabSz="91313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p>
                  </a:txBody>
                  <a:tcP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313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2417</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313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2406~2428</a:t>
                      </a:r>
                    </a:p>
                  </a:txBody>
                  <a:tcP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28613">
                <a:tc>
                  <a:txBody>
                    <a:bodyPr/>
                    <a:lstStyle/>
                    <a:p>
                      <a:pPr marL="0" marR="0" lvl="0" indent="0" algn="ctr" defTabSz="91313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a:t>
                      </a:r>
                    </a:p>
                  </a:txBody>
                  <a:tcP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313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2422</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313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2411~2433</a:t>
                      </a:r>
                    </a:p>
                  </a:txBody>
                  <a:tcP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15900">
                <a:tc>
                  <a:txBody>
                    <a:bodyPr/>
                    <a:lstStyle/>
                    <a:p>
                      <a:pPr marL="0" marR="0" lvl="0" indent="0" algn="ctr" defTabSz="91313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4</a:t>
                      </a:r>
                    </a:p>
                  </a:txBody>
                  <a:tcP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313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2427</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313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2416~2438</a:t>
                      </a:r>
                    </a:p>
                  </a:txBody>
                  <a:tcP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30200">
                <a:tc>
                  <a:txBody>
                    <a:bodyPr/>
                    <a:lstStyle/>
                    <a:p>
                      <a:pPr marL="0" marR="0" lvl="0" indent="0" algn="ctr" defTabSz="91313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5</a:t>
                      </a:r>
                    </a:p>
                  </a:txBody>
                  <a:tcP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313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2432</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313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2421~2443</a:t>
                      </a:r>
                    </a:p>
                  </a:txBody>
                  <a:tcP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93688">
                <a:tc>
                  <a:txBody>
                    <a:bodyPr/>
                    <a:lstStyle/>
                    <a:p>
                      <a:pPr marL="0" marR="0" lvl="0" indent="0" algn="ctr" defTabSz="91313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6</a:t>
                      </a:r>
                    </a:p>
                  </a:txBody>
                  <a:tcP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313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2437</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313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2426~2448</a:t>
                      </a:r>
                    </a:p>
                  </a:txBody>
                  <a:tcP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33375">
                <a:tc>
                  <a:txBody>
                    <a:bodyPr/>
                    <a:lstStyle/>
                    <a:p>
                      <a:pPr marL="0" marR="0" lvl="0" indent="0" algn="ctr" defTabSz="91313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7</a:t>
                      </a:r>
                    </a:p>
                  </a:txBody>
                  <a:tcP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313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2442</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313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2431~2453</a:t>
                      </a:r>
                    </a:p>
                  </a:txBody>
                  <a:tcP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296863">
                <a:tc>
                  <a:txBody>
                    <a:bodyPr/>
                    <a:lstStyle/>
                    <a:p>
                      <a:pPr marL="0" marR="0" lvl="0" indent="0" algn="ctr" defTabSz="91313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8</a:t>
                      </a:r>
                    </a:p>
                  </a:txBody>
                  <a:tcP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313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2447</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313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2436~2458</a:t>
                      </a:r>
                    </a:p>
                  </a:txBody>
                  <a:tcP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36550">
                <a:tc>
                  <a:txBody>
                    <a:bodyPr/>
                    <a:lstStyle/>
                    <a:p>
                      <a:pPr marL="0" marR="0" lvl="0" indent="0" algn="ctr" defTabSz="91313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9</a:t>
                      </a:r>
                    </a:p>
                  </a:txBody>
                  <a:tcP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313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2452</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313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2441~2463</a:t>
                      </a:r>
                    </a:p>
                  </a:txBody>
                  <a:tcP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300038">
                <a:tc>
                  <a:txBody>
                    <a:bodyPr/>
                    <a:lstStyle/>
                    <a:p>
                      <a:pPr marL="0" marR="0" lvl="0" indent="0" algn="ctr" defTabSz="91313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10</a:t>
                      </a:r>
                    </a:p>
                  </a:txBody>
                  <a:tcP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313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2457</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313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2446~2468</a:t>
                      </a:r>
                    </a:p>
                  </a:txBody>
                  <a:tcP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338138">
                <a:tc>
                  <a:txBody>
                    <a:bodyPr/>
                    <a:lstStyle/>
                    <a:p>
                      <a:pPr marL="0" marR="0" lvl="0" indent="0" algn="ctr" defTabSz="91313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11</a:t>
                      </a:r>
                    </a:p>
                  </a:txBody>
                  <a:tcP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313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2462</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313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2451~2473</a:t>
                      </a:r>
                    </a:p>
                  </a:txBody>
                  <a:tcP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r h="301625">
                <a:tc>
                  <a:txBody>
                    <a:bodyPr/>
                    <a:lstStyle/>
                    <a:p>
                      <a:pPr marL="0" marR="0" lvl="0" indent="0" algn="ctr" defTabSz="91313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12</a:t>
                      </a:r>
                    </a:p>
                  </a:txBody>
                  <a:tcP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313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2467</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313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2456~2478</a:t>
                      </a:r>
                    </a:p>
                  </a:txBody>
                  <a:tcP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2"/>
                  </a:ext>
                </a:extLst>
              </a:tr>
              <a:tr h="265113">
                <a:tc>
                  <a:txBody>
                    <a:bodyPr/>
                    <a:lstStyle/>
                    <a:p>
                      <a:pPr marL="0" marR="0" lvl="0" indent="0" algn="ctr" defTabSz="91313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13</a:t>
                      </a:r>
                    </a:p>
                  </a:txBody>
                  <a:tcP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313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2472</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313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2461~2483</a:t>
                      </a:r>
                    </a:p>
                  </a:txBody>
                  <a:tcP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3"/>
                  </a:ext>
                </a:extLst>
              </a:tr>
            </a:tbl>
          </a:graphicData>
        </a:graphic>
      </p:graphicFrame>
      <p:sp>
        <p:nvSpPr>
          <p:cNvPr id="27715" name="Oval 292"/>
          <p:cNvSpPr/>
          <p:nvPr/>
        </p:nvSpPr>
        <p:spPr>
          <a:xfrm>
            <a:off x="1067435" y="2136140"/>
            <a:ext cx="904875" cy="365125"/>
          </a:xfrm>
          <a:prstGeom prst="ellipse">
            <a:avLst/>
          </a:prstGeom>
          <a:noFill/>
          <a:ln w="25400" cap="flat" cmpd="sng">
            <a:solidFill>
              <a:srgbClr val="008000"/>
            </a:solidFill>
            <a:prstDash val="solid"/>
            <a:headEnd type="none" w="med" len="med"/>
            <a:tailEnd type="none" w="med" len="med"/>
          </a:ln>
        </p:spPr>
        <p:txBody>
          <a:bodyPr wrap="none" anchor="ctr"/>
          <a:lstStyle/>
          <a:p>
            <a:endParaRPr lang="zh-CN" altLang="en-US" dirty="0">
              <a:latin typeface="Arial" panose="020B0604020202020204" pitchFamily="34" charset="0"/>
            </a:endParaRPr>
          </a:p>
        </p:txBody>
      </p:sp>
      <p:sp>
        <p:nvSpPr>
          <p:cNvPr id="27716" name="Oval 293"/>
          <p:cNvSpPr/>
          <p:nvPr/>
        </p:nvSpPr>
        <p:spPr>
          <a:xfrm>
            <a:off x="1067435" y="3810953"/>
            <a:ext cx="904875" cy="365125"/>
          </a:xfrm>
          <a:prstGeom prst="ellipse">
            <a:avLst/>
          </a:prstGeom>
          <a:noFill/>
          <a:ln w="25400" cap="flat" cmpd="sng">
            <a:solidFill>
              <a:srgbClr val="008000"/>
            </a:solidFill>
            <a:prstDash val="solid"/>
            <a:headEnd type="none" w="med" len="med"/>
            <a:tailEnd type="none" w="med" len="med"/>
          </a:ln>
        </p:spPr>
        <p:txBody>
          <a:bodyPr wrap="none" anchor="ctr"/>
          <a:lstStyle/>
          <a:p>
            <a:endParaRPr lang="zh-CN" altLang="en-US" dirty="0">
              <a:latin typeface="Arial" panose="020B0604020202020204" pitchFamily="34" charset="0"/>
            </a:endParaRPr>
          </a:p>
        </p:txBody>
      </p:sp>
      <p:sp>
        <p:nvSpPr>
          <p:cNvPr id="27717" name="Oval 294"/>
          <p:cNvSpPr/>
          <p:nvPr/>
        </p:nvSpPr>
        <p:spPr>
          <a:xfrm>
            <a:off x="1067435" y="5488940"/>
            <a:ext cx="904875" cy="365125"/>
          </a:xfrm>
          <a:prstGeom prst="ellipse">
            <a:avLst/>
          </a:prstGeom>
          <a:noFill/>
          <a:ln w="25400" cap="flat" cmpd="sng">
            <a:solidFill>
              <a:srgbClr val="008000"/>
            </a:solidFill>
            <a:prstDash val="solid"/>
            <a:headEnd type="none" w="med" len="med"/>
            <a:tailEnd type="none" w="med" len="med"/>
          </a:ln>
        </p:spPr>
        <p:txBody>
          <a:bodyPr wrap="none" anchor="ctr"/>
          <a:lstStyle/>
          <a:p>
            <a:endParaRPr lang="zh-CN" altLang="en-US" dirty="0">
              <a:latin typeface="Arial" panose="020B0604020202020204" pitchFamily="34" charset="0"/>
            </a:endParaRPr>
          </a:p>
        </p:txBody>
      </p:sp>
      <p:sp>
        <p:nvSpPr>
          <p:cNvPr id="27718" name="Oval 295"/>
          <p:cNvSpPr/>
          <p:nvPr/>
        </p:nvSpPr>
        <p:spPr>
          <a:xfrm>
            <a:off x="1067435" y="2501265"/>
            <a:ext cx="904875" cy="365125"/>
          </a:xfrm>
          <a:prstGeom prst="ellipse">
            <a:avLst/>
          </a:prstGeom>
          <a:noFill/>
          <a:ln w="25400" cap="flat" cmpd="sng">
            <a:solidFill>
              <a:srgbClr val="800080"/>
            </a:solidFill>
            <a:prstDash val="solid"/>
            <a:headEnd type="none" w="med" len="med"/>
            <a:tailEnd type="none" w="med" len="med"/>
          </a:ln>
        </p:spPr>
        <p:txBody>
          <a:bodyPr wrap="none" anchor="ctr"/>
          <a:lstStyle/>
          <a:p>
            <a:endParaRPr lang="zh-CN" altLang="en-US" dirty="0">
              <a:latin typeface="Arial" panose="020B0604020202020204" pitchFamily="34" charset="0"/>
            </a:endParaRPr>
          </a:p>
        </p:txBody>
      </p:sp>
      <p:sp>
        <p:nvSpPr>
          <p:cNvPr id="27719" name="Oval 296"/>
          <p:cNvSpPr/>
          <p:nvPr/>
        </p:nvSpPr>
        <p:spPr>
          <a:xfrm>
            <a:off x="1067435" y="4176078"/>
            <a:ext cx="904875" cy="365125"/>
          </a:xfrm>
          <a:prstGeom prst="ellipse">
            <a:avLst/>
          </a:prstGeom>
          <a:noFill/>
          <a:ln w="25400" cap="flat" cmpd="sng">
            <a:solidFill>
              <a:srgbClr val="800080"/>
            </a:solidFill>
            <a:prstDash val="solid"/>
            <a:headEnd type="none" w="med" len="med"/>
            <a:tailEnd type="none" w="med" len="med"/>
          </a:ln>
        </p:spPr>
        <p:txBody>
          <a:bodyPr wrap="none" anchor="ctr"/>
          <a:lstStyle/>
          <a:p>
            <a:endParaRPr lang="zh-CN" altLang="en-US" dirty="0">
              <a:latin typeface="Arial" panose="020B0604020202020204" pitchFamily="34" charset="0"/>
            </a:endParaRPr>
          </a:p>
        </p:txBody>
      </p:sp>
      <p:sp>
        <p:nvSpPr>
          <p:cNvPr id="27720" name="Oval 297"/>
          <p:cNvSpPr/>
          <p:nvPr/>
        </p:nvSpPr>
        <p:spPr>
          <a:xfrm>
            <a:off x="1067435" y="5869940"/>
            <a:ext cx="904875" cy="365125"/>
          </a:xfrm>
          <a:prstGeom prst="ellipse">
            <a:avLst/>
          </a:prstGeom>
          <a:noFill/>
          <a:ln w="25400" cap="flat" cmpd="sng">
            <a:solidFill>
              <a:srgbClr val="800080"/>
            </a:solidFill>
            <a:prstDash val="solid"/>
            <a:headEnd type="none" w="med" len="med"/>
            <a:tailEnd type="none" w="med" len="med"/>
          </a:ln>
        </p:spPr>
        <p:txBody>
          <a:bodyPr wrap="none" anchor="ctr"/>
          <a:lstStyle/>
          <a:p>
            <a:endParaRPr lang="zh-CN" altLang="en-US" dirty="0">
              <a:latin typeface="Arial" panose="020B0604020202020204" pitchFamily="34" charset="0"/>
            </a:endParaRPr>
          </a:p>
        </p:txBody>
      </p:sp>
      <p:sp>
        <p:nvSpPr>
          <p:cNvPr id="27721" name="Oval 298"/>
          <p:cNvSpPr/>
          <p:nvPr/>
        </p:nvSpPr>
        <p:spPr>
          <a:xfrm>
            <a:off x="1067435" y="2836228"/>
            <a:ext cx="904875" cy="365125"/>
          </a:xfrm>
          <a:prstGeom prst="ellipse">
            <a:avLst/>
          </a:prstGeom>
          <a:noFill/>
          <a:ln w="25400" cap="flat" cmpd="sng">
            <a:solidFill>
              <a:schemeClr val="folHlink"/>
            </a:solidFill>
            <a:prstDash val="solid"/>
            <a:headEnd type="none" w="med" len="med"/>
            <a:tailEnd type="none" w="med" len="med"/>
          </a:ln>
        </p:spPr>
        <p:txBody>
          <a:bodyPr wrap="none" anchor="ctr"/>
          <a:lstStyle/>
          <a:p>
            <a:endParaRPr lang="zh-CN" altLang="en-US" dirty="0">
              <a:latin typeface="Arial" panose="020B0604020202020204" pitchFamily="34" charset="0"/>
            </a:endParaRPr>
          </a:p>
        </p:txBody>
      </p:sp>
      <p:sp>
        <p:nvSpPr>
          <p:cNvPr id="27722" name="Oval 299"/>
          <p:cNvSpPr/>
          <p:nvPr/>
        </p:nvSpPr>
        <p:spPr>
          <a:xfrm>
            <a:off x="1067435" y="4511040"/>
            <a:ext cx="904875" cy="365125"/>
          </a:xfrm>
          <a:prstGeom prst="ellipse">
            <a:avLst/>
          </a:prstGeom>
          <a:noFill/>
          <a:ln w="25400" cap="flat" cmpd="sng">
            <a:solidFill>
              <a:schemeClr val="folHlink"/>
            </a:solidFill>
            <a:prstDash val="solid"/>
            <a:headEnd type="none" w="med" len="med"/>
            <a:tailEnd type="none" w="med" len="med"/>
          </a:ln>
        </p:spPr>
        <p:txBody>
          <a:bodyPr wrap="none" anchor="ctr"/>
          <a:lstStyle/>
          <a:p>
            <a:endParaRPr lang="zh-CN" altLang="en-US" dirty="0">
              <a:latin typeface="Arial" panose="020B0604020202020204" pitchFamily="34" charset="0"/>
            </a:endParaRPr>
          </a:p>
        </p:txBody>
      </p:sp>
      <p:sp>
        <p:nvSpPr>
          <p:cNvPr id="27723" name="Oval 300"/>
          <p:cNvSpPr/>
          <p:nvPr/>
        </p:nvSpPr>
        <p:spPr>
          <a:xfrm>
            <a:off x="1067435" y="6235065"/>
            <a:ext cx="904875" cy="365125"/>
          </a:xfrm>
          <a:prstGeom prst="ellipse">
            <a:avLst/>
          </a:prstGeom>
          <a:noFill/>
          <a:ln w="25400" cap="flat" cmpd="sng">
            <a:solidFill>
              <a:schemeClr val="folHlink"/>
            </a:solidFill>
            <a:prstDash val="solid"/>
            <a:headEnd type="none" w="med" len="med"/>
            <a:tailEnd type="none" w="med" len="med"/>
          </a:ln>
        </p:spPr>
        <p:txBody>
          <a:bodyPr wrap="none" anchor="ctr"/>
          <a:lstStyle/>
          <a:p>
            <a:endParaRPr lang="zh-CN" altLang="en-US" dirty="0">
              <a:latin typeface="Arial" panose="020B0604020202020204" pitchFamily="34" charset="0"/>
            </a:endParaRPr>
          </a:p>
        </p:txBody>
      </p:sp>
    </p:spTree>
  </p:cSld>
  <p:clrMapOvr>
    <a:masterClrMapping/>
  </p:clrMapOvr>
  <p:transition/>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a:xfrm>
            <a:off x="525780" y="1900555"/>
            <a:ext cx="7877175" cy="4389120"/>
          </a:xfrm>
        </p:spPr>
        <p:txBody>
          <a:bodyPr/>
          <a:lstStyle/>
          <a:p>
            <a:pPr fontAlgn="auto">
              <a:lnSpc>
                <a:spcPct val="120000"/>
              </a:lnSpc>
            </a:pPr>
            <a:r>
              <a:rPr lang="zh-CN" altLang="en-US"/>
              <a:t>网络组好后，我们可以把网络分配给自己用，也可以分配其他人使用，被分配的人都必须开通Link WAN服务。</a:t>
            </a:r>
            <a:r>
              <a:rPr lang="zh-CN" altLang="en-US">
                <a:solidFill>
                  <a:srgbClr val="FF0000"/>
                </a:solidFill>
              </a:rPr>
              <a:t>分配的方式透过入网凭证来取得网络使用权利。 </a:t>
            </a:r>
            <a:r>
              <a:rPr lang="zh-CN" altLang="en-US"/>
              <a:t>以分配网络给自己为例，首先需要创建自己要用的凭证，然后把创建好的入网凭证分配给自己即可。</a:t>
            </a:r>
          </a:p>
          <a:p>
            <a:endParaRPr lang="zh-CN" altLang="en-US">
              <a:solidFill>
                <a:srgbClr val="FF0000"/>
              </a:solidFill>
            </a:endParaRPr>
          </a:p>
        </p:txBody>
      </p:sp>
    </p:spTree>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212598"/>
            <a:ext cx="8229600" cy="1143000"/>
          </a:xfrm>
        </p:spPr>
        <p:txBody>
          <a:bodyPr/>
          <a:lstStyle/>
          <a:p>
            <a:pPr algn="ctr"/>
            <a:r>
              <a:rPr lang="zh-CN" altLang="en-US"/>
              <a:t>物联网络管理平台</a:t>
            </a:r>
            <a:r>
              <a:rPr lang="en-US" altLang="zh-CN"/>
              <a:t>-</a:t>
            </a:r>
            <a:r>
              <a:rPr lang="zh-CN" altLang="en-US"/>
              <a:t>认证</a:t>
            </a:r>
          </a:p>
        </p:txBody>
      </p:sp>
      <p:pic>
        <p:nvPicPr>
          <p:cNvPr id="7" name="内容占位符 6" descr="图片29"/>
          <p:cNvPicPr>
            <a:picLocks noGrp="1" noChangeAspect="1"/>
          </p:cNvPicPr>
          <p:nvPr>
            <p:ph idx="1"/>
          </p:nvPr>
        </p:nvPicPr>
        <p:blipFill>
          <a:blip r:embed="rId2"/>
          <a:stretch>
            <a:fillRect/>
          </a:stretch>
        </p:blipFill>
        <p:spPr>
          <a:xfrm>
            <a:off x="0" y="1355725"/>
            <a:ext cx="9144000" cy="5168900"/>
          </a:xfrm>
          <a:prstGeom prst="rect">
            <a:avLst/>
          </a:prstGeom>
        </p:spPr>
      </p:pic>
    </p:spTree>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1420495"/>
            <a:ext cx="8229600" cy="5377180"/>
          </a:xfrm>
        </p:spPr>
        <p:txBody>
          <a:bodyPr>
            <a:normAutofit fontScale="90000" lnSpcReduction="10000"/>
          </a:bodyPr>
          <a:lstStyle/>
          <a:p>
            <a:pPr fontAlgn="auto">
              <a:lnSpc>
                <a:spcPct val="120000"/>
              </a:lnSpc>
            </a:pPr>
            <a:r>
              <a:rPr lang="zh-CN" altLang="en-US"/>
              <a:t>Alibaba Cloud Link WAN认证是阿里云IoT技术认证（Alibaba Cloud IoT Technical Certification）的重要组成部分，是物联网络平台面向LoRaWAN合作伙伴产品方案集成后的</a:t>
            </a:r>
            <a:r>
              <a:rPr lang="zh-CN" altLang="en-US">
                <a:solidFill>
                  <a:srgbClr val="FF0000"/>
                </a:solidFill>
              </a:rPr>
              <a:t>质量认可服务</a:t>
            </a:r>
            <a:r>
              <a:rPr lang="zh-CN" altLang="en-US"/>
              <a:t>，旨在为最终客户提供经过平台验证通过的可靠LoRaWAN产品及解决方案。</a:t>
            </a:r>
          </a:p>
          <a:p>
            <a:pPr fontAlgn="auto">
              <a:lnSpc>
                <a:spcPct val="120000"/>
              </a:lnSpc>
            </a:pPr>
            <a:endParaRPr lang="zh-CN" altLang="en-US"/>
          </a:p>
          <a:p>
            <a:pPr fontAlgn="auto">
              <a:lnSpc>
                <a:spcPct val="120000"/>
              </a:lnSpc>
            </a:pPr>
            <a:r>
              <a:rPr lang="zh-CN" altLang="en-US"/>
              <a:t>认证目标：对计划连接到Alibaba Cloud Link WAN平台的LoRaWAN设备进⾏</a:t>
            </a:r>
            <a:r>
              <a:rPr lang="zh-CN" altLang="en-US">
                <a:solidFill>
                  <a:srgbClr val="FF0000"/>
                </a:solidFill>
              </a:rPr>
              <a:t>互联互通测试</a:t>
            </a:r>
            <a:r>
              <a:rPr lang="zh-CN" altLang="en-US"/>
              <a:t>，通过后可获得Link WAN互联互通证书。</a:t>
            </a:r>
          </a:p>
          <a:p>
            <a:pPr fontAlgn="auto">
              <a:lnSpc>
                <a:spcPct val="120000"/>
              </a:lnSpc>
            </a:pPr>
            <a:r>
              <a:rPr lang="zh-CN" altLang="en-US"/>
              <a:t>认证范围：LoRa模组与LoRaWAN网关。</a:t>
            </a:r>
          </a:p>
          <a:p>
            <a:pPr fontAlgn="auto">
              <a:lnSpc>
                <a:spcPct val="120000"/>
              </a:lnSpc>
            </a:pPr>
            <a:r>
              <a:rPr lang="zh-CN" altLang="en-US"/>
              <a:t>检测项：LoRaWAN一致性检测；Link WAN一致性检测。</a:t>
            </a:r>
          </a:p>
          <a:p>
            <a:pPr fontAlgn="auto">
              <a:lnSpc>
                <a:spcPct val="120000"/>
              </a:lnSpc>
            </a:pPr>
            <a:r>
              <a:rPr lang="zh-CN" altLang="en-US"/>
              <a:t>认证周期：平均2个工作日（以实际时间为准）。</a:t>
            </a:r>
          </a:p>
        </p:txBody>
      </p:sp>
    </p:spTree>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err="1">
                <a:uFillTx/>
                <a:latin typeface="Times New Roman" panose="02020603050405020304" pitchFamily="18" charset="0"/>
              </a:rPr>
              <a:t>Link WAN</a:t>
            </a:r>
            <a:r>
              <a:rPr lang="en-US" altLang="zh-CN"/>
              <a:t> </a:t>
            </a:r>
            <a:r>
              <a:rPr lang="zh-CN" altLang="en-US"/>
              <a:t>生态</a:t>
            </a:r>
          </a:p>
        </p:txBody>
      </p:sp>
      <p:pic>
        <p:nvPicPr>
          <p:cNvPr id="7" name="内容占位符 6" descr="图片30"/>
          <p:cNvPicPr>
            <a:picLocks noGrp="1" noChangeAspect="1"/>
          </p:cNvPicPr>
          <p:nvPr>
            <p:ph idx="1"/>
          </p:nvPr>
        </p:nvPicPr>
        <p:blipFill>
          <a:blip r:embed="rId2"/>
          <a:stretch>
            <a:fillRect/>
          </a:stretch>
        </p:blipFill>
        <p:spPr>
          <a:xfrm>
            <a:off x="0" y="1192530"/>
            <a:ext cx="9143365" cy="5480050"/>
          </a:xfrm>
          <a:prstGeom prst="rect">
            <a:avLst/>
          </a:prstGeom>
        </p:spPr>
      </p:pic>
    </p:spTree>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7" name="内容占位符 6" descr="图片32"/>
          <p:cNvPicPr>
            <a:picLocks noGrp="1" noChangeAspect="1"/>
          </p:cNvPicPr>
          <p:nvPr>
            <p:ph idx="1"/>
          </p:nvPr>
        </p:nvPicPr>
        <p:blipFill>
          <a:blip r:embed="rId2"/>
          <a:stretch>
            <a:fillRect/>
          </a:stretch>
        </p:blipFill>
        <p:spPr>
          <a:xfrm>
            <a:off x="0" y="0"/>
            <a:ext cx="9144000" cy="6864350"/>
          </a:xfrm>
          <a:prstGeom prst="rect">
            <a:avLst/>
          </a:prstGeom>
        </p:spPr>
      </p:pic>
    </p:spTree>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7" name="内容占位符 6" descr="图片33"/>
          <p:cNvPicPr>
            <a:picLocks noGrp="1" noChangeAspect="1"/>
          </p:cNvPicPr>
          <p:nvPr>
            <p:ph idx="1"/>
          </p:nvPr>
        </p:nvPicPr>
        <p:blipFill>
          <a:blip r:embed="rId2"/>
          <a:stretch>
            <a:fillRect/>
          </a:stretch>
        </p:blipFill>
        <p:spPr>
          <a:xfrm>
            <a:off x="-27940" y="0"/>
            <a:ext cx="9199880" cy="6883400"/>
          </a:xfrm>
          <a:prstGeom prst="rect">
            <a:avLst/>
          </a:prstGeom>
        </p:spPr>
      </p:pic>
    </p:spTree>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7" name="内容占位符 6" descr="图片34"/>
          <p:cNvPicPr>
            <a:picLocks noGrp="1" noChangeAspect="1"/>
          </p:cNvPicPr>
          <p:nvPr>
            <p:ph idx="1"/>
          </p:nvPr>
        </p:nvPicPr>
        <p:blipFill>
          <a:blip r:embed="rId2"/>
          <a:stretch>
            <a:fillRect/>
          </a:stretch>
        </p:blipFill>
        <p:spPr>
          <a:xfrm>
            <a:off x="0" y="0"/>
            <a:ext cx="9144000" cy="6860540"/>
          </a:xfrm>
          <a:prstGeom prst="rect">
            <a:avLst/>
          </a:prstGeom>
        </p:spPr>
      </p:pic>
      <p:sp>
        <p:nvSpPr>
          <p:cNvPr id="4" name="动作按钮: 后退或前一项 3">
            <a:hlinkClick r:id="rId3" action="ppaction://hlinksldjump" highlightClick="1"/>
            <a:extLst>
              <a:ext uri="{FF2B5EF4-FFF2-40B4-BE49-F238E27FC236}">
                <a16:creationId xmlns:a16="http://schemas.microsoft.com/office/drawing/2014/main" id="{B22654DF-2E1B-432D-B7CB-D0166D99863A}"/>
              </a:ext>
            </a:extLst>
          </p:cNvPr>
          <p:cNvSpPr/>
          <p:nvPr/>
        </p:nvSpPr>
        <p:spPr>
          <a:xfrm>
            <a:off x="8361240" y="6346190"/>
            <a:ext cx="574431" cy="354457"/>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2339" y="3429000"/>
            <a:ext cx="8042030" cy="489975"/>
          </a:xfrm>
        </p:spPr>
        <p:txBody>
          <a:bodyPr/>
          <a:lstStyle/>
          <a:p>
            <a:pPr>
              <a:spcAft>
                <a:spcPts val="600"/>
              </a:spcAft>
            </a:pPr>
            <a:r>
              <a:rPr kumimoji="1" lang="zh-CN" altLang="en-US" sz="4400" dirty="0"/>
              <a:t>基于阿里云物联网组网实践</a:t>
            </a:r>
            <a:endParaRPr kumimoji="1" lang="en-US" altLang="zh-CN" sz="4400" dirty="0"/>
          </a:p>
        </p:txBody>
      </p:sp>
      <p:sp>
        <p:nvSpPr>
          <p:cNvPr id="3" name="内容占位符 2"/>
          <p:cNvSpPr>
            <a:spLocks noGrp="1"/>
          </p:cNvSpPr>
          <p:nvPr>
            <p:ph sz="quarter" idx="13"/>
          </p:nvPr>
        </p:nvSpPr>
        <p:spPr/>
        <p:txBody>
          <a:bodyPr/>
          <a:lstStyle/>
          <a:p>
            <a:endParaRPr lang="zh-CN" altLang="en-US"/>
          </a:p>
        </p:txBody>
      </p:sp>
    </p:spTree>
    <p:extLst>
      <p:ext uri="{BB962C8B-B14F-4D97-AF65-F5344CB8AC3E}">
        <p14:creationId xmlns:p14="http://schemas.microsoft.com/office/powerpoint/2010/main" val="2029397759"/>
      </p:ext>
    </p:extLst>
  </p:cSld>
  <p:clrMapOvr>
    <a:masterClrMapping/>
  </p:clrMapOvr>
  <p:transition/>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170B81CC-8B09-4B96-BDE4-D54EFD5C9B7B}"/>
              </a:ext>
            </a:extLst>
          </p:cNvPr>
          <p:cNvSpPr>
            <a:spLocks noGrp="1"/>
          </p:cNvSpPr>
          <p:nvPr>
            <p:ph idx="1"/>
          </p:nvPr>
        </p:nvSpPr>
        <p:spPr/>
        <p:txBody>
          <a:bodyPr/>
          <a:lstStyle/>
          <a:p>
            <a:r>
              <a:rPr lang="zh-CN" altLang="en-US" b="0" i="0" dirty="0">
                <a:solidFill>
                  <a:srgbClr val="333333"/>
                </a:solidFill>
                <a:effectLst/>
                <a:latin typeface="pingfang SC"/>
              </a:rPr>
              <a:t>使用物联网平台的第一步是在云端创建产品和对应设备，获取设备证书（</a:t>
            </a:r>
            <a:r>
              <a:rPr lang="en-US" altLang="zh-CN" b="0" i="0" dirty="0" err="1">
                <a:solidFill>
                  <a:srgbClr val="333333"/>
                </a:solidFill>
                <a:effectLst/>
                <a:latin typeface="pingfang SC"/>
              </a:rPr>
              <a:t>ProductKey</a:t>
            </a:r>
            <a:r>
              <a:rPr lang="zh-CN" altLang="en-US" b="0" i="0" dirty="0">
                <a:solidFill>
                  <a:srgbClr val="333333"/>
                </a:solidFill>
                <a:effectLst/>
                <a:latin typeface="pingfang SC"/>
              </a:rPr>
              <a:t>、</a:t>
            </a:r>
            <a:r>
              <a:rPr lang="en-US" altLang="zh-CN" b="0" i="0" dirty="0" err="1">
                <a:solidFill>
                  <a:srgbClr val="333333"/>
                </a:solidFill>
                <a:effectLst/>
                <a:latin typeface="pingfang SC"/>
              </a:rPr>
              <a:t>DeviceName</a:t>
            </a:r>
            <a:r>
              <a:rPr lang="zh-CN" altLang="en-US" b="0" i="0" dirty="0">
                <a:solidFill>
                  <a:srgbClr val="333333"/>
                </a:solidFill>
                <a:effectLst/>
                <a:latin typeface="pingfang SC"/>
              </a:rPr>
              <a:t>和</a:t>
            </a:r>
            <a:r>
              <a:rPr lang="en-US" altLang="zh-CN" b="0" i="0" dirty="0" err="1">
                <a:solidFill>
                  <a:srgbClr val="333333"/>
                </a:solidFill>
                <a:effectLst/>
                <a:latin typeface="pingfang SC"/>
              </a:rPr>
              <a:t>DeviceSecret</a:t>
            </a:r>
            <a:r>
              <a:rPr lang="zh-CN" altLang="en-US" b="0" i="0" dirty="0">
                <a:solidFill>
                  <a:srgbClr val="333333"/>
                </a:solidFill>
                <a:effectLst/>
                <a:latin typeface="pingfang SC"/>
              </a:rPr>
              <a:t>）。</a:t>
            </a:r>
            <a:endParaRPr lang="zh-CN" altLang="en-US" dirty="0"/>
          </a:p>
        </p:txBody>
      </p:sp>
      <p:sp>
        <p:nvSpPr>
          <p:cNvPr id="3" name="标题 2">
            <a:extLst>
              <a:ext uri="{FF2B5EF4-FFF2-40B4-BE49-F238E27FC236}">
                <a16:creationId xmlns:a16="http://schemas.microsoft.com/office/drawing/2014/main" id="{3194D42B-D7FE-43AB-A8B3-B65BF1835C8C}"/>
              </a:ext>
            </a:extLst>
          </p:cNvPr>
          <p:cNvSpPr>
            <a:spLocks noGrp="1"/>
          </p:cNvSpPr>
          <p:nvPr>
            <p:ph type="title"/>
          </p:nvPr>
        </p:nvSpPr>
        <p:spPr/>
        <p:txBody>
          <a:bodyPr/>
          <a:lstStyle/>
          <a:p>
            <a:endParaRPr lang="zh-CN" altLang="en-US"/>
          </a:p>
        </p:txBody>
      </p:sp>
      <p:sp>
        <p:nvSpPr>
          <p:cNvPr id="4" name="标题 3">
            <a:extLst>
              <a:ext uri="{FF2B5EF4-FFF2-40B4-BE49-F238E27FC236}">
                <a16:creationId xmlns:a16="http://schemas.microsoft.com/office/drawing/2014/main" id="{FDEFAADC-7762-4168-A968-A8A5114F7BC9}"/>
              </a:ext>
            </a:extLst>
          </p:cNvPr>
          <p:cNvSpPr>
            <a:spLocks noGrp="1"/>
          </p:cNvSpPr>
          <p:nvPr>
            <p:ph type="title"/>
          </p:nvPr>
        </p:nvSpPr>
        <p:spPr/>
        <p:txBody>
          <a:bodyPr/>
          <a:lstStyle/>
          <a:p>
            <a:r>
              <a:rPr lang="zh-CN" altLang="en-US" dirty="0"/>
              <a:t>设备接入</a:t>
            </a:r>
          </a:p>
        </p:txBody>
      </p:sp>
    </p:spTree>
    <p:extLst>
      <p:ext uri="{BB962C8B-B14F-4D97-AF65-F5344CB8AC3E}">
        <p14:creationId xmlns:p14="http://schemas.microsoft.com/office/powerpoint/2010/main" val="2108742253"/>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36F46749-FD19-4CE4-9505-B7C6CB1FDBEC}"/>
              </a:ext>
            </a:extLst>
          </p:cNvPr>
          <p:cNvSpPr>
            <a:spLocks noGrp="1"/>
          </p:cNvSpPr>
          <p:nvPr>
            <p:ph idx="1"/>
          </p:nvPr>
        </p:nvSpPr>
        <p:spPr>
          <a:xfrm>
            <a:off x="5057774" y="858416"/>
            <a:ext cx="3806308" cy="5318547"/>
          </a:xfrm>
        </p:spPr>
        <p:txBody>
          <a:bodyPr>
            <a:normAutofit fontScale="92500"/>
          </a:bodyPr>
          <a:lstStyle/>
          <a:p>
            <a:endParaRPr lang="en-US" altLang="zh-CN" b="0" i="0" dirty="0">
              <a:solidFill>
                <a:srgbClr val="333333"/>
              </a:solidFill>
              <a:effectLst/>
              <a:latin typeface="Helvetica Neue"/>
            </a:endParaRPr>
          </a:p>
          <a:p>
            <a:pPr>
              <a:lnSpc>
                <a:spcPct val="120000"/>
              </a:lnSpc>
            </a:pPr>
            <a:r>
              <a:rPr lang="zh-CN" altLang="en-US" b="0" i="0" dirty="0">
                <a:solidFill>
                  <a:srgbClr val="333333"/>
                </a:solidFill>
                <a:effectLst/>
                <a:latin typeface="Helvetica Neue"/>
              </a:rPr>
              <a:t>创建完测试设备之后</a:t>
            </a:r>
            <a:r>
              <a:rPr lang="zh-CN" altLang="en-US" dirty="0">
                <a:solidFill>
                  <a:srgbClr val="333333"/>
                </a:solidFill>
                <a:latin typeface="Helvetica Neue"/>
              </a:rPr>
              <a:t>可以进行</a:t>
            </a:r>
            <a:r>
              <a:rPr lang="zh-CN" altLang="en-US" b="0" i="0" dirty="0">
                <a:solidFill>
                  <a:srgbClr val="333333"/>
                </a:solidFill>
                <a:effectLst/>
                <a:latin typeface="Helvetica Neue"/>
              </a:rPr>
              <a:t>设备端的功能开发</a:t>
            </a:r>
            <a:r>
              <a:rPr lang="zh-CN" altLang="en-US" dirty="0">
                <a:solidFill>
                  <a:srgbClr val="333333"/>
                </a:solidFill>
                <a:latin typeface="Helvetica Neue"/>
              </a:rPr>
              <a:t>。</a:t>
            </a:r>
            <a:endParaRPr lang="en-US" altLang="zh-CN" dirty="0">
              <a:solidFill>
                <a:srgbClr val="333333"/>
              </a:solidFill>
              <a:latin typeface="Helvetica Neue"/>
            </a:endParaRPr>
          </a:p>
          <a:p>
            <a:pPr>
              <a:lnSpc>
                <a:spcPct val="120000"/>
              </a:lnSpc>
            </a:pPr>
            <a:r>
              <a:rPr lang="zh-CN" altLang="en-US" b="0" i="0" dirty="0">
                <a:solidFill>
                  <a:srgbClr val="333333"/>
                </a:solidFill>
                <a:effectLst/>
                <a:latin typeface="Helvetica Neue"/>
              </a:rPr>
              <a:t>设备厂商可以选用经过阿里云</a:t>
            </a:r>
            <a:r>
              <a:rPr lang="en-US" altLang="zh-CN" b="0" i="0" dirty="0">
                <a:solidFill>
                  <a:srgbClr val="333333"/>
                </a:solidFill>
                <a:effectLst/>
                <a:latin typeface="Helvetica Neue"/>
              </a:rPr>
              <a:t>IoT</a:t>
            </a:r>
            <a:r>
              <a:rPr lang="zh-CN" altLang="en-US" b="0" i="0" dirty="0">
                <a:solidFill>
                  <a:srgbClr val="333333"/>
                </a:solidFill>
                <a:effectLst/>
                <a:latin typeface="Helvetica Neue"/>
              </a:rPr>
              <a:t>认证过的模组</a:t>
            </a:r>
            <a:r>
              <a:rPr lang="en-US" altLang="zh-CN" b="0" i="0" dirty="0">
                <a:solidFill>
                  <a:srgbClr val="333333"/>
                </a:solidFill>
                <a:effectLst/>
                <a:latin typeface="Helvetica Neue"/>
              </a:rPr>
              <a:t>/</a:t>
            </a:r>
            <a:r>
              <a:rPr lang="zh-CN" altLang="en-US" b="0" i="0" dirty="0">
                <a:solidFill>
                  <a:srgbClr val="333333"/>
                </a:solidFill>
                <a:effectLst/>
                <a:latin typeface="Helvetica Neue"/>
              </a:rPr>
              <a:t>芯片进行产品开发，由于认证过的模组</a:t>
            </a:r>
            <a:r>
              <a:rPr lang="en-US" altLang="zh-CN" b="0" i="0" dirty="0">
                <a:solidFill>
                  <a:srgbClr val="333333"/>
                </a:solidFill>
                <a:effectLst/>
                <a:latin typeface="Helvetica Neue"/>
              </a:rPr>
              <a:t>/</a:t>
            </a:r>
            <a:r>
              <a:rPr lang="zh-CN" altLang="en-US" b="0" i="0" dirty="0">
                <a:solidFill>
                  <a:srgbClr val="333333"/>
                </a:solidFill>
                <a:effectLst/>
                <a:latin typeface="Helvetica Neue"/>
              </a:rPr>
              <a:t>芯片已实现对模组</a:t>
            </a:r>
            <a:r>
              <a:rPr lang="en-US" altLang="zh-CN" b="0" i="0" dirty="0">
                <a:solidFill>
                  <a:srgbClr val="333333"/>
                </a:solidFill>
                <a:effectLst/>
                <a:latin typeface="Helvetica Neue"/>
              </a:rPr>
              <a:t>/</a:t>
            </a:r>
            <a:r>
              <a:rPr lang="zh-CN" altLang="en-US" b="0" i="0" dirty="0">
                <a:solidFill>
                  <a:srgbClr val="333333"/>
                </a:solidFill>
                <a:effectLst/>
                <a:latin typeface="Helvetica Neue"/>
              </a:rPr>
              <a:t>芯片的对接、支持将设备连接到阿里云</a:t>
            </a:r>
            <a:r>
              <a:rPr lang="en-US" altLang="zh-CN" b="0" i="0" dirty="0">
                <a:solidFill>
                  <a:srgbClr val="333333"/>
                </a:solidFill>
                <a:effectLst/>
                <a:latin typeface="Helvetica Neue"/>
              </a:rPr>
              <a:t>IoT</a:t>
            </a:r>
            <a:r>
              <a:rPr lang="zh-CN" altLang="en-US" b="0" i="0" dirty="0">
                <a:solidFill>
                  <a:srgbClr val="333333"/>
                </a:solidFill>
                <a:effectLst/>
                <a:latin typeface="Helvetica Neue"/>
              </a:rPr>
              <a:t>云平台，设备厂商可以避免硬件适配的时间与人力成本，将精力关注于产品的业务功能开发。</a:t>
            </a:r>
            <a:endParaRPr lang="zh-CN" altLang="en-US" dirty="0"/>
          </a:p>
        </p:txBody>
      </p:sp>
      <p:sp>
        <p:nvSpPr>
          <p:cNvPr id="3" name="标题 2">
            <a:extLst>
              <a:ext uri="{FF2B5EF4-FFF2-40B4-BE49-F238E27FC236}">
                <a16:creationId xmlns:a16="http://schemas.microsoft.com/office/drawing/2014/main" id="{F37D4299-F7C6-4E28-9ED2-10BEAA6FDCAA}"/>
              </a:ext>
            </a:extLst>
          </p:cNvPr>
          <p:cNvSpPr>
            <a:spLocks noGrp="1"/>
          </p:cNvSpPr>
          <p:nvPr>
            <p:ph type="title"/>
          </p:nvPr>
        </p:nvSpPr>
        <p:spPr/>
        <p:txBody>
          <a:bodyPr/>
          <a:lstStyle/>
          <a:p>
            <a:endParaRPr lang="zh-CN" altLang="en-US"/>
          </a:p>
        </p:txBody>
      </p:sp>
      <p:sp>
        <p:nvSpPr>
          <p:cNvPr id="4" name="标题 3">
            <a:extLst>
              <a:ext uri="{FF2B5EF4-FFF2-40B4-BE49-F238E27FC236}">
                <a16:creationId xmlns:a16="http://schemas.microsoft.com/office/drawing/2014/main" id="{746AF48D-EA7E-4624-A66E-2852645E4CDC}"/>
              </a:ext>
            </a:extLst>
          </p:cNvPr>
          <p:cNvSpPr>
            <a:spLocks noGrp="1"/>
          </p:cNvSpPr>
          <p:nvPr>
            <p:ph type="title"/>
          </p:nvPr>
        </p:nvSpPr>
        <p:spPr/>
        <p:txBody>
          <a:bodyPr/>
          <a:lstStyle/>
          <a:p>
            <a:endParaRPr lang="zh-CN" altLang="en-US"/>
          </a:p>
        </p:txBody>
      </p:sp>
      <p:pic>
        <p:nvPicPr>
          <p:cNvPr id="8" name="图片 7">
            <a:extLst>
              <a:ext uri="{FF2B5EF4-FFF2-40B4-BE49-F238E27FC236}">
                <a16:creationId xmlns:a16="http://schemas.microsoft.com/office/drawing/2014/main" id="{074EA208-CA33-4984-88A4-97FB82E743A6}"/>
              </a:ext>
            </a:extLst>
          </p:cNvPr>
          <p:cNvPicPr>
            <a:picLocks noChangeAspect="1"/>
          </p:cNvPicPr>
          <p:nvPr/>
        </p:nvPicPr>
        <p:blipFill>
          <a:blip r:embed="rId3"/>
          <a:stretch>
            <a:fillRect/>
          </a:stretch>
        </p:blipFill>
        <p:spPr>
          <a:xfrm>
            <a:off x="1600199" y="1300479"/>
            <a:ext cx="3457575" cy="4972050"/>
          </a:xfrm>
          <a:prstGeom prst="rect">
            <a:avLst/>
          </a:prstGeom>
        </p:spPr>
      </p:pic>
    </p:spTree>
    <p:extLst>
      <p:ext uri="{BB962C8B-B14F-4D97-AF65-F5344CB8AC3E}">
        <p14:creationId xmlns:p14="http://schemas.microsoft.com/office/powerpoint/2010/main" val="4483948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endParaRPr lang="zh-CN" altLang="en-US"/>
          </a:p>
        </p:txBody>
      </p:sp>
      <p:sp>
        <p:nvSpPr>
          <p:cNvPr id="3" name="标题 2"/>
          <p:cNvSpPr>
            <a:spLocks noGrp="1"/>
          </p:cNvSpPr>
          <p:nvPr>
            <p:ph type="title"/>
          </p:nvPr>
        </p:nvSpPr>
        <p:spPr/>
        <p:txBody>
          <a:bodyPr/>
          <a:lstStyle/>
          <a:p>
            <a:endParaRPr lang="zh-CN" altLang="en-US"/>
          </a:p>
        </p:txBody>
      </p:sp>
      <p:sp>
        <p:nvSpPr>
          <p:cNvPr id="4" name="标题 3"/>
          <p:cNvSpPr>
            <a:spLocks noGrp="1"/>
          </p:cNvSpPr>
          <p:nvPr>
            <p:ph type="title"/>
          </p:nvPr>
        </p:nvSpPr>
        <p:spPr/>
        <p:txBody>
          <a:bodyPr/>
          <a:lstStyle/>
          <a:p>
            <a:endParaRPr lang="zh-CN" altLang="en-US"/>
          </a:p>
        </p:txBody>
      </p:sp>
      <p:sp>
        <p:nvSpPr>
          <p:cNvPr id="28675" name="Text Box 7"/>
          <p:cNvSpPr txBox="1"/>
          <p:nvPr/>
        </p:nvSpPr>
        <p:spPr>
          <a:xfrm>
            <a:off x="228600" y="446088"/>
            <a:ext cx="6010275" cy="645160"/>
          </a:xfrm>
          <a:prstGeom prst="rect">
            <a:avLst/>
          </a:prstGeom>
          <a:noFill/>
          <a:ln w="9525">
            <a:noFill/>
          </a:ln>
        </p:spPr>
        <p:txBody>
          <a:bodyPr>
            <a:spAutoFit/>
          </a:bodyPr>
          <a:lstStyle/>
          <a:p>
            <a:pPr algn="l" fontAlgn="base">
              <a:buClrTx/>
              <a:buSzTx/>
              <a:buFontTx/>
            </a:pPr>
            <a:r>
              <a:rPr kumimoji="1" lang="zh-CN" altLang="en-US" sz="3600" dirty="0">
                <a:ln w="0"/>
                <a:solidFill>
                  <a:schemeClr val="bg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mj-cs"/>
              </a:rPr>
              <a:t>WiFi信道</a:t>
            </a:r>
          </a:p>
        </p:txBody>
      </p:sp>
      <p:pic>
        <p:nvPicPr>
          <p:cNvPr id="28676" name="Picture 8"/>
          <p:cNvPicPr>
            <a:picLocks noChangeAspect="1"/>
          </p:cNvPicPr>
          <p:nvPr/>
        </p:nvPicPr>
        <p:blipFill>
          <a:blip r:embed="rId3"/>
          <a:stretch>
            <a:fillRect/>
          </a:stretch>
        </p:blipFill>
        <p:spPr>
          <a:xfrm>
            <a:off x="152400" y="1041400"/>
            <a:ext cx="8915400" cy="5435600"/>
          </a:xfrm>
          <a:prstGeom prst="rect">
            <a:avLst/>
          </a:prstGeom>
          <a:noFill/>
          <a:ln w="9525">
            <a:noFill/>
          </a:ln>
        </p:spPr>
      </p:pic>
    </p:spTree>
  </p:cSld>
  <p:clrMapOvr>
    <a:masterClrMapping/>
  </p:clrMapOvr>
  <p:transition/>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67995" y="911225"/>
            <a:ext cx="8047355" cy="914400"/>
          </a:xfrm>
        </p:spPr>
        <p:txBody>
          <a:bodyPr>
            <a:normAutofit fontScale="90000"/>
          </a:bodyPr>
          <a:lstStyle/>
          <a:p>
            <a:pPr fontAlgn="auto">
              <a:lnSpc>
                <a:spcPct val="110000"/>
              </a:lnSpc>
            </a:pPr>
            <a:br>
              <a:rPr lang="en-US" altLang="zh-CN" dirty="0">
                <a:sym typeface="+mn-ea"/>
              </a:rPr>
            </a:br>
            <a:r>
              <a:rPr lang="zh-CN" altLang="en-US" dirty="0">
                <a:sym typeface="+mn-ea"/>
              </a:rPr>
              <a:t>（一）</a:t>
            </a:r>
            <a:r>
              <a:rPr lang="zh-CN" altLang="en-US" sz="3110" dirty="0">
                <a:sym typeface="+mn-ea"/>
              </a:rPr>
              <a:t>准备工作</a:t>
            </a:r>
            <a:br>
              <a:rPr lang="zh-CN" altLang="en-US" dirty="0"/>
            </a:br>
            <a:br>
              <a:rPr lang="zh-CN" altLang="en-US" dirty="0"/>
            </a:br>
            <a:endParaRPr lang="en-US" altLang="zh-CN" dirty="0"/>
          </a:p>
        </p:txBody>
      </p:sp>
      <p:sp>
        <p:nvSpPr>
          <p:cNvPr id="3" name="内容占位符 2"/>
          <p:cNvSpPr>
            <a:spLocks noGrp="1"/>
          </p:cNvSpPr>
          <p:nvPr>
            <p:ph idx="1"/>
          </p:nvPr>
        </p:nvSpPr>
        <p:spPr/>
        <p:txBody>
          <a:bodyPr>
            <a:normAutofit/>
          </a:bodyPr>
          <a:lstStyle/>
          <a:p>
            <a:r>
              <a:rPr lang="zh-CN" altLang="en-US" sz="2800"/>
              <a:t>首先在linkwan注册 https://linkwan.console.aliyun.com/</a:t>
            </a:r>
          </a:p>
          <a:p>
            <a:endParaRPr lang="zh-CN" altLang="en-US" sz="2800"/>
          </a:p>
          <a:p>
            <a:r>
              <a:rPr lang="zh-CN" altLang="en-US" sz="2800"/>
              <a:t>节点、网关各一。</a:t>
            </a:r>
          </a:p>
          <a:p>
            <a:endParaRPr lang="zh-CN" altLang="en-US" sz="2800"/>
          </a:p>
          <a:p>
            <a:pPr marL="68580" indent="0">
              <a:buNone/>
            </a:pPr>
            <a:r>
              <a:rPr lang="zh-CN" altLang="en-US" sz="2800"/>
              <a:t>这里网关需要运行SDK。</a:t>
            </a:r>
          </a:p>
        </p:txBody>
      </p:sp>
    </p:spTree>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网关设备</a:t>
            </a:r>
          </a:p>
        </p:txBody>
      </p:sp>
      <p:sp>
        <p:nvSpPr>
          <p:cNvPr id="3" name="内容占位符 2"/>
          <p:cNvSpPr>
            <a:spLocks noGrp="1"/>
          </p:cNvSpPr>
          <p:nvPr>
            <p:ph idx="1"/>
          </p:nvPr>
        </p:nvSpPr>
        <p:spPr/>
        <p:txBody>
          <a:bodyPr>
            <a:normAutofit fontScale="90000"/>
          </a:bodyPr>
          <a:lstStyle/>
          <a:p>
            <a:pPr indent="0" fontAlgn="auto">
              <a:lnSpc>
                <a:spcPct val="120000"/>
              </a:lnSpc>
            </a:pPr>
            <a:r>
              <a:rPr lang="zh-CN" altLang="en-US" dirty="0"/>
              <a:t>RAK7243 树莓派网关</a:t>
            </a:r>
          </a:p>
          <a:p>
            <a:pPr marL="0" indent="0" fontAlgn="auto">
              <a:lnSpc>
                <a:spcPct val="120000"/>
              </a:lnSpc>
              <a:buNone/>
            </a:pPr>
            <a:endParaRPr lang="zh-CN" altLang="en-US" dirty="0"/>
          </a:p>
          <a:p>
            <a:pPr marL="0" indent="0" fontAlgn="auto">
              <a:lnSpc>
                <a:spcPct val="120000"/>
              </a:lnSpc>
              <a:buNone/>
            </a:pPr>
            <a:r>
              <a:rPr lang="zh-CN" altLang="en-US" dirty="0"/>
              <a:t>        Pilot Gateway Pro RAK7243 是一款由树莓派 3B+，一个 LoRa 集中器模块 RAK2245 Pi HAT（包含了 GPS、 散热器管理模块）以及一个移动网络模块 RAK2013 Pi HAT 组成的铝外壳 LoRa 网关设备。 RAK7243 中所集成的 LoRa 集中器模块 RAK2245 Pi HAT 采用了 Semtech SX1301 芯片，该芯片内置了 LoRa 集中器 IP 核，是一款强劲的数字信号处理引擎。它可以同时接收最多 8 个不同扩频因子、不同信道的 LoRa 数 据包，支持国际 LoRaWAN 标准频段。</a:t>
            </a:r>
          </a:p>
        </p:txBody>
      </p:sp>
    </p:spTree>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359918"/>
            <a:ext cx="8229600" cy="1143000"/>
          </a:xfrm>
        </p:spPr>
        <p:txBody>
          <a:bodyPr/>
          <a:lstStyle/>
          <a:p>
            <a:r>
              <a:rPr lang="zh-CN" altLang="en-US"/>
              <a:t>硬件结构</a:t>
            </a:r>
          </a:p>
        </p:txBody>
      </p:sp>
      <p:pic>
        <p:nvPicPr>
          <p:cNvPr id="17" name="图片 17"/>
          <p:cNvPicPr>
            <a:picLocks noGrp="1" noChangeAspect="1"/>
          </p:cNvPicPr>
          <p:nvPr>
            <p:ph idx="1"/>
          </p:nvPr>
        </p:nvPicPr>
        <p:blipFill>
          <a:blip r:embed="rId2"/>
          <a:stretch>
            <a:fillRect/>
          </a:stretch>
        </p:blipFill>
        <p:spPr>
          <a:xfrm>
            <a:off x="1195705" y="1677670"/>
            <a:ext cx="5274945" cy="3437255"/>
          </a:xfrm>
          <a:prstGeom prst="rect">
            <a:avLst/>
          </a:prstGeom>
        </p:spPr>
      </p:pic>
      <p:pic>
        <p:nvPicPr>
          <p:cNvPr id="16" name="图片 16"/>
          <p:cNvPicPr>
            <a:picLocks noChangeAspect="1"/>
          </p:cNvPicPr>
          <p:nvPr/>
        </p:nvPicPr>
        <p:blipFill>
          <a:blip r:embed="rId3"/>
          <a:stretch>
            <a:fillRect/>
          </a:stretch>
        </p:blipFill>
        <p:spPr>
          <a:xfrm>
            <a:off x="2157730" y="5583555"/>
            <a:ext cx="5274310" cy="1003300"/>
          </a:xfrm>
          <a:prstGeom prst="rect">
            <a:avLst/>
          </a:prstGeom>
        </p:spPr>
      </p:pic>
      <p:sp>
        <p:nvSpPr>
          <p:cNvPr id="4" name="文本框 3"/>
          <p:cNvSpPr txBox="1"/>
          <p:nvPr/>
        </p:nvSpPr>
        <p:spPr>
          <a:xfrm>
            <a:off x="601980" y="6132830"/>
            <a:ext cx="1097280" cy="368300"/>
          </a:xfrm>
          <a:prstGeom prst="rect">
            <a:avLst/>
          </a:prstGeom>
          <a:noFill/>
        </p:spPr>
        <p:txBody>
          <a:bodyPr wrap="none" rtlCol="0">
            <a:spAutoFit/>
          </a:bodyPr>
          <a:lstStyle/>
          <a:p>
            <a:r>
              <a:rPr lang="zh-CN" altLang="en-US"/>
              <a:t>硬件清单</a:t>
            </a:r>
          </a:p>
        </p:txBody>
      </p:sp>
    </p:spTree>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RAK5205 节点</a:t>
            </a:r>
          </a:p>
        </p:txBody>
      </p:sp>
      <p:sp>
        <p:nvSpPr>
          <p:cNvPr id="3" name="内容占位符 2"/>
          <p:cNvSpPr>
            <a:spLocks noGrp="1"/>
          </p:cNvSpPr>
          <p:nvPr>
            <p:ph idx="1"/>
          </p:nvPr>
        </p:nvSpPr>
        <p:spPr>
          <a:xfrm>
            <a:off x="644525" y="1825625"/>
            <a:ext cx="7886700" cy="4351338"/>
          </a:xfrm>
        </p:spPr>
        <p:txBody>
          <a:bodyPr/>
          <a:lstStyle/>
          <a:p>
            <a:pPr fontAlgn="auto">
              <a:lnSpc>
                <a:spcPct val="120000"/>
              </a:lnSpc>
            </a:pPr>
            <a:r>
              <a:rPr lang="zh-CN" altLang="en-US"/>
              <a:t>RAK5205 LoRa Tracker 以 SX1276 LoRaWAN 调制解调器为核心，采用低功耗单片机 STM32L1 集成 Ublox Max 7Q GPS 模块和 BME680、LIS3DH 传感器。</a:t>
            </a:r>
          </a:p>
          <a:p>
            <a:pPr fontAlgn="auto">
              <a:lnSpc>
                <a:spcPct val="120000"/>
              </a:lnSpc>
            </a:pPr>
            <a:r>
              <a:rPr lang="zh-CN" altLang="en-US"/>
              <a:t>它是一个功能封装的</a:t>
            </a:r>
            <a:r>
              <a:rPr lang="zh-CN" altLang="en-US">
                <a:solidFill>
                  <a:srgbClr val="FF0000"/>
                </a:solidFill>
              </a:rPr>
              <a:t>传感器板</a:t>
            </a:r>
            <a:r>
              <a:rPr lang="zh-CN" altLang="en-US"/>
              <a:t>，为 应用程序开发提供各种接口。最重要的是它支持低功耗模式，大大提高了电池的使用寿命。</a:t>
            </a:r>
          </a:p>
          <a:p>
            <a:pPr fontAlgn="auto">
              <a:lnSpc>
                <a:spcPct val="120000"/>
              </a:lnSpc>
            </a:pPr>
            <a:r>
              <a:rPr lang="zh-CN" altLang="en-US"/>
              <a:t>它非 常适合物联网应用，如资产跟踪、智能车辆管理和基于位置的服务。CooCox IDE 和 Keil 等应用 程序开发环境都受到支持，用户可以快速开发自己的应用程序</a:t>
            </a:r>
          </a:p>
        </p:txBody>
      </p:sp>
    </p:spTree>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471678"/>
            <a:ext cx="8229600" cy="1143000"/>
          </a:xfrm>
        </p:spPr>
        <p:txBody>
          <a:bodyPr/>
          <a:lstStyle/>
          <a:p>
            <a:r>
              <a:rPr lang="zh-CN" altLang="en-US"/>
              <a:t>硬件结构</a:t>
            </a:r>
          </a:p>
        </p:txBody>
      </p:sp>
      <p:pic>
        <p:nvPicPr>
          <p:cNvPr id="4" name="内容占位符 3"/>
          <p:cNvPicPr>
            <a:picLocks noGrp="1" noChangeAspect="1"/>
          </p:cNvPicPr>
          <p:nvPr>
            <p:ph idx="1"/>
          </p:nvPr>
        </p:nvPicPr>
        <p:blipFill>
          <a:blip r:embed="rId2"/>
          <a:stretch>
            <a:fillRect/>
          </a:stretch>
        </p:blipFill>
        <p:spPr>
          <a:xfrm>
            <a:off x="457200" y="2216150"/>
            <a:ext cx="7620000" cy="2874645"/>
          </a:xfrm>
          <a:prstGeom prst="rect">
            <a:avLst/>
          </a:prstGeom>
        </p:spPr>
      </p:pic>
      <p:pic>
        <p:nvPicPr>
          <p:cNvPr id="15" name="图片 15"/>
          <p:cNvPicPr>
            <a:picLocks noChangeAspect="1"/>
          </p:cNvPicPr>
          <p:nvPr/>
        </p:nvPicPr>
        <p:blipFill>
          <a:blip r:embed="rId3"/>
          <a:stretch>
            <a:fillRect/>
          </a:stretch>
        </p:blipFill>
        <p:spPr>
          <a:xfrm>
            <a:off x="2364740" y="5414645"/>
            <a:ext cx="5274310" cy="1031240"/>
          </a:xfrm>
          <a:prstGeom prst="rect">
            <a:avLst/>
          </a:prstGeom>
        </p:spPr>
      </p:pic>
      <p:sp>
        <p:nvSpPr>
          <p:cNvPr id="5" name="文本框 4"/>
          <p:cNvSpPr txBox="1"/>
          <p:nvPr/>
        </p:nvSpPr>
        <p:spPr>
          <a:xfrm>
            <a:off x="626110" y="5922645"/>
            <a:ext cx="1097280" cy="368300"/>
          </a:xfrm>
          <a:prstGeom prst="rect">
            <a:avLst/>
          </a:prstGeom>
          <a:noFill/>
        </p:spPr>
        <p:txBody>
          <a:bodyPr wrap="none" rtlCol="0">
            <a:spAutoFit/>
          </a:bodyPr>
          <a:lstStyle/>
          <a:p>
            <a:r>
              <a:rPr lang="zh-CN" altLang="en-US"/>
              <a:t>硬件清单</a:t>
            </a:r>
          </a:p>
        </p:txBody>
      </p:sp>
    </p:spTree>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07645" y="145288"/>
            <a:ext cx="8229600" cy="1143000"/>
          </a:xfrm>
        </p:spPr>
        <p:txBody>
          <a:bodyPr/>
          <a:lstStyle/>
          <a:p>
            <a:r>
              <a:rPr lang="zh-CN" altLang="en-US"/>
              <a:t>配置LoRa网关</a:t>
            </a:r>
          </a:p>
        </p:txBody>
      </p:sp>
      <p:pic>
        <p:nvPicPr>
          <p:cNvPr id="6" name="图片 6"/>
          <p:cNvPicPr>
            <a:picLocks noGrp="1" noChangeAspect="1"/>
          </p:cNvPicPr>
          <p:nvPr>
            <p:ph idx="1"/>
          </p:nvPr>
        </p:nvPicPr>
        <p:blipFill>
          <a:blip r:embed="rId2"/>
          <a:stretch>
            <a:fillRect/>
          </a:stretch>
        </p:blipFill>
        <p:spPr>
          <a:xfrm>
            <a:off x="362585" y="1385570"/>
            <a:ext cx="4812030" cy="2743200"/>
          </a:xfrm>
          <a:prstGeom prst="rect">
            <a:avLst/>
          </a:prstGeom>
        </p:spPr>
      </p:pic>
      <p:pic>
        <p:nvPicPr>
          <p:cNvPr id="30" name="图片 30"/>
          <p:cNvPicPr>
            <a:picLocks noChangeAspect="1"/>
          </p:cNvPicPr>
          <p:nvPr/>
        </p:nvPicPr>
        <p:blipFill>
          <a:blip r:embed="rId3"/>
          <a:stretch>
            <a:fillRect/>
          </a:stretch>
        </p:blipFill>
        <p:spPr>
          <a:xfrm>
            <a:off x="4556760" y="4226560"/>
            <a:ext cx="4200525" cy="2261870"/>
          </a:xfrm>
          <a:prstGeom prst="rect">
            <a:avLst/>
          </a:prstGeom>
        </p:spPr>
      </p:pic>
      <p:sp>
        <p:nvSpPr>
          <p:cNvPr id="4" name="文本框 3"/>
          <p:cNvSpPr txBox="1"/>
          <p:nvPr/>
        </p:nvSpPr>
        <p:spPr>
          <a:xfrm>
            <a:off x="5812155" y="1595120"/>
            <a:ext cx="2776220" cy="1630045"/>
          </a:xfrm>
          <a:prstGeom prst="rect">
            <a:avLst/>
          </a:prstGeom>
          <a:noFill/>
        </p:spPr>
        <p:txBody>
          <a:bodyPr wrap="square" rtlCol="0">
            <a:spAutoFit/>
          </a:bodyPr>
          <a:lstStyle/>
          <a:p>
            <a:pPr algn="l"/>
            <a:r>
              <a:rPr lang="en-US" altLang="zh-CN" sz="2000"/>
              <a:t>1</a:t>
            </a:r>
            <a:r>
              <a:rPr lang="zh-CN" altLang="en-US" sz="2000"/>
              <a:t>）访问物联网管理平台 ，如果您之前没有开通过物联网网络管理平台，按照下列步骤开通。</a:t>
            </a:r>
          </a:p>
        </p:txBody>
      </p:sp>
      <p:sp>
        <p:nvSpPr>
          <p:cNvPr id="5" name="文本框 4"/>
          <p:cNvSpPr txBox="1"/>
          <p:nvPr/>
        </p:nvSpPr>
        <p:spPr>
          <a:xfrm>
            <a:off x="1050925" y="4714240"/>
            <a:ext cx="2664460" cy="1630045"/>
          </a:xfrm>
          <a:prstGeom prst="rect">
            <a:avLst/>
          </a:prstGeom>
          <a:noFill/>
        </p:spPr>
        <p:txBody>
          <a:bodyPr wrap="square" rtlCol="0">
            <a:spAutoFit/>
          </a:bodyPr>
          <a:lstStyle/>
          <a:p>
            <a:pPr algn="l"/>
            <a:r>
              <a:rPr lang="en-US" altLang="zh-CN" sz="2000"/>
              <a:t>2</a:t>
            </a:r>
            <a:r>
              <a:rPr lang="zh-CN" altLang="en-US" sz="2000"/>
              <a:t>）	进入物联网网络管理平台之后在快速入门中点击“添搭建与分享网络”中的开始搭建。</a:t>
            </a:r>
          </a:p>
        </p:txBody>
      </p:sp>
    </p:spTree>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图片 31"/>
          <p:cNvPicPr>
            <a:picLocks noGrp="1" noChangeAspect="1"/>
          </p:cNvPicPr>
          <p:nvPr>
            <p:ph idx="1"/>
          </p:nvPr>
        </p:nvPicPr>
        <p:blipFill>
          <a:blip r:embed="rId2"/>
          <a:stretch>
            <a:fillRect/>
          </a:stretch>
        </p:blipFill>
        <p:spPr>
          <a:xfrm>
            <a:off x="0" y="250825"/>
            <a:ext cx="4606925" cy="2933700"/>
          </a:xfrm>
          <a:prstGeom prst="rect">
            <a:avLst/>
          </a:prstGeom>
        </p:spPr>
      </p:pic>
      <p:pic>
        <p:nvPicPr>
          <p:cNvPr id="43" name="图片 43"/>
          <p:cNvPicPr>
            <a:picLocks noChangeAspect="1"/>
          </p:cNvPicPr>
          <p:nvPr/>
        </p:nvPicPr>
        <p:blipFill>
          <a:blip r:embed="rId3"/>
          <a:stretch>
            <a:fillRect/>
          </a:stretch>
        </p:blipFill>
        <p:spPr>
          <a:xfrm>
            <a:off x="3671570" y="3184525"/>
            <a:ext cx="4714240" cy="3340735"/>
          </a:xfrm>
          <a:prstGeom prst="rect">
            <a:avLst/>
          </a:prstGeom>
        </p:spPr>
      </p:pic>
      <p:sp>
        <p:nvSpPr>
          <p:cNvPr id="4" name="文本框 3"/>
          <p:cNvSpPr txBox="1"/>
          <p:nvPr/>
        </p:nvSpPr>
        <p:spPr>
          <a:xfrm>
            <a:off x="4993640" y="1419225"/>
            <a:ext cx="2331085" cy="398780"/>
          </a:xfrm>
          <a:prstGeom prst="rect">
            <a:avLst/>
          </a:prstGeom>
          <a:noFill/>
        </p:spPr>
        <p:txBody>
          <a:bodyPr wrap="none" rtlCol="0">
            <a:spAutoFit/>
          </a:bodyPr>
          <a:lstStyle/>
          <a:p>
            <a:pPr algn="l"/>
            <a:r>
              <a:rPr lang="en-US" altLang="zh-CN" sz="2000"/>
              <a:t>3</a:t>
            </a:r>
            <a:r>
              <a:rPr lang="zh-CN" altLang="en-US" sz="2000"/>
              <a:t>）点击开始体验。</a:t>
            </a:r>
          </a:p>
        </p:txBody>
      </p:sp>
      <p:sp>
        <p:nvSpPr>
          <p:cNvPr id="5" name="文本框 4"/>
          <p:cNvSpPr txBox="1"/>
          <p:nvPr/>
        </p:nvSpPr>
        <p:spPr>
          <a:xfrm>
            <a:off x="576580" y="4813300"/>
            <a:ext cx="2615565" cy="1014730"/>
          </a:xfrm>
          <a:prstGeom prst="rect">
            <a:avLst/>
          </a:prstGeom>
          <a:noFill/>
        </p:spPr>
        <p:txBody>
          <a:bodyPr wrap="square" rtlCol="0">
            <a:spAutoFit/>
          </a:bodyPr>
          <a:lstStyle/>
          <a:p>
            <a:pPr algn="l"/>
            <a:r>
              <a:rPr lang="en-US" altLang="zh-CN" sz="2000"/>
              <a:t>4</a:t>
            </a:r>
            <a:r>
              <a:rPr lang="zh-CN" altLang="en-US" sz="2000"/>
              <a:t>）根据设备上的标签图片配置对应的网关信息。</a:t>
            </a:r>
          </a:p>
        </p:txBody>
      </p:sp>
    </p:spTree>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pPr fontAlgn="auto">
              <a:lnSpc>
                <a:spcPct val="120000"/>
              </a:lnSpc>
            </a:pPr>
            <a:r>
              <a:rPr lang="zh-CN" altLang="en-US" sz="2000">
                <a:sym typeface="+mn-ea"/>
              </a:rPr>
              <a:t>5）</a:t>
            </a:r>
            <a:r>
              <a:rPr lang="zh-CN" altLang="en-US" sz="2000"/>
              <a:t>网关配网（详见说明文档），配网成功后，网关重新上电，过了大概 2 分钟左右，就会在阿里云页面看到网关的状态已经变成了“在线”。</a:t>
            </a:r>
          </a:p>
        </p:txBody>
      </p:sp>
      <p:pic>
        <p:nvPicPr>
          <p:cNvPr id="54" name="图片 54"/>
          <p:cNvPicPr>
            <a:picLocks noChangeAspect="1"/>
          </p:cNvPicPr>
          <p:nvPr/>
        </p:nvPicPr>
        <p:blipFill>
          <a:blip r:embed="rId2"/>
          <a:stretch>
            <a:fillRect/>
          </a:stretch>
        </p:blipFill>
        <p:spPr>
          <a:xfrm>
            <a:off x="1608455" y="3929380"/>
            <a:ext cx="5274310" cy="1628140"/>
          </a:xfrm>
          <a:prstGeom prst="rect">
            <a:avLst/>
          </a:prstGeom>
        </p:spPr>
      </p:pic>
    </p:spTree>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257048"/>
            <a:ext cx="8229600" cy="1143000"/>
          </a:xfrm>
        </p:spPr>
        <p:txBody>
          <a:bodyPr/>
          <a:lstStyle/>
          <a:p>
            <a:r>
              <a:rPr lang="zh-CN" altLang="en-US">
                <a:sym typeface="+mn-ea"/>
              </a:rPr>
              <a:t>添加入网凭证</a:t>
            </a:r>
          </a:p>
        </p:txBody>
      </p:sp>
      <p:sp>
        <p:nvSpPr>
          <p:cNvPr id="3" name="内容占位符 2"/>
          <p:cNvSpPr>
            <a:spLocks noGrp="1"/>
          </p:cNvSpPr>
          <p:nvPr>
            <p:ph idx="1"/>
          </p:nvPr>
        </p:nvSpPr>
        <p:spPr>
          <a:xfrm>
            <a:off x="457200" y="1548765"/>
            <a:ext cx="8229600" cy="4389120"/>
          </a:xfrm>
        </p:spPr>
        <p:txBody>
          <a:bodyPr/>
          <a:lstStyle/>
          <a:p>
            <a:r>
              <a:rPr lang="zh-CN" altLang="en-US"/>
              <a:t>1）</a:t>
            </a:r>
            <a:r>
              <a:rPr lang="zh-CN" altLang="en-US" sz="2000"/>
              <a:t>按照如下图所示添加入网凭证， 录入如下信息：</a:t>
            </a:r>
          </a:p>
          <a:p>
            <a:r>
              <a:rPr lang="zh-CN" altLang="en-US" sz="2000"/>
              <a:t>凭证名称：添加个方面识别的凭证名称</a:t>
            </a:r>
          </a:p>
          <a:p>
            <a:r>
              <a:rPr lang="zh-CN" altLang="en-US" sz="2000"/>
              <a:t>频段：选择 【CN470 异频 】</a:t>
            </a:r>
          </a:p>
          <a:p>
            <a:r>
              <a:rPr lang="zh-CN" altLang="en-US" sz="2000"/>
              <a:t>Class：选择 【A】</a:t>
            </a:r>
          </a:p>
          <a:p>
            <a:r>
              <a:rPr lang="zh-CN" altLang="en-US" sz="2000"/>
              <a:t>RxDelay： 默认。 </a:t>
            </a:r>
          </a:p>
        </p:txBody>
      </p:sp>
      <p:pic>
        <p:nvPicPr>
          <p:cNvPr id="56" name="图片 56"/>
          <p:cNvPicPr>
            <a:picLocks noChangeAspect="1"/>
          </p:cNvPicPr>
          <p:nvPr/>
        </p:nvPicPr>
        <p:blipFill>
          <a:blip r:embed="rId2"/>
          <a:stretch>
            <a:fillRect/>
          </a:stretch>
        </p:blipFill>
        <p:spPr>
          <a:xfrm>
            <a:off x="3730625" y="3363595"/>
            <a:ext cx="5274310" cy="3413760"/>
          </a:xfrm>
          <a:prstGeom prst="rect">
            <a:avLst/>
          </a:prstGeom>
        </p:spPr>
      </p:pic>
    </p:spTree>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en-US" sz="2000" dirty="0"/>
              <a:t>2）选择授权给自己并单击完成，网关配置结束。</a:t>
            </a:r>
          </a:p>
        </p:txBody>
      </p:sp>
      <p:pic>
        <p:nvPicPr>
          <p:cNvPr id="60" name="图片 60"/>
          <p:cNvPicPr>
            <a:picLocks noChangeAspect="1"/>
          </p:cNvPicPr>
          <p:nvPr/>
        </p:nvPicPr>
        <p:blipFill>
          <a:blip r:embed="rId2"/>
          <a:stretch>
            <a:fillRect/>
          </a:stretch>
        </p:blipFill>
        <p:spPr>
          <a:xfrm>
            <a:off x="2072005" y="2837815"/>
            <a:ext cx="5274310" cy="3193415"/>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endParaRPr lang="zh-CN" altLang="en-US"/>
          </a:p>
        </p:txBody>
      </p:sp>
      <p:sp>
        <p:nvSpPr>
          <p:cNvPr id="3" name="标题 2"/>
          <p:cNvSpPr>
            <a:spLocks noGrp="1"/>
          </p:cNvSpPr>
          <p:nvPr>
            <p:ph type="title"/>
          </p:nvPr>
        </p:nvSpPr>
        <p:spPr/>
        <p:txBody>
          <a:bodyPr/>
          <a:lstStyle/>
          <a:p>
            <a:endParaRPr lang="zh-CN" altLang="en-US"/>
          </a:p>
        </p:txBody>
      </p:sp>
      <p:sp>
        <p:nvSpPr>
          <p:cNvPr id="4" name="标题 3"/>
          <p:cNvSpPr>
            <a:spLocks noGrp="1"/>
          </p:cNvSpPr>
          <p:nvPr>
            <p:ph type="title"/>
          </p:nvPr>
        </p:nvSpPr>
        <p:spPr/>
        <p:txBody>
          <a:bodyPr/>
          <a:lstStyle/>
          <a:p>
            <a:endParaRPr lang="zh-CN" altLang="en-US"/>
          </a:p>
        </p:txBody>
      </p:sp>
      <p:sp>
        <p:nvSpPr>
          <p:cNvPr id="30723" name="Rectangle 5"/>
          <p:cNvSpPr/>
          <p:nvPr/>
        </p:nvSpPr>
        <p:spPr>
          <a:xfrm>
            <a:off x="352425" y="1781810"/>
            <a:ext cx="8162925" cy="3124835"/>
          </a:xfrm>
          <a:prstGeom prst="rect">
            <a:avLst/>
          </a:prstGeom>
          <a:noFill/>
          <a:ln w="9525">
            <a:noFill/>
          </a:ln>
        </p:spPr>
        <p:txBody>
          <a:bodyPr>
            <a:spAutoFit/>
          </a:bodyPr>
          <a:lstStyle/>
          <a:p>
            <a:pPr marL="800100" lvl="1" indent="-342900" algn="l" fontAlgn="auto">
              <a:lnSpc>
                <a:spcPct val="110000"/>
              </a:lnSpc>
              <a:spcBef>
                <a:spcPts val="500"/>
              </a:spcBef>
              <a:buClrTx/>
              <a:buSzTx/>
              <a:buFont typeface="Arial" panose="020B0604020202020204" pitchFamily="34" charset="0"/>
              <a:buChar char="•"/>
            </a:pP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2.4GHz频段由于使用ISM频段，干扰较多。</a:t>
            </a:r>
          </a:p>
          <a:p>
            <a:pPr marL="800100" lvl="1" indent="-342900" algn="l" fontAlgn="auto">
              <a:lnSpc>
                <a:spcPct val="110000"/>
              </a:lnSpc>
              <a:spcBef>
                <a:spcPts val="500"/>
              </a:spcBef>
              <a:buClrTx/>
              <a:buSzTx/>
              <a:buFont typeface="Arial" panose="020B0604020202020204" pitchFamily="34" charset="0"/>
              <a:buChar char="•"/>
            </a:pP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目前很多WiFi设备开始使用5.8GHz附近（5.725~5.850GHz）的频带，可用带宽为125MHz。</a:t>
            </a:r>
          </a:p>
          <a:p>
            <a:pPr marL="800100" lvl="1" indent="-342900" algn="l" fontAlgn="auto">
              <a:lnSpc>
                <a:spcPct val="110000"/>
              </a:lnSpc>
              <a:spcBef>
                <a:spcPts val="500"/>
              </a:spcBef>
              <a:buClrTx/>
              <a:buSzTx/>
              <a:buFont typeface="Arial" panose="020B0604020202020204" pitchFamily="34" charset="0"/>
              <a:buChar char="•"/>
            </a:pP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该频段共划分为5个信道，每个信道宽度为20MHz，每个信道与相邻信道都不发生重叠，因而干扰较小。</a:t>
            </a:r>
          </a:p>
          <a:p>
            <a:pPr marL="800100" lvl="1" indent="-342900" algn="l" fontAlgn="auto">
              <a:lnSpc>
                <a:spcPct val="110000"/>
              </a:lnSpc>
              <a:spcBef>
                <a:spcPts val="500"/>
              </a:spcBef>
              <a:buClrTx/>
              <a:buSzTx/>
              <a:buFont typeface="Arial" panose="020B0604020202020204" pitchFamily="34" charset="0"/>
              <a:buChar char="•"/>
            </a:pP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缺点：5.8GHz频率较高，在空间传输时衰减较为严重。如果距离稍远，性能会严重降低。</a:t>
            </a:r>
          </a:p>
        </p:txBody>
      </p:sp>
      <p:sp>
        <p:nvSpPr>
          <p:cNvPr id="30724" name="Text Box 6"/>
          <p:cNvSpPr txBox="1"/>
          <p:nvPr/>
        </p:nvSpPr>
        <p:spPr>
          <a:xfrm>
            <a:off x="228600" y="446088"/>
            <a:ext cx="6010275" cy="645160"/>
          </a:xfrm>
          <a:prstGeom prst="rect">
            <a:avLst/>
          </a:prstGeom>
          <a:noFill/>
          <a:ln w="9525">
            <a:noFill/>
          </a:ln>
        </p:spPr>
        <p:txBody>
          <a:bodyPr>
            <a:spAutoFit/>
          </a:bodyPr>
          <a:lstStyle/>
          <a:p>
            <a:pPr algn="l" fontAlgn="base">
              <a:buClrTx/>
              <a:buSzTx/>
              <a:buFontTx/>
            </a:pPr>
            <a:r>
              <a:rPr kumimoji="1" lang="zh-CN" altLang="en-US" sz="3600" dirty="0">
                <a:ln w="0"/>
                <a:solidFill>
                  <a:schemeClr val="bg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mj-cs"/>
              </a:rPr>
              <a:t>WiFi信道</a:t>
            </a:r>
          </a:p>
        </p:txBody>
      </p:sp>
    </p:spTree>
  </p:cSld>
  <p:clrMapOvr>
    <a:masterClrMapping/>
  </p:clrMapOvr>
  <p:transition/>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59080" y="59563"/>
            <a:ext cx="8229600" cy="1143000"/>
          </a:xfrm>
        </p:spPr>
        <p:txBody>
          <a:bodyPr/>
          <a:lstStyle/>
          <a:p>
            <a:r>
              <a:rPr lang="zh-CN" altLang="en-US"/>
              <a:t>配置LoRa节点</a:t>
            </a:r>
          </a:p>
        </p:txBody>
      </p:sp>
      <p:sp>
        <p:nvSpPr>
          <p:cNvPr id="3" name="内容占位符 2"/>
          <p:cNvSpPr>
            <a:spLocks noGrp="1"/>
          </p:cNvSpPr>
          <p:nvPr>
            <p:ph idx="1"/>
          </p:nvPr>
        </p:nvSpPr>
        <p:spPr>
          <a:xfrm>
            <a:off x="457200" y="1282700"/>
            <a:ext cx="8229600" cy="4740910"/>
          </a:xfrm>
        </p:spPr>
        <p:txBody>
          <a:bodyPr/>
          <a:lstStyle/>
          <a:p>
            <a:pPr marL="0" algn="l">
              <a:buClrTx/>
              <a:buSzTx/>
              <a:buFontTx/>
              <a:buNone/>
            </a:pPr>
            <a:r>
              <a:rPr lang="zh-CN" altLang="en-US" sz="2800">
                <a:ln>
                  <a:noFill/>
                </a:ln>
                <a:solidFill>
                  <a:schemeClr val="tx1"/>
                </a:solidFill>
                <a:effectLst/>
                <a:latin typeface="+mj-lt"/>
                <a:ea typeface="+mj-ea"/>
                <a:cs typeface="+mj-cs"/>
              </a:rPr>
              <a:t>1</a:t>
            </a:r>
            <a:r>
              <a:rPr lang="en-US" altLang="zh-CN" sz="2800">
                <a:ln>
                  <a:noFill/>
                </a:ln>
                <a:solidFill>
                  <a:schemeClr val="tx1"/>
                </a:solidFill>
                <a:effectLst/>
                <a:latin typeface="+mj-lt"/>
                <a:ea typeface="+mj-ea"/>
                <a:cs typeface="+mj-cs"/>
              </a:rPr>
              <a:t>.</a:t>
            </a:r>
            <a:r>
              <a:rPr lang="zh-CN" altLang="en-US" sz="2800">
                <a:ln>
                  <a:noFill/>
                </a:ln>
                <a:solidFill>
                  <a:schemeClr val="tx1"/>
                </a:solidFill>
                <a:effectLst/>
                <a:latin typeface="+mj-lt"/>
                <a:ea typeface="+mj-ea"/>
                <a:cs typeface="+mj-cs"/>
              </a:rPr>
              <a:t>注册产品</a:t>
            </a:r>
          </a:p>
          <a:p>
            <a:r>
              <a:rPr lang="en-US" altLang="zh-CN" sz="2000"/>
              <a:t>1</a:t>
            </a:r>
            <a:r>
              <a:rPr lang="zh-CN" altLang="en-US" sz="2000"/>
              <a:t>）访问设备接入服务，进入管理控制台（可能需要开通服务）：</a:t>
            </a:r>
          </a:p>
        </p:txBody>
      </p:sp>
      <p:pic>
        <p:nvPicPr>
          <p:cNvPr id="61" name="图片 61"/>
          <p:cNvPicPr>
            <a:picLocks noChangeAspect="1"/>
          </p:cNvPicPr>
          <p:nvPr/>
        </p:nvPicPr>
        <p:blipFill>
          <a:blip r:embed="rId2"/>
          <a:stretch>
            <a:fillRect/>
          </a:stretch>
        </p:blipFill>
        <p:spPr>
          <a:xfrm>
            <a:off x="2983865" y="3012440"/>
            <a:ext cx="5274310" cy="3380740"/>
          </a:xfrm>
          <a:prstGeom prst="rect">
            <a:avLst/>
          </a:prstGeom>
        </p:spPr>
      </p:pic>
    </p:spTree>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1694815"/>
            <a:ext cx="8229600" cy="4389120"/>
          </a:xfrm>
        </p:spPr>
        <p:txBody>
          <a:bodyPr/>
          <a:lstStyle/>
          <a:p>
            <a:r>
              <a:rPr lang="en-US" altLang="zh-CN" sz="2000"/>
              <a:t>2</a:t>
            </a:r>
            <a:r>
              <a:rPr lang="zh-CN" altLang="en-US" sz="2000"/>
              <a:t>）选择进入管理控制台之后【设备管理】-【产品】-【创建产品】。</a:t>
            </a:r>
          </a:p>
        </p:txBody>
      </p:sp>
      <p:pic>
        <p:nvPicPr>
          <p:cNvPr id="62" name="图片 62"/>
          <p:cNvPicPr>
            <a:picLocks noChangeAspect="1"/>
          </p:cNvPicPr>
          <p:nvPr/>
        </p:nvPicPr>
        <p:blipFill>
          <a:blip r:embed="rId2"/>
          <a:stretch>
            <a:fillRect/>
          </a:stretch>
        </p:blipFill>
        <p:spPr>
          <a:xfrm>
            <a:off x="1866265" y="3442335"/>
            <a:ext cx="5274310" cy="1278890"/>
          </a:xfrm>
          <a:prstGeom prst="rect">
            <a:avLst/>
          </a:prstGeom>
        </p:spPr>
      </p:pic>
    </p:spTree>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47955" y="1411605"/>
            <a:ext cx="8229600" cy="4389120"/>
          </a:xfrm>
        </p:spPr>
        <p:txBody>
          <a:bodyPr/>
          <a:lstStyle/>
          <a:p>
            <a:r>
              <a:rPr lang="zh-CN" altLang="en-US"/>
              <a:t>（3）填写节点相关信息，点击“保存”，新建产品成功。</a:t>
            </a:r>
          </a:p>
          <a:p>
            <a:r>
              <a:rPr lang="zh-CN" altLang="en-US"/>
              <a:t>产品名称：填写一个描述你当前产品的名称, 如 RAK5205 </a:t>
            </a:r>
          </a:p>
          <a:p>
            <a:r>
              <a:rPr lang="zh-CN" altLang="en-US"/>
              <a:t>所属分类：选择自定义分类</a:t>
            </a:r>
          </a:p>
          <a:p>
            <a:r>
              <a:rPr lang="zh-CN" altLang="en-US"/>
              <a:t>节点类型：直连设备 </a:t>
            </a:r>
          </a:p>
          <a:p>
            <a:r>
              <a:rPr lang="zh-CN" altLang="en-US"/>
              <a:t>联网方式：选择 LoRaWAN </a:t>
            </a:r>
          </a:p>
          <a:p>
            <a:r>
              <a:rPr lang="zh-CN" altLang="en-US"/>
              <a:t>入网凭证：请选择配置 LoRa 网关时创建的凭证 </a:t>
            </a:r>
          </a:p>
          <a:p>
            <a:r>
              <a:rPr lang="zh-CN" altLang="en-US"/>
              <a:t>数据格式：透传/自定义</a:t>
            </a:r>
          </a:p>
        </p:txBody>
      </p:sp>
    </p:spTree>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63" name="图片 63"/>
          <p:cNvPicPr>
            <a:picLocks noGrp="1" noChangeAspect="1"/>
          </p:cNvPicPr>
          <p:nvPr>
            <p:ph idx="1"/>
          </p:nvPr>
        </p:nvPicPr>
        <p:blipFill>
          <a:blip r:embed="rId2"/>
          <a:stretch>
            <a:fillRect/>
          </a:stretch>
        </p:blipFill>
        <p:spPr>
          <a:xfrm>
            <a:off x="1273810" y="1566545"/>
            <a:ext cx="6120765" cy="4758055"/>
          </a:xfrm>
          <a:prstGeom prst="rect">
            <a:avLst/>
          </a:prstGeom>
        </p:spPr>
      </p:pic>
    </p:spTree>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300228"/>
            <a:ext cx="8229600" cy="1143000"/>
          </a:xfrm>
        </p:spPr>
        <p:txBody>
          <a:bodyPr/>
          <a:lstStyle/>
          <a:p>
            <a:r>
              <a:rPr lang="zh-CN" altLang="en-US"/>
              <a:t>（二）功能定义</a:t>
            </a:r>
          </a:p>
        </p:txBody>
      </p:sp>
      <p:sp>
        <p:nvSpPr>
          <p:cNvPr id="3" name="内容占位符 2"/>
          <p:cNvSpPr>
            <a:spLocks noGrp="1"/>
          </p:cNvSpPr>
          <p:nvPr>
            <p:ph idx="1"/>
          </p:nvPr>
        </p:nvSpPr>
        <p:spPr>
          <a:xfrm>
            <a:off x="457200" y="1669415"/>
            <a:ext cx="8229600" cy="4389120"/>
          </a:xfrm>
        </p:spPr>
        <p:txBody>
          <a:bodyPr/>
          <a:lstStyle/>
          <a:p>
            <a:r>
              <a:rPr lang="zh-CN" altLang="en-US" sz="2000"/>
              <a:t>1）进入设备管理-产品页面，点击产品列右侧的“查看”操作。</a:t>
            </a:r>
          </a:p>
          <a:p>
            <a:endParaRPr lang="zh-CN" altLang="en-US" sz="2000"/>
          </a:p>
          <a:p>
            <a:endParaRPr lang="zh-CN" altLang="en-US" sz="2000"/>
          </a:p>
          <a:p>
            <a:endParaRPr lang="zh-CN" altLang="en-US" sz="2000"/>
          </a:p>
          <a:p>
            <a:endParaRPr lang="zh-CN" altLang="en-US" sz="2000"/>
          </a:p>
          <a:p>
            <a:endParaRPr lang="zh-CN" altLang="en-US" sz="2000"/>
          </a:p>
          <a:p>
            <a:endParaRPr lang="zh-CN" altLang="en-US" sz="2000"/>
          </a:p>
          <a:p>
            <a:r>
              <a:rPr lang="en-US" altLang="zh-CN" sz="2000"/>
              <a:t>2</a:t>
            </a:r>
            <a:r>
              <a:rPr lang="zh-CN" altLang="en-US" sz="2000"/>
              <a:t>）在产品页面点击功能定义-选择下方的自定义功能-添加功能</a:t>
            </a:r>
          </a:p>
        </p:txBody>
      </p:sp>
      <p:pic>
        <p:nvPicPr>
          <p:cNvPr id="64" name="图片 64"/>
          <p:cNvPicPr>
            <a:picLocks noChangeAspect="1"/>
          </p:cNvPicPr>
          <p:nvPr/>
        </p:nvPicPr>
        <p:blipFill>
          <a:blip r:embed="rId2"/>
          <a:stretch>
            <a:fillRect/>
          </a:stretch>
        </p:blipFill>
        <p:spPr>
          <a:xfrm>
            <a:off x="3146425" y="2290128"/>
            <a:ext cx="5274310" cy="1814195"/>
          </a:xfrm>
          <a:prstGeom prst="rect">
            <a:avLst/>
          </a:prstGeom>
        </p:spPr>
      </p:pic>
      <p:pic>
        <p:nvPicPr>
          <p:cNvPr id="65" name="图片 65"/>
          <p:cNvPicPr>
            <a:picLocks noChangeAspect="1"/>
          </p:cNvPicPr>
          <p:nvPr/>
        </p:nvPicPr>
        <p:blipFill>
          <a:blip r:embed="rId3"/>
          <a:stretch>
            <a:fillRect/>
          </a:stretch>
        </p:blipFill>
        <p:spPr>
          <a:xfrm>
            <a:off x="3146425" y="4966970"/>
            <a:ext cx="5274310" cy="1256030"/>
          </a:xfrm>
          <a:prstGeom prst="rect">
            <a:avLst/>
          </a:prstGeom>
        </p:spPr>
      </p:pic>
    </p:spTree>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97510" y="1265555"/>
            <a:ext cx="8229600" cy="5316855"/>
          </a:xfrm>
        </p:spPr>
        <p:txBody>
          <a:bodyPr>
            <a:normAutofit fontScale="75000" lnSpcReduction="20000"/>
          </a:bodyPr>
          <a:lstStyle/>
          <a:p>
            <a:r>
              <a:rPr lang="zh-CN" altLang="en-US" sz="3430"/>
              <a:t>3）</a:t>
            </a:r>
            <a:r>
              <a:rPr lang="zh-CN" altLang="en-US" sz="2855"/>
              <a:t>点击“编辑草稿”，并选择“快速导入”。</a:t>
            </a:r>
          </a:p>
          <a:p>
            <a:endParaRPr lang="zh-CN" altLang="en-US" sz="2855"/>
          </a:p>
          <a:p>
            <a:endParaRPr lang="zh-CN" altLang="en-US" sz="2855"/>
          </a:p>
          <a:p>
            <a:endParaRPr lang="zh-CN" altLang="en-US" sz="2855"/>
          </a:p>
          <a:p>
            <a:endParaRPr lang="zh-CN" altLang="en-US" sz="2855"/>
          </a:p>
          <a:p>
            <a:endParaRPr lang="zh-CN" altLang="en-US" sz="2855"/>
          </a:p>
          <a:p>
            <a:endParaRPr lang="zh-CN" altLang="en-US" sz="2855"/>
          </a:p>
          <a:p>
            <a:endParaRPr lang="zh-CN" altLang="en-US" sz="2855"/>
          </a:p>
          <a:p>
            <a:endParaRPr lang="zh-CN" altLang="en-US" sz="2855"/>
          </a:p>
          <a:p>
            <a:endParaRPr lang="zh-CN" altLang="en-US" sz="2855"/>
          </a:p>
          <a:p>
            <a:pPr marL="0" indent="0">
              <a:buNone/>
            </a:pPr>
            <a:r>
              <a:rPr lang="zh-CN" altLang="en-US" sz="2855"/>
              <a:t>要导入的物模型为 RAK5205.json 文件，该文件的地址：</a:t>
            </a:r>
          </a:p>
          <a:p>
            <a:pPr marL="0" indent="0">
              <a:buNone/>
            </a:pPr>
            <a:r>
              <a:rPr lang="zh-CN" altLang="en-US" sz="2855"/>
              <a:t>https://github.com/RAKWireless/RUI_LoRa_node_payload_decoder/blob/master/ali/RAK 5205.json</a:t>
            </a:r>
          </a:p>
          <a:p>
            <a:pPr marL="0" indent="0">
              <a:buNone/>
            </a:pPr>
            <a:r>
              <a:rPr lang="zh-CN" altLang="en-US" sz="2855"/>
              <a:t>        下载RAK5205.json 后，文件里的 productKey 与要导入的产品的 ProductKey 的值一致，修改后再 导入。</a:t>
            </a:r>
          </a:p>
        </p:txBody>
      </p:sp>
      <p:pic>
        <p:nvPicPr>
          <p:cNvPr id="67" name="图片 67"/>
          <p:cNvPicPr>
            <a:picLocks noChangeAspect="1"/>
          </p:cNvPicPr>
          <p:nvPr/>
        </p:nvPicPr>
        <p:blipFill>
          <a:blip r:embed="rId2"/>
          <a:stretch>
            <a:fillRect/>
          </a:stretch>
        </p:blipFill>
        <p:spPr>
          <a:xfrm>
            <a:off x="2132965" y="1676718"/>
            <a:ext cx="5274310" cy="2969895"/>
          </a:xfrm>
          <a:prstGeom prst="rect">
            <a:avLst/>
          </a:prstGeom>
        </p:spPr>
      </p:pic>
    </p:spTree>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05130" y="1706880"/>
            <a:ext cx="8229600" cy="4389120"/>
          </a:xfrm>
        </p:spPr>
        <p:txBody>
          <a:bodyPr>
            <a:normAutofit fontScale="90000"/>
          </a:bodyPr>
          <a:lstStyle/>
          <a:p>
            <a:pPr fontAlgn="auto">
              <a:lnSpc>
                <a:spcPct val="120000"/>
              </a:lnSpc>
              <a:spcBef>
                <a:spcPts val="0"/>
              </a:spcBef>
            </a:pPr>
            <a:r>
              <a:rPr lang="zh-CN" altLang="en-US" b="1">
                <a:solidFill>
                  <a:srgbClr val="FF0000"/>
                </a:solidFill>
              </a:rPr>
              <a:t>物模型</a:t>
            </a:r>
            <a:r>
              <a:rPr lang="zh-CN" altLang="en-US"/>
              <a:t>：物模型指将物理空间中的实体数字化，并在云端构建该实体的数据模型。在物联网平台中，定义物模型即定义产品功能。完成功能定义后，系统将自动生成该产品的物模型。物模型描述产品是什么、能做什么、可以对外提供哪些服务。</a:t>
            </a:r>
          </a:p>
          <a:p>
            <a:pPr fontAlgn="auto">
              <a:lnSpc>
                <a:spcPct val="120000"/>
              </a:lnSpc>
              <a:spcBef>
                <a:spcPts val="0"/>
              </a:spcBef>
            </a:pPr>
            <a:endParaRPr lang="zh-CN" altLang="en-US"/>
          </a:p>
          <a:p>
            <a:pPr fontAlgn="auto">
              <a:lnSpc>
                <a:spcPct val="120000"/>
              </a:lnSpc>
              <a:spcBef>
                <a:spcPts val="0"/>
              </a:spcBef>
            </a:pPr>
            <a:r>
              <a:rPr lang="zh-CN" altLang="en-US"/>
              <a:t>物模型TSL（Thing Specification Language）。是一个JSON格式的文件。它是物理空间中的实体，如传感器、车载装置、楼宇、工厂等在云端的数字化表示，从</a:t>
            </a:r>
            <a:r>
              <a:rPr lang="zh-CN" altLang="en-US">
                <a:solidFill>
                  <a:srgbClr val="FF0000"/>
                </a:solidFill>
              </a:rPr>
              <a:t>属性</a:t>
            </a:r>
            <a:r>
              <a:rPr lang="zh-CN" altLang="en-US"/>
              <a:t>、</a:t>
            </a:r>
            <a:r>
              <a:rPr lang="zh-CN" altLang="en-US">
                <a:solidFill>
                  <a:srgbClr val="FF0000"/>
                </a:solidFill>
              </a:rPr>
              <a:t>服务</a:t>
            </a:r>
            <a:r>
              <a:rPr lang="zh-CN" altLang="en-US"/>
              <a:t>和</a:t>
            </a:r>
            <a:r>
              <a:rPr lang="zh-CN" altLang="en-US">
                <a:solidFill>
                  <a:srgbClr val="FF0000"/>
                </a:solidFill>
              </a:rPr>
              <a:t>事件</a:t>
            </a:r>
            <a:r>
              <a:rPr lang="zh-CN" altLang="en-US"/>
              <a:t>三个维度，分别描述了该实体</a:t>
            </a:r>
            <a:r>
              <a:rPr lang="zh-CN" altLang="en-US">
                <a:solidFill>
                  <a:srgbClr val="FF0000"/>
                </a:solidFill>
              </a:rPr>
              <a:t>是什么</a:t>
            </a:r>
            <a:r>
              <a:rPr lang="zh-CN" altLang="en-US"/>
              <a:t>、</a:t>
            </a:r>
            <a:r>
              <a:rPr lang="zh-CN" altLang="en-US">
                <a:solidFill>
                  <a:srgbClr val="FF0000"/>
                </a:solidFill>
              </a:rPr>
              <a:t>能做什么</a:t>
            </a:r>
            <a:r>
              <a:rPr lang="zh-CN" altLang="en-US"/>
              <a:t>、</a:t>
            </a:r>
            <a:r>
              <a:rPr lang="zh-CN" altLang="en-US">
                <a:solidFill>
                  <a:srgbClr val="FF0000"/>
                </a:solidFill>
              </a:rPr>
              <a:t>可以对外提供哪些信息</a:t>
            </a:r>
            <a:r>
              <a:rPr lang="zh-CN" altLang="en-US"/>
              <a:t>。定义了这三个维度，即完成了产品功能的定义。</a:t>
            </a:r>
          </a:p>
        </p:txBody>
      </p:sp>
    </p:spTree>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85750" y="1522730"/>
            <a:ext cx="8229600" cy="4389120"/>
          </a:xfrm>
        </p:spPr>
        <p:txBody>
          <a:bodyPr/>
          <a:lstStyle/>
          <a:p>
            <a:pPr fontAlgn="auto">
              <a:lnSpc>
                <a:spcPct val="120000"/>
              </a:lnSpc>
            </a:pPr>
            <a:r>
              <a:rPr lang="zh-CN" altLang="en-US"/>
              <a:t>物模型将产品功能类型分为三类：</a:t>
            </a:r>
            <a:r>
              <a:rPr lang="zh-CN" altLang="en-US">
                <a:solidFill>
                  <a:srgbClr val="FF0000"/>
                </a:solidFill>
              </a:rPr>
              <a:t>属性、服务和事件</a:t>
            </a:r>
            <a:r>
              <a:rPr lang="zh-CN" altLang="en-US"/>
              <a:t>。定义了这三类功能，即完成了物模型的定义。</a:t>
            </a:r>
          </a:p>
          <a:p>
            <a:endParaRPr lang="zh-CN" altLang="en-US"/>
          </a:p>
        </p:txBody>
      </p:sp>
      <p:graphicFrame>
        <p:nvGraphicFramePr>
          <p:cNvPr id="4" name="表格 3"/>
          <p:cNvGraphicFramePr/>
          <p:nvPr>
            <p:custDataLst>
              <p:tags r:id="rId1"/>
            </p:custDataLst>
          </p:nvPr>
        </p:nvGraphicFramePr>
        <p:xfrm>
          <a:off x="981710" y="2818130"/>
          <a:ext cx="7296150" cy="3093720"/>
        </p:xfrm>
        <a:graphic>
          <a:graphicData uri="http://schemas.openxmlformats.org/drawingml/2006/table">
            <a:tbl>
              <a:tblPr firstRow="1" bandRow="1">
                <a:tableStyleId>{5C22544A-7EE6-4342-B048-85BDC9FD1C3A}</a:tableStyleId>
              </a:tblPr>
              <a:tblGrid>
                <a:gridCol w="1875790">
                  <a:extLst>
                    <a:ext uri="{9D8B030D-6E8A-4147-A177-3AD203B41FA5}">
                      <a16:colId xmlns:a16="http://schemas.microsoft.com/office/drawing/2014/main" val="20000"/>
                    </a:ext>
                  </a:extLst>
                </a:gridCol>
                <a:gridCol w="5420360">
                  <a:extLst>
                    <a:ext uri="{9D8B030D-6E8A-4147-A177-3AD203B41FA5}">
                      <a16:colId xmlns:a16="http://schemas.microsoft.com/office/drawing/2014/main" val="20001"/>
                    </a:ext>
                  </a:extLst>
                </a:gridCol>
              </a:tblGrid>
              <a:tr h="381000">
                <a:tc>
                  <a:txBody>
                    <a:bodyPr/>
                    <a:lstStyle/>
                    <a:p>
                      <a:pPr algn="ctr">
                        <a:buNone/>
                      </a:pPr>
                      <a:r>
                        <a:rPr lang="zh-CN" altLang="en-US"/>
                        <a:t>功能类型</a:t>
                      </a:r>
                    </a:p>
                  </a:txBody>
                  <a:tcPr/>
                </a:tc>
                <a:tc>
                  <a:txBody>
                    <a:bodyPr/>
                    <a:lstStyle/>
                    <a:p>
                      <a:pPr algn="ctr">
                        <a:buNone/>
                      </a:pPr>
                      <a:r>
                        <a:rPr lang="zh-CN" altLang="en-US"/>
                        <a:t>说明</a:t>
                      </a:r>
                    </a:p>
                  </a:txBody>
                  <a:tcPr/>
                </a:tc>
                <a:extLst>
                  <a:ext uri="{0D108BD9-81ED-4DB2-BD59-A6C34878D82A}">
                    <a16:rowId xmlns:a16="http://schemas.microsoft.com/office/drawing/2014/main" val="10000"/>
                  </a:ext>
                </a:extLst>
              </a:tr>
              <a:tr h="381000">
                <a:tc>
                  <a:txBody>
                    <a:bodyPr/>
                    <a:lstStyle/>
                    <a:p>
                      <a:pPr algn="ctr">
                        <a:buNone/>
                      </a:pPr>
                      <a:endParaRPr lang="zh-CN" altLang="en-US"/>
                    </a:p>
                    <a:p>
                      <a:pPr algn="ctr">
                        <a:buNone/>
                      </a:pPr>
                      <a:r>
                        <a:rPr lang="zh-CN" altLang="en-US"/>
                        <a:t>属性（</a:t>
                      </a:r>
                      <a:r>
                        <a:rPr lang="en-US" altLang="zh-CN"/>
                        <a:t>Property</a:t>
                      </a:r>
                      <a:r>
                        <a:rPr lang="zh-CN" altLang="en-US"/>
                        <a:t>）</a:t>
                      </a:r>
                    </a:p>
                  </a:txBody>
                  <a:tcPr/>
                </a:tc>
                <a:tc>
                  <a:txBody>
                    <a:bodyPr/>
                    <a:lstStyle/>
                    <a:p>
                      <a:pPr>
                        <a:buNone/>
                      </a:pPr>
                      <a:r>
                        <a:rPr lang="zh-CN" altLang="en-US" sz="1600"/>
                        <a:t>一般用于描述设备运行时的状态，如环境监测设备所读取的当前环境温度等。属性支持</a:t>
                      </a:r>
                      <a:r>
                        <a:rPr lang="en-US" altLang="zh-CN" sz="1600"/>
                        <a:t>GET</a:t>
                      </a:r>
                      <a:r>
                        <a:rPr lang="zh-CN" altLang="en-US" sz="1600"/>
                        <a:t>和</a:t>
                      </a:r>
                      <a:r>
                        <a:rPr lang="en-US" altLang="zh-CN" sz="1600"/>
                        <a:t>SET</a:t>
                      </a:r>
                      <a:r>
                        <a:rPr lang="zh-CN" altLang="en-US" sz="1600"/>
                        <a:t>请求方式。应用系统可发起对属性的读取和设置请求。</a:t>
                      </a:r>
                    </a:p>
                  </a:txBody>
                  <a:tcPr/>
                </a:tc>
                <a:extLst>
                  <a:ext uri="{0D108BD9-81ED-4DB2-BD59-A6C34878D82A}">
                    <a16:rowId xmlns:a16="http://schemas.microsoft.com/office/drawing/2014/main" val="10001"/>
                  </a:ext>
                </a:extLst>
              </a:tr>
              <a:tr h="381000">
                <a:tc>
                  <a:txBody>
                    <a:bodyPr/>
                    <a:lstStyle/>
                    <a:p>
                      <a:pPr algn="ctr">
                        <a:buNone/>
                      </a:pPr>
                      <a:endParaRPr lang="zh-CN" altLang="en-US"/>
                    </a:p>
                    <a:p>
                      <a:pPr algn="ctr">
                        <a:buNone/>
                      </a:pPr>
                      <a:r>
                        <a:rPr lang="zh-CN" altLang="en-US"/>
                        <a:t>服务</a:t>
                      </a:r>
                      <a:r>
                        <a:rPr lang="en-US" altLang="zh-CN"/>
                        <a:t>(Service)</a:t>
                      </a:r>
                    </a:p>
                  </a:txBody>
                  <a:tcPr/>
                </a:tc>
                <a:tc>
                  <a:txBody>
                    <a:bodyPr/>
                    <a:lstStyle/>
                    <a:p>
                      <a:pPr>
                        <a:buNone/>
                      </a:pPr>
                      <a:r>
                        <a:rPr lang="zh-CN" altLang="en-US" sz="1600"/>
                        <a:t>设备可被外部调用的能力或方法，可设置输入参数和输出参数，相比属性，服务可通过一条指令实现更复杂的业务逻辑，如执行某项特定的任务。</a:t>
                      </a:r>
                    </a:p>
                  </a:txBody>
                  <a:tcPr/>
                </a:tc>
                <a:extLst>
                  <a:ext uri="{0D108BD9-81ED-4DB2-BD59-A6C34878D82A}">
                    <a16:rowId xmlns:a16="http://schemas.microsoft.com/office/drawing/2014/main" val="10002"/>
                  </a:ext>
                </a:extLst>
              </a:tr>
              <a:tr h="381000">
                <a:tc>
                  <a:txBody>
                    <a:bodyPr/>
                    <a:lstStyle/>
                    <a:p>
                      <a:pPr algn="ctr">
                        <a:buNone/>
                      </a:pPr>
                      <a:endParaRPr lang="zh-CN" altLang="en-US"/>
                    </a:p>
                    <a:p>
                      <a:pPr algn="ctr">
                        <a:buNone/>
                      </a:pPr>
                      <a:r>
                        <a:rPr lang="zh-CN" altLang="en-US"/>
                        <a:t>事件（</a:t>
                      </a:r>
                      <a:r>
                        <a:rPr lang="en-US" altLang="zh-CN"/>
                        <a:t>Event</a:t>
                      </a:r>
                      <a:r>
                        <a:rPr lang="zh-CN" altLang="en-US"/>
                        <a:t>）</a:t>
                      </a:r>
                    </a:p>
                  </a:txBody>
                  <a:tcPr/>
                </a:tc>
                <a:tc>
                  <a:txBody>
                    <a:bodyPr/>
                    <a:lstStyle/>
                    <a:p>
                      <a:pPr>
                        <a:buNone/>
                      </a:pPr>
                      <a:r>
                        <a:rPr lang="zh-CN" altLang="en-US" sz="1600"/>
                        <a:t>设备运行时的事件。事件一般包含需要被外部感知和处理的通知信息，可包含多个输出参数。如，某项任务完成的信息，或者设备发生故障或告警时的温度等，事件可以被订阅和推送。</a:t>
                      </a:r>
                    </a:p>
                  </a:txBody>
                  <a:tcPr/>
                </a:tc>
                <a:extLst>
                  <a:ext uri="{0D108BD9-81ED-4DB2-BD59-A6C34878D82A}">
                    <a16:rowId xmlns:a16="http://schemas.microsoft.com/office/drawing/2014/main" val="10003"/>
                  </a:ext>
                </a:extLst>
              </a:tr>
            </a:tbl>
          </a:graphicData>
        </a:graphic>
      </p:graphicFrame>
    </p:spTree>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1586230"/>
            <a:ext cx="8229600" cy="4389120"/>
          </a:xfrm>
        </p:spPr>
        <p:txBody>
          <a:bodyPr/>
          <a:lstStyle/>
          <a:p>
            <a:r>
              <a:rPr lang="zh-CN" altLang="en-US" sz="2000"/>
              <a:t>导入后的效果如下，点击“发布更新”，产品的功能定义完成。</a:t>
            </a:r>
          </a:p>
        </p:txBody>
      </p:sp>
      <p:pic>
        <p:nvPicPr>
          <p:cNvPr id="68" name="图片 68"/>
          <p:cNvPicPr>
            <a:picLocks noChangeAspect="1"/>
          </p:cNvPicPr>
          <p:nvPr/>
        </p:nvPicPr>
        <p:blipFill>
          <a:blip r:embed="rId2"/>
          <a:stretch>
            <a:fillRect/>
          </a:stretch>
        </p:blipFill>
        <p:spPr>
          <a:xfrm>
            <a:off x="2132330" y="2497455"/>
            <a:ext cx="5274310" cy="3632200"/>
          </a:xfrm>
          <a:prstGeom prst="rect">
            <a:avLst/>
          </a:prstGeom>
        </p:spPr>
      </p:pic>
    </p:spTree>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11150" y="93853"/>
            <a:ext cx="8229600" cy="1143000"/>
          </a:xfrm>
        </p:spPr>
        <p:txBody>
          <a:bodyPr/>
          <a:lstStyle/>
          <a:p>
            <a:r>
              <a:rPr lang="zh-CN" altLang="en-US"/>
              <a:t>（三）</a:t>
            </a:r>
            <a:r>
              <a:rPr lang="en-US" altLang="zh-CN"/>
              <a:t>.</a:t>
            </a:r>
            <a:r>
              <a:rPr lang="zh-CN" altLang="en-US"/>
              <a:t>数据解析</a:t>
            </a:r>
          </a:p>
        </p:txBody>
      </p:sp>
      <p:sp>
        <p:nvSpPr>
          <p:cNvPr id="3" name="内容占位符 2"/>
          <p:cNvSpPr>
            <a:spLocks noGrp="1"/>
          </p:cNvSpPr>
          <p:nvPr>
            <p:ph idx="1"/>
          </p:nvPr>
        </p:nvSpPr>
        <p:spPr>
          <a:xfrm>
            <a:off x="130810" y="1236980"/>
            <a:ext cx="8229600" cy="5059045"/>
          </a:xfrm>
        </p:spPr>
        <p:txBody>
          <a:bodyPr>
            <a:noAutofit/>
          </a:bodyPr>
          <a:lstStyle/>
          <a:p>
            <a:pPr fontAlgn="auto">
              <a:lnSpc>
                <a:spcPct val="120000"/>
              </a:lnSpc>
            </a:pPr>
            <a:r>
              <a:rPr lang="zh-CN" altLang="en-US" sz="2000"/>
              <a:t>1）添加数据解析脚本，RAK5205设备上报的数据是二进制格式，需要转换为阿里云平台的 Alink-JSON 格式。 在产品详情页面中选择数据解析：</a:t>
            </a:r>
          </a:p>
          <a:p>
            <a:pPr fontAlgn="auto">
              <a:lnSpc>
                <a:spcPct val="120000"/>
              </a:lnSpc>
            </a:pPr>
            <a:endParaRPr lang="zh-CN" altLang="en-US" sz="2000"/>
          </a:p>
          <a:p>
            <a:pPr fontAlgn="auto">
              <a:lnSpc>
                <a:spcPct val="120000"/>
              </a:lnSpc>
            </a:pPr>
            <a:endParaRPr lang="zh-CN" altLang="en-US" sz="2000"/>
          </a:p>
          <a:p>
            <a:pPr fontAlgn="auto">
              <a:lnSpc>
                <a:spcPct val="120000"/>
              </a:lnSpc>
            </a:pPr>
            <a:endParaRPr lang="zh-CN" altLang="en-US" sz="2000"/>
          </a:p>
          <a:p>
            <a:pPr fontAlgn="auto">
              <a:lnSpc>
                <a:spcPct val="120000"/>
              </a:lnSpc>
            </a:pPr>
            <a:endParaRPr lang="zh-CN" altLang="en-US" sz="2000"/>
          </a:p>
          <a:p>
            <a:pPr fontAlgn="auto">
              <a:lnSpc>
                <a:spcPct val="120000"/>
              </a:lnSpc>
            </a:pPr>
            <a:endParaRPr lang="zh-CN" altLang="en-US" sz="2000"/>
          </a:p>
          <a:p>
            <a:pPr fontAlgn="auto">
              <a:lnSpc>
                <a:spcPct val="120000"/>
              </a:lnSpc>
            </a:pPr>
            <a:endParaRPr lang="zh-CN" altLang="en-US" sz="2000"/>
          </a:p>
          <a:p>
            <a:pPr fontAlgn="auto">
              <a:lnSpc>
                <a:spcPct val="120000"/>
              </a:lnSpc>
            </a:pPr>
            <a:r>
              <a:rPr lang="zh-CN" altLang="en-US" sz="2000"/>
              <a:t>2）删除原有的解析脚本，打开下链接对应的脚本文件，复制脚本内容（5205SensorDataDecoder_for_Ali.js）到编辑框，添加好之后如下图所示，确认脚本没有报错信息。</a:t>
            </a:r>
          </a:p>
          <a:p>
            <a:pPr fontAlgn="auto">
              <a:lnSpc>
                <a:spcPct val="120000"/>
              </a:lnSpc>
            </a:pPr>
            <a:endParaRPr lang="zh-CN" altLang="en-US" sz="2000"/>
          </a:p>
        </p:txBody>
      </p:sp>
      <p:pic>
        <p:nvPicPr>
          <p:cNvPr id="4" name="图片 4"/>
          <p:cNvPicPr>
            <a:picLocks noChangeAspect="1"/>
          </p:cNvPicPr>
          <p:nvPr/>
        </p:nvPicPr>
        <p:blipFill>
          <a:blip r:embed="rId2"/>
          <a:stretch>
            <a:fillRect/>
          </a:stretch>
        </p:blipFill>
        <p:spPr>
          <a:xfrm>
            <a:off x="1736725" y="2379980"/>
            <a:ext cx="5103495" cy="2834005"/>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628650" y="2201862"/>
            <a:ext cx="7886700" cy="4351338"/>
          </a:xfrm>
        </p:spPr>
        <p:txBody>
          <a:bodyPr>
            <a:noAutofit/>
          </a:bodyPr>
          <a:lstStyle/>
          <a:p>
            <a:pPr marL="0" indent="0" fontAlgn="auto">
              <a:lnSpc>
                <a:spcPct val="100000"/>
              </a:lnSpc>
              <a:buNone/>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介质访问控制协议的目的：避免多个用户同时访问信道</a:t>
            </a:r>
            <a:endParaRPr lang="en-US" altLang="zh-CN" dirty="0">
              <a:latin typeface="微软雅黑" panose="020B0503020204020204" pitchFamily="34" charset="-122"/>
              <a:ea typeface="微软雅黑" panose="020B0503020204020204" pitchFamily="34" charset="-122"/>
              <a:cs typeface="微软雅黑" panose="020B0503020204020204" pitchFamily="34" charset="-122"/>
            </a:endParaRPr>
          </a:p>
          <a:p>
            <a:pPr marL="0" indent="0" fontAlgn="auto">
              <a:lnSpc>
                <a:spcPct val="100000"/>
              </a:lnSpc>
              <a:buNone/>
            </a:pPr>
            <a:r>
              <a:rPr lang="en-US" altLang="zh-CN"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CSMA</a:t>
            </a:r>
            <a:r>
              <a:rPr lang="zh-CN" altLang="en-US"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Carrier Sense Multiple Access</a:t>
            </a:r>
            <a:r>
              <a:rPr lang="zh-CN" altLang="en-US"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：用户在发送数据之前先监听信道，信道占用则不发送数据。</a:t>
            </a:r>
            <a:endParaRPr lang="en-US" altLang="zh-CN" dirty="0">
              <a:latin typeface="微软雅黑" panose="020B0503020204020204" pitchFamily="34" charset="-122"/>
              <a:ea typeface="微软雅黑" panose="020B0503020204020204" pitchFamily="34" charset="-122"/>
              <a:cs typeface="微软雅黑" panose="020B0503020204020204" pitchFamily="34" charset="-122"/>
            </a:endParaRPr>
          </a:p>
          <a:p>
            <a:pPr marL="0" indent="0" fontAlgn="auto">
              <a:lnSpc>
                <a:spcPct val="100000"/>
              </a:lnSpc>
              <a:buNone/>
            </a:pPr>
            <a:r>
              <a:rPr lang="en-US" altLang="zh-CN"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CA</a:t>
            </a:r>
            <a:r>
              <a:rPr lang="zh-CN" altLang="en-US"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Collision </a:t>
            </a:r>
            <a:r>
              <a:rPr lang="en-US" altLang="zh-CN" dirty="0" err="1">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Avoidence</a:t>
            </a:r>
            <a:r>
              <a:rPr lang="zh-CN" altLang="en-US"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：冲突避免，要求建立数据链路层确认</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重传机制以避免冲突。</a:t>
            </a:r>
            <a:endParaRPr lang="en-US" altLang="zh-CN" dirty="0">
              <a:latin typeface="微软雅黑" panose="020B0503020204020204" pitchFamily="34" charset="-122"/>
              <a:ea typeface="微软雅黑" panose="020B0503020204020204" pitchFamily="34" charset="-122"/>
              <a:cs typeface="微软雅黑" panose="020B0503020204020204" pitchFamily="34" charset="-122"/>
            </a:endParaRPr>
          </a:p>
          <a:p>
            <a:pPr marL="0" indent="0" fontAlgn="auto">
              <a:lnSpc>
                <a:spcPct val="100000"/>
              </a:lnSpc>
              <a:buNone/>
            </a:pPr>
            <a:r>
              <a:rPr lang="en-US" altLang="zh-CN"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CD</a:t>
            </a:r>
            <a:r>
              <a:rPr lang="zh-CN" altLang="en-US"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Collision Detected</a:t>
            </a:r>
            <a:r>
              <a:rPr lang="zh-CN" altLang="en-US"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：冲突检测。</a:t>
            </a:r>
            <a:endParaRPr lang="en-US" altLang="zh-CN" dirty="0">
              <a:latin typeface="微软雅黑" panose="020B0503020204020204" pitchFamily="34" charset="-122"/>
              <a:ea typeface="微软雅黑" panose="020B0503020204020204" pitchFamily="34" charset="-122"/>
              <a:cs typeface="微软雅黑" panose="020B0503020204020204" pitchFamily="34" charset="-122"/>
            </a:endParaRPr>
          </a:p>
          <a:p>
            <a:pPr marL="0" indent="0" fontAlgn="auto">
              <a:lnSpc>
                <a:spcPct val="100000"/>
              </a:lnSpc>
              <a:buNone/>
            </a:pPr>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a:p>
            <a:pPr marL="0" indent="0" fontAlgn="auto">
              <a:lnSpc>
                <a:spcPct val="100000"/>
              </a:lnSpc>
              <a:buNone/>
            </a:pPr>
            <a:r>
              <a:rPr lang="en-US" altLang="zh-CN" u="sng" dirty="0">
                <a:latin typeface="微软雅黑" panose="020B0503020204020204" pitchFamily="34" charset="-122"/>
                <a:ea typeface="微软雅黑" panose="020B0503020204020204" pitchFamily="34" charset="-122"/>
                <a:cs typeface="微软雅黑" panose="020B0503020204020204" pitchFamily="34" charset="-122"/>
              </a:rPr>
              <a:t>802.11</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采用</a:t>
            </a:r>
            <a:r>
              <a:rPr lang="zh-CN" altLang="en-US" u="sng"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带冲突避免的载波监听多路访问协议</a:t>
            </a:r>
            <a:r>
              <a:rPr lang="zh-CN" altLang="en-US" u="sng" dirty="0">
                <a:latin typeface="微软雅黑" panose="020B0503020204020204" pitchFamily="34" charset="-122"/>
                <a:ea typeface="微软雅黑" panose="020B0503020204020204" pitchFamily="34" charset="-122"/>
                <a:cs typeface="微软雅黑" panose="020B0503020204020204" pitchFamily="34" charset="-122"/>
              </a:rPr>
              <a:t>（</a:t>
            </a:r>
            <a:r>
              <a:rPr lang="en-US" altLang="zh-CN" u="sng"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CSMA/CA</a:t>
            </a:r>
            <a:r>
              <a:rPr lang="zh-CN" altLang="en-US" u="sng"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，而以太网采用带冲突检测的多载波监听多路访问协议（</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CSMA/CD</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a:t>
            </a:r>
          </a:p>
          <a:p>
            <a:pPr marL="0" indent="0" fontAlgn="auto">
              <a:lnSpc>
                <a:spcPct val="100000"/>
              </a:lnSpc>
              <a:buNone/>
            </a:pPr>
            <a:endParaRPr kumimoji="1" lang="zh-CN" altLang="en-US"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7" name="文本框 6">
            <a:extLst>
              <a:ext uri="{FF2B5EF4-FFF2-40B4-BE49-F238E27FC236}">
                <a16:creationId xmlns:a16="http://schemas.microsoft.com/office/drawing/2014/main" id="{1A45EB59-BC06-4883-8F09-868911EC2304}"/>
              </a:ext>
            </a:extLst>
          </p:cNvPr>
          <p:cNvSpPr txBox="1"/>
          <p:nvPr/>
        </p:nvSpPr>
        <p:spPr>
          <a:xfrm>
            <a:off x="732352" y="1575371"/>
            <a:ext cx="4578178" cy="461665"/>
          </a:xfrm>
          <a:prstGeom prst="rect">
            <a:avLst/>
          </a:prstGeom>
          <a:noFill/>
        </p:spPr>
        <p:txBody>
          <a:bodyPr wrap="square">
            <a:spAutoFit/>
          </a:bodyPr>
          <a:lstStyle/>
          <a:p>
            <a:pPr marL="342900" indent="-342900">
              <a:buFont typeface="Wingdings" panose="05000000000000000000" pitchFamily="2" charset="2"/>
              <a:buChar char="n"/>
            </a:pPr>
            <a:r>
              <a:rPr lang="en-US" altLang="zh-CN" sz="2400" dirty="0">
                <a:latin typeface="微软雅黑" panose="020B0503020204020204" pitchFamily="34" charset="-122"/>
                <a:ea typeface="微软雅黑" panose="020B0503020204020204" pitchFamily="34" charset="-122"/>
              </a:rPr>
              <a:t>802.11</a:t>
            </a:r>
            <a:r>
              <a:rPr lang="zh-CN" altLang="en-US" sz="2400" dirty="0">
                <a:latin typeface="微软雅黑" panose="020B0503020204020204" pitchFamily="34" charset="-122"/>
                <a:ea typeface="微软雅黑" panose="020B0503020204020204" pitchFamily="34" charset="-122"/>
              </a:rPr>
              <a:t>介质访问控制协议</a:t>
            </a:r>
          </a:p>
        </p:txBody>
      </p:sp>
      <p:sp>
        <p:nvSpPr>
          <p:cNvPr id="10" name="Text Box 6">
            <a:extLst>
              <a:ext uri="{FF2B5EF4-FFF2-40B4-BE49-F238E27FC236}">
                <a16:creationId xmlns:a16="http://schemas.microsoft.com/office/drawing/2014/main" id="{C3CF613E-6AF9-453D-85C3-884856E3F964}"/>
              </a:ext>
            </a:extLst>
          </p:cNvPr>
          <p:cNvSpPr txBox="1"/>
          <p:nvPr/>
        </p:nvSpPr>
        <p:spPr>
          <a:xfrm>
            <a:off x="228600" y="446088"/>
            <a:ext cx="6010275" cy="645160"/>
          </a:xfrm>
          <a:prstGeom prst="rect">
            <a:avLst/>
          </a:prstGeom>
          <a:noFill/>
          <a:ln w="9525">
            <a:noFill/>
          </a:ln>
        </p:spPr>
        <p:txBody>
          <a:bodyPr>
            <a:spAutoFit/>
          </a:bodyPr>
          <a:lstStyle/>
          <a:p>
            <a:pPr algn="l" fontAlgn="base">
              <a:buClrTx/>
              <a:buSzTx/>
              <a:buFontTx/>
            </a:pPr>
            <a:r>
              <a:rPr kumimoji="1" lang="zh-CN" altLang="en-US" sz="3600" dirty="0">
                <a:ln w="0"/>
                <a:solidFill>
                  <a:schemeClr val="bg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mj-cs"/>
              </a:rPr>
              <a:t>WiFi信道</a:t>
            </a:r>
          </a:p>
        </p:txBody>
      </p:sp>
    </p:spTree>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46075" y="1191895"/>
            <a:ext cx="8229600" cy="4706620"/>
          </a:xfrm>
        </p:spPr>
        <p:txBody>
          <a:bodyPr/>
          <a:lstStyle/>
          <a:p>
            <a:pPr fontAlgn="auto">
              <a:lnSpc>
                <a:spcPct val="120000"/>
              </a:lnSpc>
            </a:pPr>
            <a:r>
              <a:rPr lang="zh-CN" altLang="en-US" sz="2000">
                <a:sym typeface="+mn-ea"/>
              </a:rPr>
              <a:t>3）测试脚本：在“模拟输入”中填入测试二进制原始数据“01880537A5109D5A00846C”，并点击“运 行”按钮，如果出现如下图右侧经纬度解析数据则表示脚本执行成功。</a:t>
            </a:r>
            <a:endParaRPr lang="zh-CN" altLang="en-US" sz="2000"/>
          </a:p>
          <a:p>
            <a:pPr fontAlgn="auto">
              <a:lnSpc>
                <a:spcPct val="120000"/>
              </a:lnSpc>
            </a:pPr>
            <a:r>
              <a:rPr lang="zh-CN" altLang="en-US" sz="2000"/>
              <a:t>4）点击“提交”按钮，提交脚本。</a:t>
            </a:r>
          </a:p>
        </p:txBody>
      </p:sp>
      <p:pic>
        <p:nvPicPr>
          <p:cNvPr id="4" name="图片 8"/>
          <p:cNvPicPr>
            <a:picLocks noChangeAspect="1"/>
          </p:cNvPicPr>
          <p:nvPr/>
        </p:nvPicPr>
        <p:blipFill>
          <a:blip r:embed="rId2"/>
          <a:stretch>
            <a:fillRect/>
          </a:stretch>
        </p:blipFill>
        <p:spPr>
          <a:xfrm>
            <a:off x="1943735" y="2956560"/>
            <a:ext cx="4744085" cy="3686175"/>
          </a:xfrm>
          <a:prstGeom prst="rect">
            <a:avLst/>
          </a:prstGeom>
        </p:spPr>
      </p:pic>
    </p:spTree>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71475" y="274828"/>
            <a:ext cx="8229600" cy="1143000"/>
          </a:xfrm>
        </p:spPr>
        <p:txBody>
          <a:bodyPr/>
          <a:lstStyle/>
          <a:p>
            <a:r>
              <a:rPr lang="zh-CN" altLang="en-US"/>
              <a:t>（四）</a:t>
            </a:r>
            <a:r>
              <a:rPr lang="en-US" altLang="zh-CN"/>
              <a:t>.</a:t>
            </a:r>
            <a:r>
              <a:rPr lang="zh-CN" altLang="en-US"/>
              <a:t>添加设备</a:t>
            </a:r>
          </a:p>
        </p:txBody>
      </p:sp>
      <p:sp>
        <p:nvSpPr>
          <p:cNvPr id="3" name="内容占位符 2"/>
          <p:cNvSpPr>
            <a:spLocks noGrp="1"/>
          </p:cNvSpPr>
          <p:nvPr>
            <p:ph idx="1"/>
          </p:nvPr>
        </p:nvSpPr>
        <p:spPr>
          <a:xfrm>
            <a:off x="457200" y="1539875"/>
            <a:ext cx="8229600" cy="4389120"/>
          </a:xfrm>
        </p:spPr>
        <p:txBody>
          <a:bodyPr/>
          <a:lstStyle/>
          <a:p>
            <a:r>
              <a:rPr lang="zh-CN" altLang="en-US" sz="2000"/>
              <a:t>1）选择设备管理-设备-添加设备。</a:t>
            </a:r>
          </a:p>
          <a:p>
            <a:endParaRPr lang="zh-CN" altLang="en-US" sz="2000"/>
          </a:p>
          <a:p>
            <a:endParaRPr lang="zh-CN" altLang="en-US" sz="2000"/>
          </a:p>
          <a:p>
            <a:endParaRPr lang="zh-CN" altLang="en-US" sz="2000"/>
          </a:p>
          <a:p>
            <a:endParaRPr lang="zh-CN" altLang="en-US" sz="2000"/>
          </a:p>
          <a:p>
            <a:endParaRPr lang="zh-CN" altLang="en-US" sz="2000"/>
          </a:p>
          <a:p>
            <a:r>
              <a:rPr lang="en-US" altLang="zh-CN" sz="2000"/>
              <a:t>2</a:t>
            </a:r>
            <a:r>
              <a:rPr lang="zh-CN" altLang="en-US" sz="2000"/>
              <a:t>）填写设备信息：首先，扫描设备背面的二维码，获取 DevEUI 和 PIN Code然后选择刚才创建的产品，并填写设备的 DevEUI、PIN Code。</a:t>
            </a:r>
          </a:p>
        </p:txBody>
      </p:sp>
      <p:pic>
        <p:nvPicPr>
          <p:cNvPr id="9" name="图片 9"/>
          <p:cNvPicPr>
            <a:picLocks noChangeAspect="1"/>
          </p:cNvPicPr>
          <p:nvPr/>
        </p:nvPicPr>
        <p:blipFill>
          <a:blip r:embed="rId2"/>
          <a:stretch>
            <a:fillRect/>
          </a:stretch>
        </p:blipFill>
        <p:spPr>
          <a:xfrm>
            <a:off x="1736725" y="1981518"/>
            <a:ext cx="5274310" cy="1449705"/>
          </a:xfrm>
          <a:prstGeom prst="rect">
            <a:avLst/>
          </a:prstGeom>
        </p:spPr>
      </p:pic>
      <p:pic>
        <p:nvPicPr>
          <p:cNvPr id="10" name="图片 10"/>
          <p:cNvPicPr>
            <a:picLocks noChangeAspect="1"/>
          </p:cNvPicPr>
          <p:nvPr/>
        </p:nvPicPr>
        <p:blipFill>
          <a:blip r:embed="rId3"/>
          <a:stretch>
            <a:fillRect/>
          </a:stretch>
        </p:blipFill>
        <p:spPr>
          <a:xfrm>
            <a:off x="2600325" y="4575175"/>
            <a:ext cx="3162300" cy="1923415"/>
          </a:xfrm>
          <a:prstGeom prst="rect">
            <a:avLst/>
          </a:prstGeom>
        </p:spPr>
      </p:pic>
    </p:spTree>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50825" y="1093470"/>
            <a:ext cx="8229600" cy="5154295"/>
          </a:xfrm>
        </p:spPr>
        <p:txBody>
          <a:bodyPr>
            <a:normAutofit/>
          </a:bodyPr>
          <a:lstStyle/>
          <a:p>
            <a:endParaRPr lang="zh-CN" altLang="en-US" sz="1800"/>
          </a:p>
          <a:p>
            <a:endParaRPr lang="zh-CN" altLang="en-US" sz="1800"/>
          </a:p>
          <a:p>
            <a:endParaRPr lang="zh-CN" altLang="en-US" sz="1800"/>
          </a:p>
          <a:p>
            <a:endParaRPr lang="zh-CN" altLang="en-US" sz="1800"/>
          </a:p>
          <a:p>
            <a:endParaRPr lang="zh-CN" altLang="en-US" sz="1800"/>
          </a:p>
          <a:p>
            <a:endParaRPr lang="zh-CN" altLang="en-US" sz="1800"/>
          </a:p>
          <a:p>
            <a:endParaRPr lang="zh-CN" altLang="en-US" sz="1800"/>
          </a:p>
          <a:p>
            <a:endParaRPr lang="zh-CN" altLang="en-US" sz="1800"/>
          </a:p>
          <a:p>
            <a:endParaRPr lang="zh-CN" altLang="en-US" sz="1800"/>
          </a:p>
          <a:p>
            <a:pPr marL="0" indent="0">
              <a:buNone/>
            </a:pPr>
            <a:r>
              <a:rPr lang="zh-CN" altLang="en-US" sz="1800"/>
              <a:t>   </a:t>
            </a:r>
          </a:p>
          <a:p>
            <a:pPr marL="0" indent="0">
              <a:buNone/>
            </a:pPr>
            <a:endParaRPr lang="zh-CN" altLang="en-US" sz="1800"/>
          </a:p>
          <a:p>
            <a:pPr marL="0" indent="0">
              <a:buNone/>
            </a:pPr>
            <a:endParaRPr lang="zh-CN" altLang="en-US" sz="1800"/>
          </a:p>
          <a:p>
            <a:pPr marL="0" indent="0">
              <a:buNone/>
            </a:pPr>
            <a:r>
              <a:rPr lang="zh-CN" altLang="en-US" sz="1800"/>
              <a:t>         </a:t>
            </a:r>
            <a:r>
              <a:rPr lang="zh-CN" altLang="en-US" sz="2000"/>
              <a:t>设备创建成功，请复制并保存相关信息。</a:t>
            </a:r>
          </a:p>
          <a:p>
            <a:pPr marL="0" indent="0">
              <a:buNone/>
            </a:pPr>
            <a:endParaRPr lang="zh-CN" altLang="en-US" sz="1800"/>
          </a:p>
          <a:p>
            <a:endParaRPr lang="zh-CN" altLang="en-US" sz="1800"/>
          </a:p>
        </p:txBody>
      </p:sp>
      <p:pic>
        <p:nvPicPr>
          <p:cNvPr id="4" name="图片 11"/>
          <p:cNvPicPr>
            <a:picLocks noChangeAspect="1"/>
          </p:cNvPicPr>
          <p:nvPr/>
        </p:nvPicPr>
        <p:blipFill>
          <a:blip r:embed="rId2"/>
          <a:stretch>
            <a:fillRect/>
          </a:stretch>
        </p:blipFill>
        <p:spPr>
          <a:xfrm>
            <a:off x="2187575" y="666115"/>
            <a:ext cx="4464050" cy="3980180"/>
          </a:xfrm>
          <a:prstGeom prst="rect">
            <a:avLst/>
          </a:prstGeom>
        </p:spPr>
      </p:pic>
    </p:spTree>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85750" y="1234440"/>
            <a:ext cx="8229600" cy="4389120"/>
          </a:xfrm>
        </p:spPr>
        <p:txBody>
          <a:bodyPr/>
          <a:lstStyle/>
          <a:p>
            <a:r>
              <a:rPr lang="zh-CN" altLang="en-US" sz="2000">
                <a:sym typeface="+mn-ea"/>
              </a:rPr>
              <a:t>3）设备上线：按照下图节点上标识，给设备连接上 LoRa 天线、GPS 天线、并通过 USB 供电。</a:t>
            </a:r>
          </a:p>
          <a:p>
            <a:endParaRPr lang="zh-CN" altLang="en-US" sz="2000">
              <a:sym typeface="+mn-ea"/>
            </a:endParaRPr>
          </a:p>
          <a:p>
            <a:endParaRPr lang="zh-CN" altLang="en-US" sz="2000">
              <a:sym typeface="+mn-ea"/>
            </a:endParaRPr>
          </a:p>
          <a:p>
            <a:endParaRPr lang="zh-CN" altLang="en-US" sz="2000">
              <a:sym typeface="+mn-ea"/>
            </a:endParaRPr>
          </a:p>
          <a:p>
            <a:endParaRPr lang="zh-CN" altLang="en-US" sz="2000">
              <a:sym typeface="+mn-ea"/>
            </a:endParaRPr>
          </a:p>
          <a:p>
            <a:endParaRPr lang="zh-CN" altLang="en-US" sz="2000">
              <a:sym typeface="+mn-ea"/>
            </a:endParaRPr>
          </a:p>
          <a:p>
            <a:endParaRPr lang="zh-CN" altLang="en-US" sz="2000">
              <a:sym typeface="+mn-ea"/>
            </a:endParaRPr>
          </a:p>
          <a:p>
            <a:r>
              <a:rPr lang="zh-CN" altLang="en-US" sz="2000"/>
              <a:t>大概设备上电 2 分钟左右，设备状态会显示为：在线。</a:t>
            </a:r>
          </a:p>
          <a:p>
            <a:endParaRPr lang="zh-CN" altLang="en-US" sz="2000"/>
          </a:p>
        </p:txBody>
      </p:sp>
      <p:pic>
        <p:nvPicPr>
          <p:cNvPr id="12" name="图片 12"/>
          <p:cNvPicPr>
            <a:picLocks noChangeAspect="1"/>
          </p:cNvPicPr>
          <p:nvPr/>
        </p:nvPicPr>
        <p:blipFill>
          <a:blip r:embed="rId2"/>
          <a:stretch>
            <a:fillRect/>
          </a:stretch>
        </p:blipFill>
        <p:spPr>
          <a:xfrm>
            <a:off x="1797050" y="2171065"/>
            <a:ext cx="2972435" cy="1853565"/>
          </a:xfrm>
          <a:prstGeom prst="rect">
            <a:avLst/>
          </a:prstGeom>
        </p:spPr>
      </p:pic>
      <p:pic>
        <p:nvPicPr>
          <p:cNvPr id="13" name="图片 13"/>
          <p:cNvPicPr>
            <a:picLocks noChangeAspect="1"/>
          </p:cNvPicPr>
          <p:nvPr/>
        </p:nvPicPr>
        <p:blipFill>
          <a:blip r:embed="rId3"/>
          <a:stretch>
            <a:fillRect/>
          </a:stretch>
        </p:blipFill>
        <p:spPr>
          <a:xfrm>
            <a:off x="1694180" y="4853305"/>
            <a:ext cx="5592445" cy="1707515"/>
          </a:xfrm>
          <a:prstGeom prst="rect">
            <a:avLst/>
          </a:prstGeom>
        </p:spPr>
      </p:pic>
    </p:spTree>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1551940"/>
            <a:ext cx="8229600" cy="4389120"/>
          </a:xfrm>
        </p:spPr>
        <p:txBody>
          <a:bodyPr/>
          <a:lstStyle/>
          <a:p>
            <a:r>
              <a:rPr lang="zh-CN" altLang="en-US" sz="2000"/>
              <a:t>4）查看设备数据：这时候脚本已经运行，在设备管理-设备-设备列表（选择设备）-运行状态中可以查看设备上报的各种传感器信息。</a:t>
            </a:r>
          </a:p>
        </p:txBody>
      </p:sp>
      <p:pic>
        <p:nvPicPr>
          <p:cNvPr id="14" name="图片 14"/>
          <p:cNvPicPr>
            <a:picLocks noChangeAspect="1"/>
          </p:cNvPicPr>
          <p:nvPr/>
        </p:nvPicPr>
        <p:blipFill>
          <a:blip r:embed="rId2"/>
          <a:stretch>
            <a:fillRect/>
          </a:stretch>
        </p:blipFill>
        <p:spPr>
          <a:xfrm>
            <a:off x="814070" y="2715260"/>
            <a:ext cx="7516495" cy="3138805"/>
          </a:xfrm>
          <a:prstGeom prst="rect">
            <a:avLst/>
          </a:prstGeom>
        </p:spPr>
      </p:pic>
    </p:spTree>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905760" y="2388235"/>
            <a:ext cx="5514340" cy="1143000"/>
          </a:xfrm>
          <a:effectLst>
            <a:outerShdw blurRad="50800" dist="38100" dir="2700000" algn="tl" rotWithShape="0">
              <a:prstClr val="black">
                <a:alpha val="40000"/>
              </a:prstClr>
            </a:outerShdw>
            <a:reflection blurRad="6350" stA="52000" endA="300" endPos="35000" dir="5400000" sy="-100000" algn="bl" rotWithShape="0"/>
            <a:softEdge rad="736600"/>
          </a:effectLst>
        </p:spPr>
        <p:txBody>
          <a:bodyPr>
            <a:noAutofit/>
          </a:bodyPr>
          <a:lstStyle/>
          <a:p>
            <a:r>
              <a:rPr lang="zh-CN" altLang="en-US" sz="8000">
                <a:solidFill>
                  <a:srgbClr val="FF0000"/>
                </a:solidFill>
              </a:rPr>
              <a:t>谢 谢！</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Autofit/>
          </a:bodyPr>
          <a:lstStyle/>
          <a:p>
            <a:pPr marL="0" indent="0">
              <a:buNone/>
            </a:pP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传输端：</a:t>
            </a:r>
          </a:p>
          <a:p>
            <a:pPr>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空闲信道</a:t>
            </a:r>
          </a:p>
          <a:p>
            <a:pPr lvl="1">
              <a:buFont typeface="Wingdings" panose="05000000000000000000" charset="0"/>
              <a:buChar char="ü"/>
            </a:pPr>
            <a:r>
              <a:rPr lang="zh-CN" altLang="en-US" sz="1800" dirty="0">
                <a:latin typeface="微软雅黑" panose="020B0503020204020204" pitchFamily="34" charset="-122"/>
                <a:ea typeface="微软雅黑" panose="020B0503020204020204" pitchFamily="34" charset="-122"/>
                <a:cs typeface="微软雅黑" panose="020B0503020204020204" pitchFamily="34" charset="-122"/>
              </a:rPr>
              <a:t>若等待</a:t>
            </a:r>
            <a:r>
              <a:rPr lang="en-US" altLang="zh-CN" sz="1800" dirty="0">
                <a:latin typeface="微软雅黑" panose="020B0503020204020204" pitchFamily="34" charset="-122"/>
                <a:ea typeface="微软雅黑" panose="020B0503020204020204" pitchFamily="34" charset="-122"/>
                <a:cs typeface="微软雅黑" panose="020B0503020204020204" pitchFamily="34" charset="-122"/>
              </a:rPr>
              <a:t>DIFS</a:t>
            </a:r>
            <a:r>
              <a:rPr lang="zh-CN" altLang="en-US" sz="1800" dirty="0">
                <a:latin typeface="微软雅黑" panose="020B0503020204020204" pitchFamily="34" charset="-122"/>
                <a:ea typeface="微软雅黑" panose="020B0503020204020204" pitchFamily="34" charset="-122"/>
                <a:cs typeface="微软雅黑" panose="020B0503020204020204" pitchFamily="34" charset="-122"/>
              </a:rPr>
              <a:t>（分布式帧间间隙）后信道仍空闲，开始传输数据。</a:t>
            </a:r>
          </a:p>
          <a:p>
            <a:pPr>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繁忙信道</a:t>
            </a:r>
          </a:p>
          <a:p>
            <a:pPr lvl="1">
              <a:buFont typeface="Wingdings" panose="05000000000000000000" charset="0"/>
              <a:buChar char="ü"/>
            </a:pPr>
            <a:r>
              <a:rPr lang="zh-CN" altLang="en-US" sz="1800" dirty="0">
                <a:latin typeface="微软雅黑" panose="020B0503020204020204" pitchFamily="34" charset="-122"/>
                <a:ea typeface="微软雅黑" panose="020B0503020204020204" pitchFamily="34" charset="-122"/>
                <a:cs typeface="微软雅黑" panose="020B0503020204020204" pitchFamily="34" charset="-122"/>
              </a:rPr>
              <a:t>随机退避</a:t>
            </a:r>
          </a:p>
          <a:p>
            <a:pPr lvl="1">
              <a:buFont typeface="Wingdings" panose="05000000000000000000" charset="0"/>
              <a:buChar char="ü"/>
            </a:pPr>
            <a:r>
              <a:rPr lang="zh-CN" altLang="en-US" sz="1800" dirty="0">
                <a:latin typeface="微软雅黑" panose="020B0503020204020204" pitchFamily="34" charset="-122"/>
                <a:ea typeface="微软雅黑" panose="020B0503020204020204" pitchFamily="34" charset="-122"/>
                <a:cs typeface="微软雅黑" panose="020B0503020204020204" pitchFamily="34" charset="-122"/>
              </a:rPr>
              <a:t>若侦测到信道空闲，减少退避数值</a:t>
            </a:r>
          </a:p>
          <a:p>
            <a:pPr lvl="1">
              <a:buFont typeface="Wingdings" panose="05000000000000000000" charset="0"/>
              <a:buChar char="ü"/>
            </a:pPr>
            <a:r>
              <a:rPr lang="zh-CN" altLang="en-US" sz="1800" dirty="0">
                <a:latin typeface="微软雅黑" panose="020B0503020204020204" pitchFamily="34" charset="-122"/>
                <a:ea typeface="微软雅黑" panose="020B0503020204020204" pitchFamily="34" charset="-122"/>
                <a:cs typeface="微软雅黑" panose="020B0503020204020204" pitchFamily="34" charset="-122"/>
              </a:rPr>
              <a:t>当退避时间结束后开始发送</a:t>
            </a:r>
          </a:p>
          <a:p>
            <a:pPr lvl="1">
              <a:buFont typeface="Wingdings" panose="05000000000000000000" charset="0"/>
              <a:buChar char="ü"/>
            </a:pPr>
            <a:r>
              <a:rPr lang="zh-CN" altLang="en-US" sz="1800" dirty="0">
                <a:latin typeface="微软雅黑" panose="020B0503020204020204" pitchFamily="34" charset="-122"/>
                <a:ea typeface="微软雅黑" panose="020B0503020204020204" pitchFamily="34" charset="-122"/>
                <a:cs typeface="微软雅黑" panose="020B0503020204020204" pitchFamily="34" charset="-122"/>
              </a:rPr>
              <a:t>若没有收到</a:t>
            </a:r>
            <a:r>
              <a:rPr lang="en-US" altLang="zh-CN" sz="1800" dirty="0">
                <a:latin typeface="微软雅黑" panose="020B0503020204020204" pitchFamily="34" charset="-122"/>
                <a:ea typeface="微软雅黑" panose="020B0503020204020204" pitchFamily="34" charset="-122"/>
                <a:cs typeface="微软雅黑" panose="020B0503020204020204" pitchFamily="34" charset="-122"/>
              </a:rPr>
              <a:t>ACK</a:t>
            </a:r>
            <a:r>
              <a:rPr lang="zh-CN" altLang="en-US" sz="1800" dirty="0">
                <a:latin typeface="微软雅黑" panose="020B0503020204020204" pitchFamily="34" charset="-122"/>
                <a:ea typeface="微软雅黑" panose="020B0503020204020204" pitchFamily="34" charset="-122"/>
                <a:cs typeface="微软雅黑" panose="020B0503020204020204" pitchFamily="34" charset="-122"/>
              </a:rPr>
              <a:t>，增大退避间隔</a:t>
            </a:r>
          </a:p>
          <a:p>
            <a:pPr marL="0" indent="0">
              <a:buNone/>
            </a:pP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接收端：</a:t>
            </a:r>
          </a:p>
          <a:p>
            <a:pPr>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接收到数据</a:t>
            </a:r>
          </a:p>
          <a:p>
            <a:pPr lvl="1">
              <a:buFont typeface="Wingdings" panose="05000000000000000000" charset="0"/>
              <a:buChar char="ü"/>
            </a:pPr>
            <a:r>
              <a:rPr lang="zh-CN" altLang="en-US" sz="1800" dirty="0">
                <a:latin typeface="微软雅黑" panose="020B0503020204020204" pitchFamily="34" charset="-122"/>
                <a:ea typeface="微软雅黑" panose="020B0503020204020204" pitchFamily="34" charset="-122"/>
                <a:cs typeface="微软雅黑" panose="020B0503020204020204" pitchFamily="34" charset="-122"/>
              </a:rPr>
              <a:t>等待</a:t>
            </a:r>
            <a:r>
              <a:rPr lang="en-US" altLang="zh-CN" sz="1800" dirty="0">
                <a:latin typeface="微软雅黑" panose="020B0503020204020204" pitchFamily="34" charset="-122"/>
                <a:ea typeface="微软雅黑" panose="020B0503020204020204" pitchFamily="34" charset="-122"/>
                <a:cs typeface="微软雅黑" panose="020B0503020204020204" pitchFamily="34" charset="-122"/>
              </a:rPr>
              <a:t>SIFS</a:t>
            </a:r>
            <a:r>
              <a:rPr lang="zh-CN" altLang="en-US" sz="1800" dirty="0">
                <a:latin typeface="微软雅黑" panose="020B0503020204020204" pitchFamily="34" charset="-122"/>
                <a:ea typeface="微软雅黑" panose="020B0503020204020204" pitchFamily="34" charset="-122"/>
                <a:cs typeface="微软雅黑" panose="020B0503020204020204" pitchFamily="34" charset="-122"/>
              </a:rPr>
              <a:t>后发送</a:t>
            </a:r>
            <a:r>
              <a:rPr lang="en-US" altLang="zh-CN" sz="1800" dirty="0">
                <a:latin typeface="微软雅黑" panose="020B0503020204020204" pitchFamily="34" charset="-122"/>
                <a:ea typeface="微软雅黑" panose="020B0503020204020204" pitchFamily="34" charset="-122"/>
                <a:cs typeface="微软雅黑" panose="020B0503020204020204" pitchFamily="34" charset="-122"/>
              </a:rPr>
              <a:t>ACK</a:t>
            </a:r>
          </a:p>
          <a:p>
            <a:endParaRPr kumimoji="1" lang="zh-CN" altLang="en-US" sz="20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7" name="标题 6"/>
          <p:cNvSpPr>
            <a:spLocks noGrp="1"/>
          </p:cNvSpPr>
          <p:nvPr>
            <p:ph type="title"/>
          </p:nvPr>
        </p:nvSpPr>
        <p:spPr/>
        <p:txBody>
          <a:bodyPr/>
          <a:lstStyle/>
          <a:p>
            <a:endParaRPr lang="zh-CN" altLang="en-US"/>
          </a:p>
        </p:txBody>
      </p:sp>
      <p:sp>
        <p:nvSpPr>
          <p:cNvPr id="4" name="标题 3"/>
          <p:cNvSpPr>
            <a:spLocks noGrp="1"/>
          </p:cNvSpPr>
          <p:nvPr>
            <p:ph type="title"/>
          </p:nvPr>
        </p:nvSpPr>
        <p:spPr/>
        <p:txBody>
          <a:bodyPr/>
          <a:lstStyle/>
          <a:p>
            <a:r>
              <a:rPr kumimoji="1" lang="en-US" altLang="zh-CN" dirty="0"/>
              <a:t>CSMA/CA</a:t>
            </a:r>
            <a:r>
              <a:rPr kumimoji="1" lang="zh-CN" altLang="en-US" dirty="0"/>
              <a:t>：信道访问机制</a:t>
            </a:r>
          </a:p>
        </p:txBody>
      </p:sp>
      <p:graphicFrame>
        <p:nvGraphicFramePr>
          <p:cNvPr id="5" name="Content Placeholder 8"/>
          <p:cNvGraphicFramePr>
            <a:graphicFrameLocks noGrp="1" noChangeAspect="1"/>
          </p:cNvGraphicFramePr>
          <p:nvPr/>
        </p:nvGraphicFramePr>
        <p:xfrm>
          <a:off x="4914583" y="2815590"/>
          <a:ext cx="3816350" cy="2720975"/>
        </p:xfrm>
        <a:graphic>
          <a:graphicData uri="http://schemas.openxmlformats.org/presentationml/2006/ole">
            <mc:AlternateContent xmlns:mc="http://schemas.openxmlformats.org/markup-compatibility/2006">
              <mc:Choice xmlns:v="urn:schemas-microsoft-com:vml" Requires="v">
                <p:oleObj r:id="rId2" imgW="3837305" imgH="2298700" progId="Visio.Drawing.11">
                  <p:embed/>
                </p:oleObj>
              </mc:Choice>
              <mc:Fallback>
                <p:oleObj r:id="rId2" imgW="3837305" imgH="2298700" progId="Visio.Drawing.11">
                  <p:embed/>
                  <p:pic>
                    <p:nvPicPr>
                      <p:cNvPr id="0" name="图片 16503"/>
                      <p:cNvPicPr>
                        <a:picLocks noGrp="1"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4583" y="2815590"/>
                        <a:ext cx="3816350" cy="2720975"/>
                      </a:xfrm>
                      <a:prstGeom prst="rect">
                        <a:avLst/>
                      </a:prstGeom>
                      <a:noFill/>
                      <a:ln>
                        <a:noFill/>
                      </a:ln>
                    </p:spPr>
                  </p:pic>
                </p:oleObj>
              </mc:Fallback>
            </mc:AlternateContent>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a:bodyPr>
          <a:lstStyle/>
          <a:p>
            <a:r>
              <a:rPr lang="zh-CN" altLang="en-US" dirty="0">
                <a:latin typeface="微软雅黑" panose="020B0503020204020204" pitchFamily="34" charset="-122"/>
                <a:ea typeface="微软雅黑" panose="020B0503020204020204" pitchFamily="34" charset="-122"/>
                <a:cs typeface="微软雅黑" panose="020B0503020204020204" pitchFamily="34" charset="-122"/>
              </a:rPr>
              <a:t>为了避免冲突和“</a:t>
            </a:r>
            <a:r>
              <a:rPr lang="zh-CN" altLang="en-US" u="sng"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隐藏终端</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”，发送端可以</a:t>
            </a:r>
            <a:r>
              <a:rPr lang="zh-CN" altLang="en-US" u="sng"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请求预留信道</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而不是随机访问，通过</a:t>
            </a:r>
            <a:r>
              <a:rPr lang="en-US" altLang="zh-CN" u="sng" dirty="0">
                <a:latin typeface="微软雅黑" panose="020B0503020204020204" pitchFamily="34" charset="-122"/>
                <a:ea typeface="微软雅黑" panose="020B0503020204020204" pitchFamily="34" charset="-122"/>
                <a:cs typeface="微软雅黑" panose="020B0503020204020204" pitchFamily="34" charset="-122"/>
              </a:rPr>
              <a:t>RTS</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Request to Send</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请求发送帧）和</a:t>
            </a:r>
            <a:r>
              <a:rPr lang="en-US" altLang="zh-CN" u="sng" dirty="0">
                <a:latin typeface="微软雅黑" panose="020B0503020204020204" pitchFamily="34" charset="-122"/>
                <a:ea typeface="微软雅黑" panose="020B0503020204020204" pitchFamily="34" charset="-122"/>
                <a:cs typeface="微软雅黑" panose="020B0503020204020204" pitchFamily="34" charset="-122"/>
              </a:rPr>
              <a:t>CTS</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Clear to Send</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清除发送帧）实现。</a:t>
            </a:r>
            <a:endParaRPr lang="en-US" altLang="zh-CN" dirty="0">
              <a:latin typeface="微软雅黑" panose="020B0503020204020204" pitchFamily="34" charset="-122"/>
              <a:ea typeface="微软雅黑" panose="020B0503020204020204" pitchFamily="34" charset="-122"/>
              <a:cs typeface="微软雅黑" panose="020B0503020204020204" pitchFamily="34" charset="-122"/>
            </a:endParaRPr>
          </a:p>
          <a:p>
            <a:pPr>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发送端</a:t>
            </a:r>
            <a:endParaRPr lang="en-US" altLang="zh-CN" dirty="0">
              <a:latin typeface="微软雅黑" panose="020B0503020204020204" pitchFamily="34" charset="-122"/>
              <a:ea typeface="微软雅黑" panose="020B0503020204020204" pitchFamily="34" charset="-122"/>
              <a:cs typeface="微软雅黑" panose="020B0503020204020204" pitchFamily="34" charset="-122"/>
            </a:endParaRPr>
          </a:p>
          <a:p>
            <a:pPr lvl="1">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使用</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CSMA/CA</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向接入</a:t>
            </a:r>
            <a:br>
              <a:rPr lang="en-US" altLang="zh-CN" dirty="0">
                <a:latin typeface="微软雅黑" panose="020B0503020204020204" pitchFamily="34" charset="-122"/>
                <a:ea typeface="微软雅黑" panose="020B0503020204020204" pitchFamily="34" charset="-122"/>
                <a:cs typeface="微软雅黑" panose="020B0503020204020204" pitchFamily="34" charset="-122"/>
              </a:rPr>
            </a:br>
            <a:r>
              <a:rPr lang="zh-CN" altLang="en-US" dirty="0">
                <a:latin typeface="微软雅黑" panose="020B0503020204020204" pitchFamily="34" charset="-122"/>
                <a:ea typeface="微软雅黑" panose="020B0503020204020204" pitchFamily="34" charset="-122"/>
                <a:cs typeface="微软雅黑" panose="020B0503020204020204" pitchFamily="34" charset="-122"/>
              </a:rPr>
              <a:t>点发送</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RTS</a:t>
            </a:r>
          </a:p>
          <a:p>
            <a:pPr>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接入点</a:t>
            </a:r>
            <a:endParaRPr lang="en-US" altLang="zh-CN" dirty="0">
              <a:latin typeface="微软雅黑" panose="020B0503020204020204" pitchFamily="34" charset="-122"/>
              <a:ea typeface="微软雅黑" panose="020B0503020204020204" pitchFamily="34" charset="-122"/>
              <a:cs typeface="微软雅黑" panose="020B0503020204020204" pitchFamily="34" charset="-122"/>
            </a:endParaRPr>
          </a:p>
          <a:p>
            <a:pPr lvl="1">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广播</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CTS</a:t>
            </a:r>
          </a:p>
          <a:p>
            <a:pPr>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接收到</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CTS</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的用户</a:t>
            </a:r>
            <a:endParaRPr lang="en-US" altLang="zh-CN" dirty="0">
              <a:latin typeface="微软雅黑" panose="020B0503020204020204" pitchFamily="34" charset="-122"/>
              <a:ea typeface="微软雅黑" panose="020B0503020204020204" pitchFamily="34" charset="-122"/>
              <a:cs typeface="微软雅黑" panose="020B0503020204020204" pitchFamily="34" charset="-122"/>
            </a:endParaRPr>
          </a:p>
          <a:p>
            <a:pPr lvl="1">
              <a:buFont typeface="Arial" panose="020B0604020202020204" pitchFamily="34" charset="0"/>
              <a:buChar char="•"/>
            </a:pPr>
            <a:r>
              <a:rPr lang="en-US" altLang="zh-CN" dirty="0">
                <a:latin typeface="微软雅黑" panose="020B0503020204020204" pitchFamily="34" charset="-122"/>
                <a:ea typeface="微软雅黑" panose="020B0503020204020204" pitchFamily="34" charset="-122"/>
                <a:cs typeface="微软雅黑" panose="020B0503020204020204" pitchFamily="34" charset="-122"/>
              </a:rPr>
              <a:t>RTS</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发送者发送数据</a:t>
            </a:r>
            <a:endParaRPr lang="en-US" altLang="zh-CN" dirty="0">
              <a:latin typeface="微软雅黑" panose="020B0503020204020204" pitchFamily="34" charset="-122"/>
              <a:ea typeface="微软雅黑" panose="020B0503020204020204" pitchFamily="34" charset="-122"/>
              <a:cs typeface="微软雅黑" panose="020B0503020204020204" pitchFamily="34" charset="-122"/>
            </a:endParaRPr>
          </a:p>
          <a:p>
            <a:pPr lvl="1">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其它用户延后其发送</a:t>
            </a:r>
          </a:p>
          <a:p>
            <a:endParaRPr kumimoji="1" lang="zh-CN" altLang="en-US"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6" name="标题 5"/>
          <p:cNvSpPr>
            <a:spLocks noGrp="1"/>
          </p:cNvSpPr>
          <p:nvPr>
            <p:ph type="title"/>
          </p:nvPr>
        </p:nvSpPr>
        <p:spPr/>
        <p:txBody>
          <a:bodyPr/>
          <a:lstStyle/>
          <a:p>
            <a:endParaRPr lang="zh-CN" altLang="en-US"/>
          </a:p>
        </p:txBody>
      </p:sp>
      <p:sp>
        <p:nvSpPr>
          <p:cNvPr id="4" name="标题 3"/>
          <p:cNvSpPr>
            <a:spLocks noGrp="1"/>
          </p:cNvSpPr>
          <p:nvPr>
            <p:ph type="title"/>
          </p:nvPr>
        </p:nvSpPr>
        <p:spPr/>
        <p:txBody>
          <a:bodyPr/>
          <a:lstStyle/>
          <a:p>
            <a:r>
              <a:rPr kumimoji="1" lang="en-US" altLang="zh-CN" dirty="0"/>
              <a:t>RTS</a:t>
            </a:r>
            <a:r>
              <a:rPr kumimoji="1" lang="zh-CN" altLang="en-US" dirty="0"/>
              <a:t>和</a:t>
            </a:r>
            <a:r>
              <a:rPr kumimoji="1" lang="en-US" altLang="zh-CN" dirty="0"/>
              <a:t>CTS</a:t>
            </a:r>
            <a:r>
              <a:rPr kumimoji="1" lang="zh-CN" altLang="en-US" dirty="0"/>
              <a:t>机制：</a:t>
            </a:r>
            <a:br>
              <a:rPr kumimoji="1" lang="en-US" altLang="zh-CN" dirty="0"/>
            </a:br>
            <a:r>
              <a:rPr kumimoji="1" lang="en-US" altLang="zh-CN" dirty="0"/>
              <a:t>			</a:t>
            </a:r>
            <a:r>
              <a:rPr kumimoji="1" lang="zh-CN" altLang="en-US" dirty="0"/>
              <a:t>预留信道</a:t>
            </a:r>
          </a:p>
        </p:txBody>
      </p:sp>
      <p:sp>
        <p:nvSpPr>
          <p:cNvPr id="5" name="Rectangle 2"/>
          <p:cNvSpPr>
            <a:spLocks noChangeArrowheads="1"/>
          </p:cNvSpPr>
          <p:nvPr/>
        </p:nvSpPr>
        <p:spPr bwMode="auto">
          <a:xfrm>
            <a:off x="0" y="-184150"/>
            <a:ext cx="30988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pic>
        <p:nvPicPr>
          <p:cNvPr id="62" name="图片 61"/>
          <p:cNvPicPr>
            <a:picLocks noChangeAspect="1"/>
          </p:cNvPicPr>
          <p:nvPr/>
        </p:nvPicPr>
        <p:blipFill>
          <a:blip r:embed="rId3"/>
          <a:stretch>
            <a:fillRect/>
          </a:stretch>
        </p:blipFill>
        <p:spPr>
          <a:xfrm>
            <a:off x="3933190" y="3266440"/>
            <a:ext cx="4825365" cy="2578735"/>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endParaRPr lang="zh-CN" altLang="en-US"/>
          </a:p>
        </p:txBody>
      </p:sp>
      <p:sp>
        <p:nvSpPr>
          <p:cNvPr id="6" name="标题 5"/>
          <p:cNvSpPr>
            <a:spLocks noGrp="1"/>
          </p:cNvSpPr>
          <p:nvPr>
            <p:ph type="title"/>
          </p:nvPr>
        </p:nvSpPr>
        <p:spPr/>
        <p:txBody>
          <a:bodyPr/>
          <a:lstStyle/>
          <a:p>
            <a:endParaRPr lang="zh-CN" altLang="en-US"/>
          </a:p>
        </p:txBody>
      </p:sp>
      <p:sp>
        <p:nvSpPr>
          <p:cNvPr id="4" name="标题 3"/>
          <p:cNvSpPr>
            <a:spLocks noGrp="1"/>
          </p:cNvSpPr>
          <p:nvPr>
            <p:ph type="title"/>
          </p:nvPr>
        </p:nvSpPr>
        <p:spPr/>
        <p:txBody>
          <a:bodyPr/>
          <a:lstStyle/>
          <a:p>
            <a:r>
              <a:rPr kumimoji="1" lang="en-US" altLang="zh-CN" dirty="0"/>
              <a:t>802.11</a:t>
            </a:r>
            <a:r>
              <a:rPr kumimoji="1" lang="zh-CN" altLang="en-US" dirty="0"/>
              <a:t>数据帧结构</a:t>
            </a:r>
          </a:p>
        </p:txBody>
      </p:sp>
      <p:pic>
        <p:nvPicPr>
          <p:cNvPr id="5" name="图片 63" descr="图片3.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41615" y="1521633"/>
            <a:ext cx="7897324" cy="498828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733425" y="1290955"/>
            <a:ext cx="7886700" cy="4351338"/>
          </a:xfrm>
        </p:spPr>
        <p:txBody>
          <a:bodyPr/>
          <a:lstStyle/>
          <a:p>
            <a:pPr fontAlgn="auto">
              <a:lnSpc>
                <a:spcPct val="100000"/>
              </a:lnSpc>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三个地址域（地址</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1-3</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）在无线基本服务组和上层网络数据交换中起了至关重要的作用，用于</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802.11</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数据帧和以太网数据帧格式中地址域的转换。</a:t>
            </a:r>
          </a:p>
          <a:p>
            <a:pPr fontAlgn="auto">
              <a:lnSpc>
                <a:spcPct val="100000"/>
              </a:lnSpc>
            </a:pPr>
            <a:endParaRPr kumimoji="1" lang="zh-CN" altLang="en-US"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 name="标题 3"/>
          <p:cNvSpPr>
            <a:spLocks noGrp="1"/>
          </p:cNvSpPr>
          <p:nvPr>
            <p:ph type="title"/>
          </p:nvPr>
        </p:nvSpPr>
        <p:spPr>
          <a:xfrm>
            <a:off x="628649" y="295275"/>
            <a:ext cx="5813426" cy="995679"/>
          </a:xfrm>
        </p:spPr>
        <p:txBody>
          <a:bodyPr/>
          <a:lstStyle/>
          <a:p>
            <a:r>
              <a:rPr kumimoji="1" lang="en-US" altLang="zh-CN" dirty="0"/>
              <a:t>802.11</a:t>
            </a:r>
            <a:r>
              <a:rPr kumimoji="1" lang="zh-CN" altLang="en-US" dirty="0"/>
              <a:t>数据帧结构</a:t>
            </a:r>
          </a:p>
        </p:txBody>
      </p:sp>
      <p:sp>
        <p:nvSpPr>
          <p:cNvPr id="5" name="文本框 4"/>
          <p:cNvSpPr txBox="1"/>
          <p:nvPr/>
        </p:nvSpPr>
        <p:spPr>
          <a:xfrm>
            <a:off x="5560476" y="4175899"/>
            <a:ext cx="309880" cy="368300"/>
          </a:xfrm>
          <a:prstGeom prst="rect">
            <a:avLst/>
          </a:prstGeom>
          <a:noFill/>
        </p:spPr>
        <p:txBody>
          <a:bodyPr wrap="none" rtlCol="0">
            <a:spAutoFit/>
          </a:bodyPr>
          <a:lstStyle/>
          <a:p>
            <a:endParaRPr kumimoji="1" lang="zh-CN" altLang="en-US" dirty="0"/>
          </a:p>
        </p:txBody>
      </p:sp>
      <p:pic>
        <p:nvPicPr>
          <p:cNvPr id="6" name="图片 3" descr="图片4.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774052" y="2579100"/>
            <a:ext cx="6408738" cy="4141788"/>
          </a:xfrm>
          <a:prstGeom prst="rect">
            <a:avLst/>
          </a:prstGeom>
          <a:noFill/>
          <a:ln>
            <a:noFill/>
          </a:ln>
        </p:spPr>
      </p:pic>
      <p:sp>
        <p:nvSpPr>
          <p:cNvPr id="3" name="动作按钮: 后退或前一项 2">
            <a:hlinkClick r:id="" action="ppaction://noaction" highlightClick="1"/>
            <a:extLst>
              <a:ext uri="{FF2B5EF4-FFF2-40B4-BE49-F238E27FC236}">
                <a16:creationId xmlns:a16="http://schemas.microsoft.com/office/drawing/2014/main" id="{FADA69AA-3B08-4451-A7C7-A7E058D9E313}"/>
              </a:ext>
            </a:extLst>
          </p:cNvPr>
          <p:cNvSpPr/>
          <p:nvPr/>
        </p:nvSpPr>
        <p:spPr>
          <a:xfrm>
            <a:off x="8057017" y="6172742"/>
            <a:ext cx="688882" cy="438123"/>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D995EF5B-C2FA-438B-916F-51DE88B122C1}"/>
              </a:ext>
            </a:extLst>
          </p:cNvPr>
          <p:cNvSpPr>
            <a:spLocks noGrp="1"/>
          </p:cNvSpPr>
          <p:nvPr>
            <p:ph type="title"/>
          </p:nvPr>
        </p:nvSpPr>
        <p:spPr/>
        <p:txBody>
          <a:bodyPr/>
          <a:lstStyle/>
          <a:p>
            <a:endParaRPr lang="zh-CN" altLang="en-US"/>
          </a:p>
        </p:txBody>
      </p:sp>
      <p:sp>
        <p:nvSpPr>
          <p:cNvPr id="7" name="内容占位符 6">
            <a:extLst>
              <a:ext uri="{FF2B5EF4-FFF2-40B4-BE49-F238E27FC236}">
                <a16:creationId xmlns:a16="http://schemas.microsoft.com/office/drawing/2014/main" id="{F84AD9A9-3EA9-4F4D-AB83-186A1AD6ED46}"/>
              </a:ext>
            </a:extLst>
          </p:cNvPr>
          <p:cNvSpPr>
            <a:spLocks noGrp="1"/>
          </p:cNvSpPr>
          <p:nvPr>
            <p:ph sz="quarter" idx="13"/>
          </p:nvPr>
        </p:nvSpPr>
        <p:spPr>
          <a:xfrm>
            <a:off x="1445784" y="3561637"/>
            <a:ext cx="6643687" cy="2052637"/>
          </a:xfrm>
        </p:spPr>
        <p:txBody>
          <a:bodyPr>
            <a:normAutofit/>
          </a:bodyPr>
          <a:lstStyle/>
          <a:p>
            <a:pPr marL="0" indent="0">
              <a:buNone/>
            </a:pPr>
            <a:r>
              <a:rPr kumimoji="1" lang="zh-CN" altLang="en-US" sz="3600" dirty="0">
                <a:solidFill>
                  <a:schemeClr val="tx1"/>
                </a:solidFill>
              </a:rPr>
              <a:t>无线网络接入技术概述</a:t>
            </a:r>
          </a:p>
        </p:txBody>
      </p:sp>
    </p:spTree>
    <p:extLst>
      <p:ext uri="{BB962C8B-B14F-4D97-AF65-F5344CB8AC3E}">
        <p14:creationId xmlns:p14="http://schemas.microsoft.com/office/powerpoint/2010/main" val="2726282041"/>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endParaRPr lang="zh-CN" altLang="en-US" dirty="0"/>
          </a:p>
        </p:txBody>
      </p:sp>
      <p:sp>
        <p:nvSpPr>
          <p:cNvPr id="3" name="标题 2"/>
          <p:cNvSpPr>
            <a:spLocks noGrp="1"/>
          </p:cNvSpPr>
          <p:nvPr>
            <p:ph type="title"/>
          </p:nvPr>
        </p:nvSpPr>
        <p:spPr/>
        <p:txBody>
          <a:bodyPr/>
          <a:lstStyle/>
          <a:p>
            <a:endParaRPr lang="zh-CN" altLang="en-US"/>
          </a:p>
        </p:txBody>
      </p:sp>
      <p:sp>
        <p:nvSpPr>
          <p:cNvPr id="4" name="标题 3"/>
          <p:cNvSpPr>
            <a:spLocks noGrp="1"/>
          </p:cNvSpPr>
          <p:nvPr>
            <p:ph type="title"/>
          </p:nvPr>
        </p:nvSpPr>
        <p:spPr/>
        <p:txBody>
          <a:bodyPr/>
          <a:lstStyle/>
          <a:p>
            <a:endParaRPr lang="zh-CN" altLang="en-US"/>
          </a:p>
        </p:txBody>
      </p:sp>
      <p:sp>
        <p:nvSpPr>
          <p:cNvPr id="36867" name="Text Box 4"/>
          <p:cNvSpPr txBox="1"/>
          <p:nvPr/>
        </p:nvSpPr>
        <p:spPr>
          <a:xfrm>
            <a:off x="304800" y="468313"/>
            <a:ext cx="6010275" cy="589280"/>
          </a:xfrm>
          <a:prstGeom prst="rect">
            <a:avLst/>
          </a:prstGeom>
          <a:noFill/>
          <a:ln w="9525">
            <a:noFill/>
          </a:ln>
        </p:spPr>
        <p:txBody>
          <a:bodyPr>
            <a:spAutoFit/>
          </a:bodyPr>
          <a:lstStyle/>
          <a:p>
            <a:pPr algn="l">
              <a:lnSpc>
                <a:spcPct val="90000"/>
              </a:lnSpc>
              <a:buClrTx/>
              <a:buSzTx/>
              <a:buFontTx/>
            </a:pPr>
            <a:r>
              <a:rPr kumimoji="1" lang="zh-CN" altLang="en-US" sz="3600" dirty="0">
                <a:ln w="0"/>
                <a:solidFill>
                  <a:schemeClr val="bg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mj-cs"/>
              </a:rPr>
              <a:t>WiFi网络安全机制</a:t>
            </a:r>
          </a:p>
        </p:txBody>
      </p:sp>
      <p:sp>
        <p:nvSpPr>
          <p:cNvPr id="36868" name="内容占位符 2"/>
          <p:cNvSpPr/>
          <p:nvPr/>
        </p:nvSpPr>
        <p:spPr>
          <a:xfrm>
            <a:off x="419100" y="1752600"/>
            <a:ext cx="8534400" cy="5105400"/>
          </a:xfrm>
          <a:prstGeom prst="rect">
            <a:avLst/>
          </a:prstGeom>
          <a:noFill/>
          <a:ln w="9525">
            <a:noFill/>
          </a:ln>
        </p:spPr>
        <p:txBody>
          <a:bodyPr/>
          <a:lstStyle/>
          <a:p>
            <a:pPr marL="228600" indent="-228600" algn="l" fontAlgn="auto">
              <a:lnSpc>
                <a:spcPct val="120000"/>
              </a:lnSpc>
              <a:spcBef>
                <a:spcPts val="1000"/>
              </a:spcBef>
              <a:buClrTx/>
              <a:buSzTx/>
              <a:buFont typeface="Arial" panose="020B0604020202020204" pitchFamily="34" charset="0"/>
              <a:buChar char="•"/>
            </a:pP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与有线网络不同，理论上无线电波范围内的任何一个站点都可以监听并登录无线网络，所有发送或接收的数据、都有可能被截取。</a:t>
            </a:r>
          </a:p>
          <a:p>
            <a:pPr marL="228600" indent="-228600" algn="l" fontAlgn="auto">
              <a:lnSpc>
                <a:spcPct val="120000"/>
              </a:lnSpc>
              <a:spcBef>
                <a:spcPts val="1000"/>
              </a:spcBef>
              <a:buClrTx/>
              <a:buSzTx/>
              <a:buFont typeface="Arial" panose="020B0604020202020204" pitchFamily="34" charset="0"/>
              <a:buChar char="•"/>
            </a:pP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为了使授权站点可以访问网络而非法用户无法截取网络通信，无线</a:t>
            </a:r>
            <a:r>
              <a:rPr lang="zh-CN" altLang="en-US" sz="24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网络安全</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就显得至关重要。</a:t>
            </a:r>
          </a:p>
          <a:p>
            <a:pPr marL="228600" indent="-228600" algn="l" fontAlgn="auto">
              <a:lnSpc>
                <a:spcPct val="120000"/>
              </a:lnSpc>
              <a:spcBef>
                <a:spcPts val="1000"/>
              </a:spcBef>
              <a:buClrTx/>
              <a:buSzTx/>
              <a:buFont typeface="Arial" panose="020B0604020202020204" pitchFamily="34" charset="0"/>
              <a:buChar char="•"/>
            </a:pP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安全性主要包括</a:t>
            </a:r>
            <a:r>
              <a:rPr lang="zh-CN" altLang="en-US" sz="24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访问控制</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和</a:t>
            </a:r>
            <a:r>
              <a:rPr lang="zh-CN" altLang="en-US" sz="24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加密</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两大部分</a:t>
            </a:r>
          </a:p>
        </p:txBody>
      </p:sp>
      <p:sp>
        <p:nvSpPr>
          <p:cNvPr id="494600" name="AutoShape 8"/>
          <p:cNvSpPr/>
          <p:nvPr/>
        </p:nvSpPr>
        <p:spPr>
          <a:xfrm>
            <a:off x="102870" y="5188585"/>
            <a:ext cx="3256280" cy="1600200"/>
          </a:xfrm>
          <a:prstGeom prst="wedgeRoundRectCallout">
            <a:avLst>
              <a:gd name="adj1" fmla="val 56687"/>
              <a:gd name="adj2" fmla="val -89246"/>
              <a:gd name="adj3" fmla="val 16667"/>
            </a:avLst>
          </a:prstGeom>
          <a:solidFill>
            <a:srgbClr val="800080">
              <a:alpha val="69019"/>
            </a:srgbClr>
          </a:solidFill>
          <a:ln w="9525">
            <a:noFill/>
          </a:ln>
        </p:spPr>
        <p:txBody>
          <a:bodyPr anchor="ctr"/>
          <a:lstStyle/>
          <a:p>
            <a:pPr indent="352425" algn="ctr" fontAlgn="auto">
              <a:lnSpc>
                <a:spcPct val="100000"/>
              </a:lnSpc>
            </a:pP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保证只有授权用户才能访问敏感数据</a:t>
            </a:r>
            <a:endParaRPr lang="zh-CN" altLang="en-US" sz="2300" dirty="0">
              <a:latin typeface="Arial" panose="020B0604020202020204" pitchFamily="34" charset="0"/>
            </a:endParaRPr>
          </a:p>
        </p:txBody>
      </p:sp>
      <p:sp>
        <p:nvSpPr>
          <p:cNvPr id="494601" name="AutoShape 9"/>
          <p:cNvSpPr/>
          <p:nvPr/>
        </p:nvSpPr>
        <p:spPr>
          <a:xfrm>
            <a:off x="6176645" y="5199380"/>
            <a:ext cx="2620010" cy="1589405"/>
          </a:xfrm>
          <a:prstGeom prst="wedgeRoundRectCallout">
            <a:avLst>
              <a:gd name="adj1" fmla="val -104314"/>
              <a:gd name="adj2" fmla="val -85317"/>
              <a:gd name="adj3" fmla="val 16667"/>
            </a:avLst>
          </a:prstGeom>
          <a:solidFill>
            <a:srgbClr val="800080">
              <a:alpha val="69019"/>
            </a:srgbClr>
          </a:solidFill>
          <a:ln w="9525">
            <a:noFill/>
          </a:ln>
        </p:spPr>
        <p:txBody>
          <a:bodyPr anchor="ctr"/>
          <a:lstStyle/>
          <a:p>
            <a:pPr indent="352425" algn="ctr">
              <a:lnSpc>
                <a:spcPct val="100000"/>
              </a:lnSpc>
              <a:buClrTx/>
              <a:buSzTx/>
              <a:buFontTx/>
            </a:pP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保证只有正确的接收方才能理解数据</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86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686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686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94600"/>
                                        </p:tgtEl>
                                        <p:attrNameLst>
                                          <p:attrName>style.visibility</p:attrName>
                                        </p:attrNameLst>
                                      </p:cBhvr>
                                      <p:to>
                                        <p:strVal val="visible"/>
                                      </p:to>
                                    </p:set>
                                    <p:anim calcmode="lin" valueType="num">
                                      <p:cBhvr additive="base">
                                        <p:cTn id="19" dur="500" fill="hold"/>
                                        <p:tgtEl>
                                          <p:spTgt spid="494600"/>
                                        </p:tgtEl>
                                        <p:attrNameLst>
                                          <p:attrName>ppt_x</p:attrName>
                                        </p:attrNameLst>
                                      </p:cBhvr>
                                      <p:tavLst>
                                        <p:tav tm="0">
                                          <p:val>
                                            <p:strVal val="#ppt_x"/>
                                          </p:val>
                                        </p:tav>
                                        <p:tav tm="100000">
                                          <p:val>
                                            <p:strVal val="#ppt_x"/>
                                          </p:val>
                                        </p:tav>
                                      </p:tavLst>
                                    </p:anim>
                                    <p:anim calcmode="lin" valueType="num">
                                      <p:cBhvr additive="base">
                                        <p:cTn id="20" dur="500" fill="hold"/>
                                        <p:tgtEl>
                                          <p:spTgt spid="494600"/>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494601"/>
                                        </p:tgtEl>
                                        <p:attrNameLst>
                                          <p:attrName>style.visibility</p:attrName>
                                        </p:attrNameLst>
                                      </p:cBhvr>
                                      <p:to>
                                        <p:strVal val="visible"/>
                                      </p:to>
                                    </p:set>
                                    <p:anim calcmode="lin" valueType="num">
                                      <p:cBhvr additive="base">
                                        <p:cTn id="25" dur="500" fill="hold"/>
                                        <p:tgtEl>
                                          <p:spTgt spid="494601"/>
                                        </p:tgtEl>
                                        <p:attrNameLst>
                                          <p:attrName>ppt_x</p:attrName>
                                        </p:attrNameLst>
                                      </p:cBhvr>
                                      <p:tavLst>
                                        <p:tav tm="0">
                                          <p:val>
                                            <p:strVal val="#ppt_x"/>
                                          </p:val>
                                        </p:tav>
                                        <p:tav tm="100000">
                                          <p:val>
                                            <p:strVal val="#ppt_x"/>
                                          </p:val>
                                        </p:tav>
                                      </p:tavLst>
                                    </p:anim>
                                    <p:anim calcmode="lin" valueType="num">
                                      <p:cBhvr additive="base">
                                        <p:cTn id="26" dur="500" fill="hold"/>
                                        <p:tgtEl>
                                          <p:spTgt spid="49460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4600" grpId="0" bldLvl="0" animBg="1"/>
      <p:bldP spid="494601" grpId="0" bldLvl="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endParaRPr lang="zh-CN" altLang="en-US"/>
          </a:p>
        </p:txBody>
      </p:sp>
      <p:sp>
        <p:nvSpPr>
          <p:cNvPr id="3" name="标题 2"/>
          <p:cNvSpPr>
            <a:spLocks noGrp="1"/>
          </p:cNvSpPr>
          <p:nvPr>
            <p:ph type="title"/>
          </p:nvPr>
        </p:nvSpPr>
        <p:spPr/>
        <p:txBody>
          <a:bodyPr/>
          <a:lstStyle/>
          <a:p>
            <a:endParaRPr lang="zh-CN" altLang="en-US" dirty="0"/>
          </a:p>
        </p:txBody>
      </p:sp>
      <p:sp>
        <p:nvSpPr>
          <p:cNvPr id="38915" name="Text Box 4"/>
          <p:cNvSpPr txBox="1"/>
          <p:nvPr/>
        </p:nvSpPr>
        <p:spPr>
          <a:xfrm>
            <a:off x="228600" y="446088"/>
            <a:ext cx="6010275" cy="589280"/>
          </a:xfrm>
          <a:prstGeom prst="rect">
            <a:avLst/>
          </a:prstGeom>
          <a:noFill/>
          <a:ln w="9525">
            <a:noFill/>
          </a:ln>
        </p:spPr>
        <p:txBody>
          <a:bodyPr>
            <a:spAutoFit/>
          </a:bodyPr>
          <a:lstStyle/>
          <a:p>
            <a:pPr algn="l">
              <a:lnSpc>
                <a:spcPct val="90000"/>
              </a:lnSpc>
              <a:buClrTx/>
              <a:buSzTx/>
              <a:buFontTx/>
            </a:pPr>
            <a:r>
              <a:rPr kumimoji="1" lang="zh-CN" altLang="en-US" sz="3600" dirty="0">
                <a:ln w="0"/>
                <a:solidFill>
                  <a:schemeClr val="bg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mj-cs"/>
                <a:sym typeface="+mn-ea"/>
              </a:rPr>
              <a:t> WiFi网络安全机制</a:t>
            </a:r>
          </a:p>
        </p:txBody>
      </p:sp>
      <p:sp>
        <p:nvSpPr>
          <p:cNvPr id="462853" name="内容占位符 2"/>
          <p:cNvSpPr/>
          <p:nvPr/>
        </p:nvSpPr>
        <p:spPr>
          <a:xfrm>
            <a:off x="784860" y="2366645"/>
            <a:ext cx="7848600" cy="2590800"/>
          </a:xfrm>
          <a:prstGeom prst="rect">
            <a:avLst/>
          </a:prstGeom>
          <a:noFill/>
          <a:ln w="9525">
            <a:noFill/>
          </a:ln>
        </p:spPr>
        <p:txBody>
          <a:bodyPr/>
          <a:lstStyle/>
          <a:p>
            <a:pPr marL="228600" indent="-228600" algn="l">
              <a:lnSpc>
                <a:spcPct val="100000"/>
              </a:lnSpc>
              <a:spcBef>
                <a:spcPts val="1000"/>
              </a:spcBef>
              <a:buClrTx/>
              <a:buSzTx/>
              <a:buFont typeface="Arial" panose="020B0604020202020204" pitchFamily="34" charset="0"/>
              <a:buChar char="•"/>
            </a:pP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用户接入过程</a:t>
            </a:r>
          </a:p>
          <a:p>
            <a:pPr marL="228600" indent="-228600" algn="l">
              <a:lnSpc>
                <a:spcPct val="100000"/>
              </a:lnSpc>
              <a:spcBef>
                <a:spcPts val="1000"/>
              </a:spcBef>
              <a:buClrTx/>
              <a:buSzTx/>
              <a:buFont typeface="Arial" panose="020B0604020202020204" pitchFamily="34" charset="0"/>
              <a:buChar char="•"/>
            </a:pP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认证和加密</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462853">
                                            <p:txEl>
                                              <p:pRg st="0" end="0"/>
                                            </p:txEl>
                                          </p:spTgt>
                                        </p:tgtEl>
                                        <p:attrNameLst>
                                          <p:attrName>style.visibility</p:attrName>
                                        </p:attrNameLst>
                                      </p:cBhvr>
                                      <p:to>
                                        <p:strVal val="visible"/>
                                      </p:to>
                                    </p:set>
                                    <p:anim calcmode="lin" valueType="num">
                                      <p:cBhvr additive="base">
                                        <p:cTn id="7" dur="1000" fill="hold"/>
                                        <p:tgtEl>
                                          <p:spTgt spid="462853">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46285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462853">
                                            <p:txEl>
                                              <p:pRg st="1" end="1"/>
                                            </p:txEl>
                                          </p:spTgt>
                                        </p:tgtEl>
                                        <p:attrNameLst>
                                          <p:attrName>style.visibility</p:attrName>
                                        </p:attrNameLst>
                                      </p:cBhvr>
                                      <p:to>
                                        <p:strVal val="visible"/>
                                      </p:to>
                                    </p:set>
                                    <p:anim calcmode="lin" valueType="num">
                                      <p:cBhvr additive="base">
                                        <p:cTn id="11" dur="1000" fill="hold"/>
                                        <p:tgtEl>
                                          <p:spTgt spid="462853">
                                            <p:txEl>
                                              <p:pRg st="1" end="1"/>
                                            </p:txEl>
                                          </p:spTgt>
                                        </p:tgtEl>
                                        <p:attrNameLst>
                                          <p:attrName>ppt_x</p:attrName>
                                        </p:attrNameLst>
                                      </p:cBhvr>
                                      <p:tavLst>
                                        <p:tav tm="0">
                                          <p:val>
                                            <p:strVal val="#ppt_x"/>
                                          </p:val>
                                        </p:tav>
                                        <p:tav tm="100000">
                                          <p:val>
                                            <p:strVal val="#ppt_x"/>
                                          </p:val>
                                        </p:tav>
                                      </p:tavLst>
                                    </p:anim>
                                    <p:anim calcmode="lin" valueType="num">
                                      <p:cBhvr additive="base">
                                        <p:cTn id="12" dur="1000" fill="hold"/>
                                        <p:tgtEl>
                                          <p:spTgt spid="462853">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endParaRPr lang="zh-CN" altLang="en-US" dirty="0"/>
          </a:p>
        </p:txBody>
      </p:sp>
      <p:sp>
        <p:nvSpPr>
          <p:cNvPr id="3" name="标题 2"/>
          <p:cNvSpPr>
            <a:spLocks noGrp="1"/>
          </p:cNvSpPr>
          <p:nvPr>
            <p:ph type="title"/>
          </p:nvPr>
        </p:nvSpPr>
        <p:spPr/>
        <p:txBody>
          <a:bodyPr/>
          <a:lstStyle/>
          <a:p>
            <a:endParaRPr lang="zh-CN" altLang="en-US"/>
          </a:p>
        </p:txBody>
      </p:sp>
      <p:sp>
        <p:nvSpPr>
          <p:cNvPr id="4" name="标题 3"/>
          <p:cNvSpPr>
            <a:spLocks noGrp="1"/>
          </p:cNvSpPr>
          <p:nvPr>
            <p:ph type="title"/>
          </p:nvPr>
        </p:nvSpPr>
        <p:spPr/>
        <p:txBody>
          <a:bodyPr/>
          <a:lstStyle/>
          <a:p>
            <a:endParaRPr lang="zh-CN" altLang="en-US"/>
          </a:p>
        </p:txBody>
      </p:sp>
      <p:sp>
        <p:nvSpPr>
          <p:cNvPr id="39939" name="Text Box 4"/>
          <p:cNvSpPr txBox="1"/>
          <p:nvPr/>
        </p:nvSpPr>
        <p:spPr>
          <a:xfrm>
            <a:off x="228600" y="446088"/>
            <a:ext cx="6010275" cy="589280"/>
          </a:xfrm>
          <a:prstGeom prst="rect">
            <a:avLst/>
          </a:prstGeom>
          <a:noFill/>
          <a:ln w="9525">
            <a:noFill/>
          </a:ln>
        </p:spPr>
        <p:txBody>
          <a:bodyPr>
            <a:spAutoFit/>
          </a:bodyPr>
          <a:lstStyle/>
          <a:p>
            <a:pPr algn="l">
              <a:lnSpc>
                <a:spcPct val="90000"/>
              </a:lnSpc>
              <a:buClrTx/>
              <a:buSzTx/>
              <a:buFontTx/>
            </a:pPr>
            <a:r>
              <a:rPr lang="en-US" altLang="zh-CN" sz="2400" b="1">
                <a:solidFill>
                  <a:schemeClr val="bg1"/>
                </a:solidFill>
                <a:latin typeface="Arial" panose="020B0604020202020204" pitchFamily="34" charset="0"/>
                <a:ea typeface="黑体" panose="02010609060101010101" pitchFamily="2" charset="-122"/>
              </a:rPr>
              <a:t> </a:t>
            </a:r>
            <a:r>
              <a:rPr kumimoji="1" lang="zh-CN" altLang="en-US" sz="3600" dirty="0">
                <a:ln w="0"/>
                <a:solidFill>
                  <a:schemeClr val="bg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mj-cs"/>
              </a:rPr>
              <a:t>用户接入过程</a:t>
            </a:r>
          </a:p>
        </p:txBody>
      </p:sp>
      <p:sp>
        <p:nvSpPr>
          <p:cNvPr id="39940" name="Text Box 7"/>
          <p:cNvSpPr txBox="1"/>
          <p:nvPr/>
        </p:nvSpPr>
        <p:spPr>
          <a:xfrm>
            <a:off x="447675" y="1329372"/>
            <a:ext cx="6010275" cy="460375"/>
          </a:xfrm>
          <a:prstGeom prst="rect">
            <a:avLst/>
          </a:prstGeom>
          <a:noFill/>
          <a:ln w="9525">
            <a:noFill/>
          </a:ln>
        </p:spPr>
        <p:txBody>
          <a:bodyPr>
            <a:spAutoFit/>
          </a:bodyPr>
          <a:lstStyle/>
          <a:p>
            <a:pPr marL="228600" indent="-228600" algn="l">
              <a:spcBef>
                <a:spcPts val="1000"/>
              </a:spcBef>
              <a:buClrTx/>
              <a:buSzTx/>
              <a:buFont typeface="Arial" panose="020B0604020202020204" pitchFamily="34" charset="0"/>
            </a:pP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用户加入网络通常按下述几个步骤进行：</a:t>
            </a:r>
          </a:p>
        </p:txBody>
      </p:sp>
      <p:sp>
        <p:nvSpPr>
          <p:cNvPr id="425992" name="内容占位符 2"/>
          <p:cNvSpPr/>
          <p:nvPr/>
        </p:nvSpPr>
        <p:spPr>
          <a:xfrm>
            <a:off x="628650" y="2113915"/>
            <a:ext cx="7239000" cy="3429000"/>
          </a:xfrm>
          <a:prstGeom prst="rect">
            <a:avLst/>
          </a:prstGeom>
          <a:noFill/>
          <a:ln w="9525">
            <a:noFill/>
          </a:ln>
        </p:spPr>
        <p:txBody>
          <a:bodyPr/>
          <a:lstStyle/>
          <a:p>
            <a:pPr indent="0" algn="l">
              <a:lnSpc>
                <a:spcPct val="100000"/>
              </a:lnSpc>
              <a:spcBef>
                <a:spcPts val="1000"/>
              </a:spcBef>
              <a:buClrTx/>
              <a:buSzTx/>
              <a:buFont typeface="Arial" panose="020B0604020202020204" pitchFamily="34" charset="0"/>
              <a:buNone/>
            </a:pP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1. </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发现可用网络</a:t>
            </a:r>
          </a:p>
          <a:p>
            <a:pPr indent="0" algn="l">
              <a:lnSpc>
                <a:spcPct val="100000"/>
              </a:lnSpc>
              <a:spcBef>
                <a:spcPts val="1000"/>
              </a:spcBef>
              <a:buClrTx/>
              <a:buSzTx/>
              <a:buFont typeface="Arial" panose="020B0604020202020204" pitchFamily="34" charset="0"/>
              <a:buNone/>
            </a:pP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2. </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选择网络</a:t>
            </a:r>
          </a:p>
          <a:p>
            <a:pPr indent="0" algn="l">
              <a:lnSpc>
                <a:spcPct val="100000"/>
              </a:lnSpc>
              <a:spcBef>
                <a:spcPts val="1000"/>
              </a:spcBef>
              <a:buClrTx/>
              <a:buSzTx/>
              <a:buFont typeface="Arial" panose="020B0604020202020204" pitchFamily="34" charset="0"/>
              <a:buNone/>
            </a:pP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3. </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认证</a:t>
            </a:r>
          </a:p>
          <a:p>
            <a:pPr indent="0" algn="l">
              <a:lnSpc>
                <a:spcPct val="100000"/>
              </a:lnSpc>
              <a:spcBef>
                <a:spcPts val="1000"/>
              </a:spcBef>
              <a:buClrTx/>
              <a:buSzTx/>
              <a:buFont typeface="Arial" panose="020B0604020202020204" pitchFamily="34" charset="0"/>
              <a:buNone/>
            </a:pP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4. </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关联</a:t>
            </a:r>
          </a:p>
        </p:txBody>
      </p:sp>
      <p:pic>
        <p:nvPicPr>
          <p:cNvPr id="39942" name="Picture 9"/>
          <p:cNvPicPr>
            <a:picLocks noChangeAspect="1"/>
          </p:cNvPicPr>
          <p:nvPr/>
        </p:nvPicPr>
        <p:blipFill>
          <a:blip r:embed="rId3"/>
          <a:stretch>
            <a:fillRect/>
          </a:stretch>
        </p:blipFill>
        <p:spPr>
          <a:xfrm>
            <a:off x="3387725" y="1700213"/>
            <a:ext cx="5524500" cy="5005387"/>
          </a:xfrm>
          <a:prstGeom prst="rect">
            <a:avLst/>
          </a:prstGeom>
          <a:noFill/>
          <a:ln w="9525">
            <a:noFill/>
          </a:ln>
        </p:spPr>
      </p:pic>
      <p:sp>
        <p:nvSpPr>
          <p:cNvPr id="39943" name="Oval 10"/>
          <p:cNvSpPr/>
          <p:nvPr/>
        </p:nvSpPr>
        <p:spPr>
          <a:xfrm>
            <a:off x="4876800" y="3368675"/>
            <a:ext cx="1676400" cy="365125"/>
          </a:xfrm>
          <a:prstGeom prst="ellipse">
            <a:avLst/>
          </a:prstGeom>
          <a:noFill/>
          <a:ln w="25400" cap="flat" cmpd="sng">
            <a:solidFill>
              <a:srgbClr val="008000"/>
            </a:solidFill>
            <a:prstDash val="solid"/>
            <a:headEnd type="none" w="med" len="med"/>
            <a:tailEnd type="none" w="med" len="med"/>
          </a:ln>
        </p:spPr>
        <p:txBody>
          <a:bodyPr wrap="none" anchor="ctr"/>
          <a:lstStyle/>
          <a:p>
            <a:endParaRPr lang="zh-CN" altLang="en-US" dirty="0">
              <a:latin typeface="Arial" panose="020B0604020202020204" pitchFamily="34" charset="0"/>
            </a:endParaRPr>
          </a:p>
        </p:txBody>
      </p:sp>
      <p:sp>
        <p:nvSpPr>
          <p:cNvPr id="39944" name="Oval 11"/>
          <p:cNvSpPr/>
          <p:nvPr/>
        </p:nvSpPr>
        <p:spPr>
          <a:xfrm>
            <a:off x="6705600" y="3352800"/>
            <a:ext cx="1600200" cy="365125"/>
          </a:xfrm>
          <a:prstGeom prst="ellipse">
            <a:avLst/>
          </a:prstGeom>
          <a:noFill/>
          <a:ln w="25400" cap="flat" cmpd="sng">
            <a:solidFill>
              <a:srgbClr val="008000"/>
            </a:solidFill>
            <a:prstDash val="solid"/>
            <a:headEnd type="none" w="med" len="med"/>
            <a:tailEnd type="none" w="med" len="med"/>
          </a:ln>
        </p:spPr>
        <p:txBody>
          <a:bodyPr wrap="none" anchor="ctr"/>
          <a:lstStyle/>
          <a:p>
            <a:endParaRPr lang="zh-CN" altLang="en-US" dirty="0">
              <a:latin typeface="Arial" panose="020B0604020202020204" pitchFamily="34" charset="0"/>
            </a:endParaRPr>
          </a:p>
        </p:txBody>
      </p:sp>
      <p:sp>
        <p:nvSpPr>
          <p:cNvPr id="39945" name="AutoShape 12"/>
          <p:cNvSpPr/>
          <p:nvPr/>
        </p:nvSpPr>
        <p:spPr>
          <a:xfrm>
            <a:off x="4038600" y="1981200"/>
            <a:ext cx="2286000" cy="838200"/>
          </a:xfrm>
          <a:prstGeom prst="wedgeEllipseCallout">
            <a:avLst>
              <a:gd name="adj1" fmla="val 23958"/>
              <a:gd name="adj2" fmla="val 107384"/>
            </a:avLst>
          </a:prstGeom>
          <a:solidFill>
            <a:srgbClr val="800080">
              <a:alpha val="69019"/>
            </a:srgbClr>
          </a:solidFill>
          <a:ln w="9525">
            <a:noFill/>
          </a:ln>
        </p:spPr>
        <p:txBody>
          <a:bodyPr anchor="ctr"/>
          <a:lstStyle/>
          <a:p>
            <a:pPr indent="352425"/>
            <a:r>
              <a:rPr lang="zh-CN" altLang="en-US" sz="2000" dirty="0">
                <a:latin typeface="Arial" panose="020B0604020202020204" pitchFamily="34" charset="0"/>
              </a:rPr>
              <a:t>被动扫描</a:t>
            </a:r>
          </a:p>
        </p:txBody>
      </p:sp>
      <p:sp>
        <p:nvSpPr>
          <p:cNvPr id="39946" name="AutoShape 13"/>
          <p:cNvSpPr/>
          <p:nvPr/>
        </p:nvSpPr>
        <p:spPr>
          <a:xfrm>
            <a:off x="6781800" y="2019300"/>
            <a:ext cx="2362200" cy="838200"/>
          </a:xfrm>
          <a:prstGeom prst="wedgeEllipseCallout">
            <a:avLst>
              <a:gd name="adj1" fmla="val -24931"/>
              <a:gd name="adj2" fmla="val 107384"/>
            </a:avLst>
          </a:prstGeom>
          <a:solidFill>
            <a:srgbClr val="800080">
              <a:alpha val="69019"/>
            </a:srgbClr>
          </a:solidFill>
          <a:ln w="9525">
            <a:noFill/>
          </a:ln>
        </p:spPr>
        <p:txBody>
          <a:bodyPr anchor="ctr"/>
          <a:lstStyle/>
          <a:p>
            <a:pPr indent="352425"/>
            <a:r>
              <a:rPr lang="zh-CN" altLang="en-US" sz="2000" dirty="0">
                <a:latin typeface="Arial" panose="020B0604020202020204" pitchFamily="34" charset="0"/>
              </a:rPr>
              <a:t>主动扫描</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425992">
                                            <p:txEl>
                                              <p:pRg st="0" end="0"/>
                                            </p:txEl>
                                          </p:spTgt>
                                        </p:tgtEl>
                                        <p:attrNameLst>
                                          <p:attrName>style.visibility</p:attrName>
                                        </p:attrNameLst>
                                      </p:cBhvr>
                                      <p:to>
                                        <p:strVal val="visible"/>
                                      </p:to>
                                    </p:set>
                                    <p:anim calcmode="lin" valueType="num">
                                      <p:cBhvr additive="base">
                                        <p:cTn id="7" dur="1000" fill="hold"/>
                                        <p:tgtEl>
                                          <p:spTgt spid="425992">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425992">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425992">
                                            <p:txEl>
                                              <p:pRg st="1" end="1"/>
                                            </p:txEl>
                                          </p:spTgt>
                                        </p:tgtEl>
                                        <p:attrNameLst>
                                          <p:attrName>style.visibility</p:attrName>
                                        </p:attrNameLst>
                                      </p:cBhvr>
                                      <p:to>
                                        <p:strVal val="visible"/>
                                      </p:to>
                                    </p:set>
                                    <p:anim calcmode="lin" valueType="num">
                                      <p:cBhvr additive="base">
                                        <p:cTn id="11" dur="1000" fill="hold"/>
                                        <p:tgtEl>
                                          <p:spTgt spid="425992">
                                            <p:txEl>
                                              <p:pRg st="1" end="1"/>
                                            </p:txEl>
                                          </p:spTgt>
                                        </p:tgtEl>
                                        <p:attrNameLst>
                                          <p:attrName>ppt_x</p:attrName>
                                        </p:attrNameLst>
                                      </p:cBhvr>
                                      <p:tavLst>
                                        <p:tav tm="0">
                                          <p:val>
                                            <p:strVal val="#ppt_x"/>
                                          </p:val>
                                        </p:tav>
                                        <p:tav tm="100000">
                                          <p:val>
                                            <p:strVal val="#ppt_x"/>
                                          </p:val>
                                        </p:tav>
                                      </p:tavLst>
                                    </p:anim>
                                    <p:anim calcmode="lin" valueType="num">
                                      <p:cBhvr additive="base">
                                        <p:cTn id="12" dur="1000" fill="hold"/>
                                        <p:tgtEl>
                                          <p:spTgt spid="425992">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425992">
                                            <p:txEl>
                                              <p:pRg st="2" end="2"/>
                                            </p:txEl>
                                          </p:spTgt>
                                        </p:tgtEl>
                                        <p:attrNameLst>
                                          <p:attrName>style.visibility</p:attrName>
                                        </p:attrNameLst>
                                      </p:cBhvr>
                                      <p:to>
                                        <p:strVal val="visible"/>
                                      </p:to>
                                    </p:set>
                                    <p:anim calcmode="lin" valueType="num">
                                      <p:cBhvr additive="base">
                                        <p:cTn id="15" dur="1000" fill="hold"/>
                                        <p:tgtEl>
                                          <p:spTgt spid="425992">
                                            <p:txEl>
                                              <p:pRg st="2" end="2"/>
                                            </p:txEl>
                                          </p:spTgt>
                                        </p:tgtEl>
                                        <p:attrNameLst>
                                          <p:attrName>ppt_x</p:attrName>
                                        </p:attrNameLst>
                                      </p:cBhvr>
                                      <p:tavLst>
                                        <p:tav tm="0">
                                          <p:val>
                                            <p:strVal val="#ppt_x"/>
                                          </p:val>
                                        </p:tav>
                                        <p:tav tm="100000">
                                          <p:val>
                                            <p:strVal val="#ppt_x"/>
                                          </p:val>
                                        </p:tav>
                                      </p:tavLst>
                                    </p:anim>
                                    <p:anim calcmode="lin" valueType="num">
                                      <p:cBhvr additive="base">
                                        <p:cTn id="16" dur="1000" fill="hold"/>
                                        <p:tgtEl>
                                          <p:spTgt spid="425992">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425992">
                                            <p:txEl>
                                              <p:pRg st="3" end="3"/>
                                            </p:txEl>
                                          </p:spTgt>
                                        </p:tgtEl>
                                        <p:attrNameLst>
                                          <p:attrName>style.visibility</p:attrName>
                                        </p:attrNameLst>
                                      </p:cBhvr>
                                      <p:to>
                                        <p:strVal val="visible"/>
                                      </p:to>
                                    </p:set>
                                    <p:anim calcmode="lin" valueType="num">
                                      <p:cBhvr additive="base">
                                        <p:cTn id="19" dur="1000" fill="hold"/>
                                        <p:tgtEl>
                                          <p:spTgt spid="425992">
                                            <p:txEl>
                                              <p:pRg st="3" end="3"/>
                                            </p:txEl>
                                          </p:spTgt>
                                        </p:tgtEl>
                                        <p:attrNameLst>
                                          <p:attrName>ppt_x</p:attrName>
                                        </p:attrNameLst>
                                      </p:cBhvr>
                                      <p:tavLst>
                                        <p:tav tm="0">
                                          <p:val>
                                            <p:strVal val="#ppt_x"/>
                                          </p:val>
                                        </p:tav>
                                        <p:tav tm="100000">
                                          <p:val>
                                            <p:strVal val="#ppt_x"/>
                                          </p:val>
                                        </p:tav>
                                      </p:tavLst>
                                    </p:anim>
                                    <p:anim calcmode="lin" valueType="num">
                                      <p:cBhvr additive="base">
                                        <p:cTn id="20" dur="1000" fill="hold"/>
                                        <p:tgtEl>
                                          <p:spTgt spid="425992">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endParaRPr lang="zh-CN" altLang="en-US"/>
          </a:p>
        </p:txBody>
      </p:sp>
      <p:sp>
        <p:nvSpPr>
          <p:cNvPr id="3" name="标题 2"/>
          <p:cNvSpPr>
            <a:spLocks noGrp="1"/>
          </p:cNvSpPr>
          <p:nvPr>
            <p:ph type="title"/>
          </p:nvPr>
        </p:nvSpPr>
        <p:spPr/>
        <p:txBody>
          <a:bodyPr/>
          <a:lstStyle/>
          <a:p>
            <a:endParaRPr lang="zh-CN" altLang="en-US"/>
          </a:p>
        </p:txBody>
      </p:sp>
      <p:sp>
        <p:nvSpPr>
          <p:cNvPr id="4" name="标题 3"/>
          <p:cNvSpPr>
            <a:spLocks noGrp="1"/>
          </p:cNvSpPr>
          <p:nvPr>
            <p:ph type="title"/>
          </p:nvPr>
        </p:nvSpPr>
        <p:spPr/>
        <p:txBody>
          <a:bodyPr/>
          <a:lstStyle/>
          <a:p>
            <a:endParaRPr lang="zh-CN" altLang="en-US"/>
          </a:p>
        </p:txBody>
      </p:sp>
      <p:sp>
        <p:nvSpPr>
          <p:cNvPr id="40963" name="Text Box 4"/>
          <p:cNvSpPr txBox="1"/>
          <p:nvPr/>
        </p:nvSpPr>
        <p:spPr>
          <a:xfrm>
            <a:off x="206375" y="457200"/>
            <a:ext cx="6922135" cy="589280"/>
          </a:xfrm>
          <a:prstGeom prst="rect">
            <a:avLst/>
          </a:prstGeom>
          <a:noFill/>
          <a:ln w="9525">
            <a:noFill/>
          </a:ln>
        </p:spPr>
        <p:txBody>
          <a:bodyPr wrap="square">
            <a:spAutoFit/>
          </a:bodyPr>
          <a:lstStyle/>
          <a:p>
            <a:pPr algn="l">
              <a:lnSpc>
                <a:spcPct val="90000"/>
              </a:lnSpc>
              <a:buClrTx/>
              <a:buSzTx/>
              <a:buFontTx/>
            </a:pPr>
            <a:r>
              <a:rPr kumimoji="1" lang="zh-CN" altLang="en-US" sz="3600" dirty="0">
                <a:ln w="0"/>
                <a:solidFill>
                  <a:schemeClr val="bg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mj-cs"/>
              </a:rPr>
              <a:t>用户接入过程——发现可用网络</a:t>
            </a:r>
          </a:p>
        </p:txBody>
      </p:sp>
      <p:sp>
        <p:nvSpPr>
          <p:cNvPr id="40964" name="内容占位符 2"/>
          <p:cNvSpPr/>
          <p:nvPr/>
        </p:nvSpPr>
        <p:spPr>
          <a:xfrm>
            <a:off x="533400" y="2058670"/>
            <a:ext cx="8229600" cy="3886200"/>
          </a:xfrm>
          <a:prstGeom prst="rect">
            <a:avLst/>
          </a:prstGeom>
          <a:noFill/>
          <a:ln w="9525">
            <a:noFill/>
          </a:ln>
        </p:spPr>
        <p:txBody>
          <a:bodyPr/>
          <a:lstStyle/>
          <a:p>
            <a:pPr algn="l">
              <a:lnSpc>
                <a:spcPct val="100000"/>
              </a:lnSpc>
              <a:spcBef>
                <a:spcPts val="1000"/>
              </a:spcBef>
              <a:buClrTx/>
              <a:buSzTx/>
              <a:buFont typeface="Arial" panose="020B0604020202020204" pitchFamily="34" charset="0"/>
            </a:pPr>
            <a:r>
              <a:rPr lang="en-US" altLang="zh-CN" sz="2400" b="1">
                <a:solidFill>
                  <a:srgbClr val="6600CC"/>
                </a:solidFill>
                <a:latin typeface="Segoe"/>
              </a:rPr>
              <a:t> </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通过无线扫描的方式，可以发现可用网络</a:t>
            </a:r>
          </a:p>
          <a:p>
            <a:pPr algn="l">
              <a:lnSpc>
                <a:spcPct val="100000"/>
              </a:lnSpc>
              <a:spcBef>
                <a:spcPts val="1000"/>
              </a:spcBef>
              <a:buClrTx/>
              <a:buSzTx/>
              <a:buFont typeface="Arial" panose="020B0604020202020204" pitchFamily="34" charset="0"/>
            </a:pP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无线扫描有主动扫描和被动扫描两种方式</a:t>
            </a:r>
          </a:p>
          <a:p>
            <a:pPr algn="l">
              <a:lnSpc>
                <a:spcPct val="100000"/>
              </a:lnSpc>
              <a:spcBef>
                <a:spcPts val="1000"/>
              </a:spcBef>
              <a:buClrTx/>
              <a:buSzTx/>
              <a:buFont typeface="Arial" panose="020B0604020202020204" pitchFamily="34" charset="0"/>
            </a:pPr>
            <a:r>
              <a:rPr lang="zh-CN" altLang="en-US" sz="24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主动扫描：</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速度快</a:t>
            </a:r>
          </a:p>
          <a:p>
            <a:pPr algn="l">
              <a:lnSpc>
                <a:spcPct val="100000"/>
              </a:lnSpc>
              <a:spcBef>
                <a:spcPts val="1000"/>
              </a:spcBef>
              <a:buClrTx/>
              <a:buSzTx/>
              <a:buFont typeface="Arial" panose="020B0604020202020204" pitchFamily="34" charset="0"/>
            </a:pPr>
            <a:r>
              <a:rPr lang="zh-CN" altLang="en-US" sz="24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被动扫描：</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耗时长，但STA节电</a:t>
            </a:r>
          </a:p>
        </p:txBody>
      </p:sp>
    </p:spTree>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endParaRPr lang="zh-CN" altLang="en-US"/>
          </a:p>
        </p:txBody>
      </p:sp>
      <p:sp>
        <p:nvSpPr>
          <p:cNvPr id="4" name="标题 3"/>
          <p:cNvSpPr>
            <a:spLocks noGrp="1"/>
          </p:cNvSpPr>
          <p:nvPr>
            <p:ph type="title"/>
          </p:nvPr>
        </p:nvSpPr>
        <p:spPr/>
        <p:txBody>
          <a:bodyPr/>
          <a:lstStyle/>
          <a:p>
            <a:endParaRPr lang="zh-CN" altLang="en-US"/>
          </a:p>
        </p:txBody>
      </p:sp>
      <p:sp>
        <p:nvSpPr>
          <p:cNvPr id="43011" name="Text Box 4"/>
          <p:cNvSpPr txBox="1"/>
          <p:nvPr/>
        </p:nvSpPr>
        <p:spPr>
          <a:xfrm>
            <a:off x="228600" y="446088"/>
            <a:ext cx="6010275" cy="589280"/>
          </a:xfrm>
          <a:prstGeom prst="rect">
            <a:avLst/>
          </a:prstGeom>
          <a:noFill/>
          <a:ln w="9525">
            <a:noFill/>
          </a:ln>
        </p:spPr>
        <p:txBody>
          <a:bodyPr>
            <a:spAutoFit/>
          </a:bodyPr>
          <a:lstStyle/>
          <a:p>
            <a:pPr algn="l">
              <a:lnSpc>
                <a:spcPct val="90000"/>
              </a:lnSpc>
              <a:buClrTx/>
              <a:buSzTx/>
              <a:buFontTx/>
            </a:pPr>
            <a:r>
              <a:rPr lang="en-US" altLang="zh-CN" sz="2400" b="1">
                <a:solidFill>
                  <a:schemeClr val="bg1"/>
                </a:solidFill>
                <a:latin typeface="Arial" panose="020B0604020202020204" pitchFamily="34" charset="0"/>
                <a:ea typeface="黑体" panose="02010609060101010101" pitchFamily="2" charset="-122"/>
              </a:rPr>
              <a:t>  </a:t>
            </a:r>
            <a:r>
              <a:rPr kumimoji="1" lang="zh-CN" altLang="en-US" sz="3600" dirty="0">
                <a:ln w="0"/>
                <a:solidFill>
                  <a:schemeClr val="bg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mj-cs"/>
              </a:rPr>
              <a:t>用户接入过程——选择网络</a:t>
            </a:r>
          </a:p>
        </p:txBody>
      </p:sp>
      <p:sp>
        <p:nvSpPr>
          <p:cNvPr id="43012" name="内容占位符 2"/>
          <p:cNvSpPr/>
          <p:nvPr/>
        </p:nvSpPr>
        <p:spPr>
          <a:xfrm>
            <a:off x="381000" y="1387475"/>
            <a:ext cx="8229600" cy="3184525"/>
          </a:xfrm>
          <a:prstGeom prst="rect">
            <a:avLst/>
          </a:prstGeom>
          <a:noFill/>
          <a:ln w="9525">
            <a:noFill/>
          </a:ln>
        </p:spPr>
        <p:txBody>
          <a:bodyPr/>
          <a:lstStyle/>
          <a:p>
            <a:pPr marL="0" lvl="1" algn="l">
              <a:lnSpc>
                <a:spcPct val="100000"/>
              </a:lnSpc>
              <a:spcBef>
                <a:spcPts val="1000"/>
              </a:spcBef>
              <a:buClrTx/>
              <a:buSzTx/>
              <a:buFont typeface="Arial" panose="020B0604020202020204" pitchFamily="34" charset="0"/>
            </a:pP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当STA找到与其具有相同SSID的AP，在SSID匹配的AP</a:t>
            </a:r>
          </a:p>
          <a:p>
            <a:pPr marL="0" lvl="1" algn="l">
              <a:lnSpc>
                <a:spcPct val="100000"/>
              </a:lnSpc>
              <a:spcBef>
                <a:spcPts val="1000"/>
              </a:spcBef>
              <a:buClrTx/>
              <a:buSzTx/>
              <a:buFont typeface="Arial" panose="020B0604020202020204" pitchFamily="34" charset="0"/>
            </a:pP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    中，选择一个网络，然后进入认证阶段。</a:t>
            </a:r>
          </a:p>
          <a:p>
            <a:pPr marL="0" lvl="1" algn="l">
              <a:lnSpc>
                <a:spcPct val="100000"/>
              </a:lnSpc>
              <a:spcBef>
                <a:spcPts val="1000"/>
              </a:spcBef>
              <a:buClrTx/>
              <a:buSzTx/>
              <a:buFont typeface="Arial" panose="020B0604020202020204" pitchFamily="34" charset="0"/>
            </a:pP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一般</a:t>
            </a:r>
            <a:r>
              <a:rPr lang="zh-CN" altLang="en-US" sz="24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选择信号最强的</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或最近使用过的。</a:t>
            </a:r>
          </a:p>
        </p:txBody>
      </p:sp>
      <p:sp>
        <p:nvSpPr>
          <p:cNvPr id="43013" name="Oval 7"/>
          <p:cNvSpPr/>
          <p:nvPr/>
        </p:nvSpPr>
        <p:spPr>
          <a:xfrm>
            <a:off x="1564640" y="2372360"/>
            <a:ext cx="1676400" cy="441325"/>
          </a:xfrm>
          <a:prstGeom prst="ellipse">
            <a:avLst/>
          </a:prstGeom>
          <a:noFill/>
          <a:ln w="25400" cap="flat" cmpd="sng">
            <a:solidFill>
              <a:srgbClr val="FF0000"/>
            </a:solidFill>
            <a:prstDash val="solid"/>
            <a:headEnd type="none" w="med" len="med"/>
            <a:tailEnd type="none" w="med" len="med"/>
          </a:ln>
        </p:spPr>
        <p:txBody>
          <a:bodyPr wrap="none" anchor="ctr"/>
          <a:lstStyle/>
          <a:p>
            <a:endParaRPr lang="zh-CN" altLang="en-US" dirty="0">
              <a:latin typeface="Arial" panose="020B0604020202020204" pitchFamily="34" charset="0"/>
            </a:endParaRPr>
          </a:p>
        </p:txBody>
      </p:sp>
      <p:sp>
        <p:nvSpPr>
          <p:cNvPr id="43014" name="AutoShape 8"/>
          <p:cNvSpPr/>
          <p:nvPr/>
        </p:nvSpPr>
        <p:spPr>
          <a:xfrm>
            <a:off x="2971800" y="3886200"/>
            <a:ext cx="4419600" cy="1371600"/>
          </a:xfrm>
          <a:prstGeom prst="wedgeRoundRectCallout">
            <a:avLst>
              <a:gd name="adj1" fmla="val -52097"/>
              <a:gd name="adj2" fmla="val -124953"/>
              <a:gd name="adj3" fmla="val 16667"/>
            </a:avLst>
          </a:prstGeom>
          <a:solidFill>
            <a:schemeClr val="accent1"/>
          </a:solidFill>
          <a:ln w="9525">
            <a:noFill/>
          </a:ln>
        </p:spPr>
        <p:txBody>
          <a:bodyPr anchor="ctr"/>
          <a:lstStyle/>
          <a:p>
            <a:pPr indent="352425" algn="ctr"/>
            <a:r>
              <a:rPr lang="zh-CN" altLang="en-US" sz="2300" dirty="0">
                <a:latin typeface="Arial" panose="020B0604020202020204" pitchFamily="34" charset="0"/>
              </a:rPr>
              <a:t>根据接收到的信号强度，选择一个信号最强的</a:t>
            </a:r>
            <a:r>
              <a:rPr lang="en-US" altLang="zh-CN" sz="2300">
                <a:latin typeface="Arial" panose="020B0604020202020204" pitchFamily="34" charset="0"/>
              </a:rPr>
              <a:t>AP</a:t>
            </a:r>
          </a:p>
        </p:txBody>
      </p:sp>
    </p:spTree>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endParaRPr lang="zh-CN" altLang="en-US"/>
          </a:p>
        </p:txBody>
      </p:sp>
      <p:sp>
        <p:nvSpPr>
          <p:cNvPr id="3" name="标题 2"/>
          <p:cNvSpPr>
            <a:spLocks noGrp="1"/>
          </p:cNvSpPr>
          <p:nvPr>
            <p:ph type="title"/>
          </p:nvPr>
        </p:nvSpPr>
        <p:spPr/>
        <p:txBody>
          <a:bodyPr/>
          <a:lstStyle/>
          <a:p>
            <a:endParaRPr lang="zh-CN" altLang="en-US"/>
          </a:p>
        </p:txBody>
      </p:sp>
      <p:sp>
        <p:nvSpPr>
          <p:cNvPr id="4" name="标题 3"/>
          <p:cNvSpPr>
            <a:spLocks noGrp="1"/>
          </p:cNvSpPr>
          <p:nvPr>
            <p:ph type="title"/>
          </p:nvPr>
        </p:nvSpPr>
        <p:spPr/>
        <p:txBody>
          <a:bodyPr/>
          <a:lstStyle/>
          <a:p>
            <a:endParaRPr lang="zh-CN" altLang="en-US"/>
          </a:p>
        </p:txBody>
      </p:sp>
      <p:sp>
        <p:nvSpPr>
          <p:cNvPr id="44035" name="Text Box 4"/>
          <p:cNvSpPr txBox="1"/>
          <p:nvPr/>
        </p:nvSpPr>
        <p:spPr>
          <a:xfrm>
            <a:off x="228600" y="446088"/>
            <a:ext cx="6010275" cy="589280"/>
          </a:xfrm>
          <a:prstGeom prst="rect">
            <a:avLst/>
          </a:prstGeom>
          <a:noFill/>
          <a:ln w="9525">
            <a:noFill/>
          </a:ln>
        </p:spPr>
        <p:txBody>
          <a:bodyPr>
            <a:spAutoFit/>
          </a:bodyPr>
          <a:lstStyle/>
          <a:p>
            <a:pPr algn="l">
              <a:lnSpc>
                <a:spcPct val="90000"/>
              </a:lnSpc>
              <a:buClrTx/>
              <a:buSzTx/>
              <a:buFontTx/>
            </a:pPr>
            <a:r>
              <a:rPr kumimoji="1" lang="zh-CN" altLang="en-US" sz="3600" dirty="0">
                <a:ln w="0"/>
                <a:solidFill>
                  <a:schemeClr val="bg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mj-cs"/>
              </a:rPr>
              <a:t>用户接入过程——认证</a:t>
            </a:r>
          </a:p>
        </p:txBody>
      </p:sp>
      <p:sp>
        <p:nvSpPr>
          <p:cNvPr id="44036" name="内容占位符 2"/>
          <p:cNvSpPr/>
          <p:nvPr/>
        </p:nvSpPr>
        <p:spPr>
          <a:xfrm>
            <a:off x="228600" y="1825625"/>
            <a:ext cx="8402320" cy="5181600"/>
          </a:xfrm>
          <a:prstGeom prst="rect">
            <a:avLst/>
          </a:prstGeom>
          <a:noFill/>
          <a:ln w="9525">
            <a:noFill/>
          </a:ln>
        </p:spPr>
        <p:txBody>
          <a:bodyPr/>
          <a:lstStyle/>
          <a:p>
            <a:pPr marL="342900" lvl="1" indent="-342900" algn="l" fontAlgn="auto">
              <a:lnSpc>
                <a:spcPct val="110000"/>
              </a:lnSpc>
              <a:spcBef>
                <a:spcPts val="1000"/>
              </a:spcBef>
              <a:buClrTx/>
              <a:buSzTx/>
              <a:buFont typeface="Arial" panose="020B0604020202020204" pitchFamily="34" charset="0"/>
              <a:buChar char="•"/>
            </a:pP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认证是STA向AP证明其身份的过程</a:t>
            </a:r>
          </a:p>
          <a:p>
            <a:pPr marL="342900" lvl="1" indent="-342900" algn="l" fontAlgn="auto">
              <a:lnSpc>
                <a:spcPct val="110000"/>
              </a:lnSpc>
              <a:spcBef>
                <a:spcPts val="1000"/>
              </a:spcBef>
              <a:buClrTx/>
              <a:buSzTx/>
              <a:buFont typeface="Arial" panose="020B0604020202020204" pitchFamily="34" charset="0"/>
              <a:buChar char="•"/>
            </a:pP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只有通过身份认证的站点才能进行无线接入访问</a:t>
            </a:r>
          </a:p>
          <a:p>
            <a:pPr marL="342900" lvl="1" indent="-342900" algn="l" fontAlgn="auto">
              <a:lnSpc>
                <a:spcPct val="110000"/>
              </a:lnSpc>
              <a:spcBef>
                <a:spcPts val="1000"/>
              </a:spcBef>
              <a:buClrTx/>
              <a:buSzTx/>
              <a:buFont typeface="Arial" panose="020B0604020202020204" pitchFamily="34" charset="0"/>
              <a:buChar char="•"/>
            </a:pP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认证可以通过</a:t>
            </a:r>
            <a:r>
              <a:rPr lang="zh-CN" altLang="en-US" sz="24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MAC地址</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进行，也可以通过</a:t>
            </a:r>
            <a:r>
              <a:rPr lang="zh-CN" altLang="en-US" sz="24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用户名/口令</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进行</a:t>
            </a:r>
          </a:p>
          <a:p>
            <a:pPr marL="342900" lvl="1" indent="-342900" algn="l" fontAlgn="auto">
              <a:lnSpc>
                <a:spcPct val="110000"/>
              </a:lnSpc>
              <a:spcBef>
                <a:spcPts val="1000"/>
              </a:spcBef>
              <a:buClrTx/>
              <a:buSzTx/>
              <a:buFont typeface="Arial" panose="020B0604020202020204" pitchFamily="34" charset="0"/>
              <a:buChar char="•"/>
            </a:pP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认证有</a:t>
            </a:r>
            <a:r>
              <a:rPr lang="zh-CN" altLang="en-US" sz="24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开放系统认证</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和</a:t>
            </a:r>
            <a:r>
              <a:rPr lang="zh-CN" altLang="en-US" sz="24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共享密钥认证</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两种</a:t>
            </a:r>
          </a:p>
          <a:p>
            <a:pPr marL="342900" lvl="1" indent="-342900" algn="l" fontAlgn="auto">
              <a:lnSpc>
                <a:spcPct val="110000"/>
              </a:lnSpc>
              <a:spcBef>
                <a:spcPts val="1000"/>
              </a:spcBef>
              <a:buClrTx/>
              <a:buSzTx/>
              <a:buFont typeface="Arial" panose="020B0604020202020204" pitchFamily="34" charset="0"/>
              <a:buChar char="•"/>
            </a:pP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STA和AP均可通过解除认证来终结认证关系</a:t>
            </a:r>
          </a:p>
        </p:txBody>
      </p:sp>
    </p:spTree>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endParaRPr lang="zh-CN" altLang="en-US"/>
          </a:p>
        </p:txBody>
      </p:sp>
      <p:sp>
        <p:nvSpPr>
          <p:cNvPr id="3" name="标题 2"/>
          <p:cNvSpPr>
            <a:spLocks noGrp="1"/>
          </p:cNvSpPr>
          <p:nvPr>
            <p:ph type="title"/>
          </p:nvPr>
        </p:nvSpPr>
        <p:spPr/>
        <p:txBody>
          <a:bodyPr/>
          <a:lstStyle/>
          <a:p>
            <a:endParaRPr lang="zh-CN" altLang="en-US"/>
          </a:p>
        </p:txBody>
      </p:sp>
      <p:sp>
        <p:nvSpPr>
          <p:cNvPr id="4" name="标题 3"/>
          <p:cNvSpPr>
            <a:spLocks noGrp="1"/>
          </p:cNvSpPr>
          <p:nvPr>
            <p:ph type="title"/>
          </p:nvPr>
        </p:nvSpPr>
        <p:spPr/>
        <p:txBody>
          <a:bodyPr/>
          <a:lstStyle/>
          <a:p>
            <a:endParaRPr lang="zh-CN" altLang="en-US"/>
          </a:p>
        </p:txBody>
      </p:sp>
      <p:sp>
        <p:nvSpPr>
          <p:cNvPr id="45059" name="Text Box 4"/>
          <p:cNvSpPr txBox="1"/>
          <p:nvPr/>
        </p:nvSpPr>
        <p:spPr>
          <a:xfrm>
            <a:off x="228600" y="446088"/>
            <a:ext cx="6010275" cy="589280"/>
          </a:xfrm>
          <a:prstGeom prst="rect">
            <a:avLst/>
          </a:prstGeom>
          <a:noFill/>
          <a:ln w="9525">
            <a:noFill/>
          </a:ln>
        </p:spPr>
        <p:txBody>
          <a:bodyPr>
            <a:spAutoFit/>
          </a:bodyPr>
          <a:lstStyle/>
          <a:p>
            <a:pPr algn="l">
              <a:lnSpc>
                <a:spcPct val="90000"/>
              </a:lnSpc>
              <a:buClrTx/>
              <a:buSzTx/>
              <a:buFontTx/>
            </a:pPr>
            <a:r>
              <a:rPr kumimoji="1" lang="zh-CN" altLang="en-US" sz="3600" dirty="0">
                <a:ln w="0"/>
                <a:solidFill>
                  <a:schemeClr val="bg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mj-cs"/>
              </a:rPr>
              <a:t>用户接入过程——认证</a:t>
            </a:r>
          </a:p>
        </p:txBody>
      </p:sp>
      <p:pic>
        <p:nvPicPr>
          <p:cNvPr id="45060" name="Picture 5"/>
          <p:cNvPicPr>
            <a:picLocks noChangeAspect="1"/>
          </p:cNvPicPr>
          <p:nvPr/>
        </p:nvPicPr>
        <p:blipFill>
          <a:blip r:embed="rId3"/>
          <a:stretch>
            <a:fillRect/>
          </a:stretch>
        </p:blipFill>
        <p:spPr>
          <a:xfrm>
            <a:off x="3276600" y="3694113"/>
            <a:ext cx="4781550" cy="2706687"/>
          </a:xfrm>
          <a:prstGeom prst="rect">
            <a:avLst/>
          </a:prstGeom>
          <a:noFill/>
          <a:ln w="9525">
            <a:noFill/>
          </a:ln>
        </p:spPr>
      </p:pic>
      <p:sp>
        <p:nvSpPr>
          <p:cNvPr id="45061" name="Rectangle 7"/>
          <p:cNvSpPr/>
          <p:nvPr/>
        </p:nvSpPr>
        <p:spPr>
          <a:xfrm>
            <a:off x="498475" y="2031365"/>
            <a:ext cx="7869238" cy="1565275"/>
          </a:xfrm>
          <a:prstGeom prst="rect">
            <a:avLst/>
          </a:prstGeom>
          <a:noFill/>
          <a:ln w="9525">
            <a:noFill/>
          </a:ln>
        </p:spPr>
        <p:txBody>
          <a:bodyPr>
            <a:spAutoFit/>
          </a:bodyPr>
          <a:lstStyle/>
          <a:p>
            <a:pPr marL="342900" lvl="1" indent="-342900" algn="l">
              <a:lnSpc>
                <a:spcPct val="110000"/>
              </a:lnSpc>
              <a:spcBef>
                <a:spcPts val="1000"/>
              </a:spcBef>
              <a:buClrTx/>
              <a:buSzTx/>
              <a:buFont typeface="Arial" panose="020B0604020202020204" pitchFamily="34" charset="0"/>
              <a:buChar char="•"/>
            </a:pP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允许任何用户接入到无线网络中来</a:t>
            </a:r>
          </a:p>
          <a:p>
            <a:pPr marL="342900" lvl="1" indent="-342900" algn="l">
              <a:lnSpc>
                <a:spcPct val="110000"/>
              </a:lnSpc>
              <a:spcBef>
                <a:spcPts val="1000"/>
              </a:spcBef>
              <a:buClrTx/>
              <a:buSzTx/>
              <a:buFont typeface="Arial" panose="020B0604020202020204" pitchFamily="34" charset="0"/>
              <a:buChar char="•"/>
            </a:pP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等同于不需要认证，没有任何安全防护能力</a:t>
            </a:r>
          </a:p>
          <a:p>
            <a:pPr marL="342900" lvl="1" indent="-342900" algn="l">
              <a:lnSpc>
                <a:spcPct val="110000"/>
              </a:lnSpc>
              <a:spcBef>
                <a:spcPts val="1000"/>
              </a:spcBef>
              <a:buClrTx/>
              <a:buSzTx/>
              <a:buFont typeface="Arial" panose="020B0604020202020204" pitchFamily="34" charset="0"/>
              <a:buChar char="•"/>
            </a:pP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所有请求认证的STA都会通过认证</a:t>
            </a:r>
          </a:p>
        </p:txBody>
      </p:sp>
      <p:sp>
        <p:nvSpPr>
          <p:cNvPr id="45062" name="Text Box 8"/>
          <p:cNvSpPr txBox="1"/>
          <p:nvPr/>
        </p:nvSpPr>
        <p:spPr>
          <a:xfrm>
            <a:off x="277495" y="1534160"/>
            <a:ext cx="8312150" cy="497205"/>
          </a:xfrm>
          <a:prstGeom prst="rect">
            <a:avLst/>
          </a:prstGeom>
          <a:noFill/>
          <a:ln w="9525">
            <a:noFill/>
          </a:ln>
        </p:spPr>
        <p:txBody>
          <a:bodyPr wrap="square">
            <a:spAutoFit/>
          </a:bodyPr>
          <a:lstStyle/>
          <a:p>
            <a:pPr marL="342900" lvl="1" indent="-342900" algn="l">
              <a:lnSpc>
                <a:spcPct val="110000"/>
              </a:lnSpc>
              <a:spcBef>
                <a:spcPts val="1000"/>
              </a:spcBef>
              <a:buClrTx/>
              <a:buSzTx/>
              <a:buFont typeface="Arial" panose="020B0604020202020204" pitchFamily="34" charset="0"/>
              <a:buChar char="•"/>
            </a:pPr>
            <a:r>
              <a:rPr lang="zh-CN" altLang="en-US" sz="24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开放系统认证（Open-system authentication）：</a:t>
            </a:r>
          </a:p>
        </p:txBody>
      </p:sp>
    </p:spTree>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endParaRPr lang="zh-CN" altLang="en-US"/>
          </a:p>
        </p:txBody>
      </p:sp>
      <p:sp>
        <p:nvSpPr>
          <p:cNvPr id="3" name="标题 2"/>
          <p:cNvSpPr>
            <a:spLocks noGrp="1"/>
          </p:cNvSpPr>
          <p:nvPr>
            <p:ph type="title"/>
          </p:nvPr>
        </p:nvSpPr>
        <p:spPr/>
        <p:txBody>
          <a:bodyPr/>
          <a:lstStyle/>
          <a:p>
            <a:endParaRPr lang="zh-CN" altLang="en-US"/>
          </a:p>
        </p:txBody>
      </p:sp>
      <p:sp>
        <p:nvSpPr>
          <p:cNvPr id="4" name="标题 3"/>
          <p:cNvSpPr>
            <a:spLocks noGrp="1"/>
          </p:cNvSpPr>
          <p:nvPr>
            <p:ph type="title"/>
          </p:nvPr>
        </p:nvSpPr>
        <p:spPr/>
        <p:txBody>
          <a:bodyPr/>
          <a:lstStyle/>
          <a:p>
            <a:endParaRPr lang="zh-CN" altLang="en-US"/>
          </a:p>
        </p:txBody>
      </p:sp>
      <p:sp>
        <p:nvSpPr>
          <p:cNvPr id="46083" name="Text Box 4"/>
          <p:cNvSpPr txBox="1"/>
          <p:nvPr/>
        </p:nvSpPr>
        <p:spPr>
          <a:xfrm>
            <a:off x="228600" y="446088"/>
            <a:ext cx="6010275" cy="645160"/>
          </a:xfrm>
          <a:prstGeom prst="rect">
            <a:avLst/>
          </a:prstGeom>
          <a:noFill/>
          <a:ln w="9525">
            <a:noFill/>
          </a:ln>
        </p:spPr>
        <p:txBody>
          <a:bodyPr>
            <a:spAutoFit/>
          </a:bodyPr>
          <a:lstStyle/>
          <a:p>
            <a:pPr algn="l" fontAlgn="base">
              <a:buClrTx/>
              <a:buSzTx/>
              <a:buFontTx/>
            </a:pPr>
            <a:r>
              <a:rPr lang="en-US" altLang="zh-CN" sz="2400" b="1">
                <a:solidFill>
                  <a:schemeClr val="bg1"/>
                </a:solidFill>
                <a:latin typeface="Arial" panose="020B0604020202020204" pitchFamily="34" charset="0"/>
                <a:ea typeface="黑体" panose="02010609060101010101" pitchFamily="2" charset="-122"/>
              </a:rPr>
              <a:t>  </a:t>
            </a:r>
            <a:r>
              <a:rPr kumimoji="1" lang="zh-CN" altLang="en-US" sz="3600" dirty="0">
                <a:ln w="0"/>
                <a:solidFill>
                  <a:schemeClr val="bg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mj-cs"/>
              </a:rPr>
              <a:t>用户接入过程——认证</a:t>
            </a:r>
          </a:p>
        </p:txBody>
      </p:sp>
      <p:sp>
        <p:nvSpPr>
          <p:cNvPr id="46084" name="Text Box 5"/>
          <p:cNvSpPr txBox="1"/>
          <p:nvPr/>
        </p:nvSpPr>
        <p:spPr>
          <a:xfrm>
            <a:off x="228600" y="1290003"/>
            <a:ext cx="8102600" cy="497205"/>
          </a:xfrm>
          <a:prstGeom prst="rect">
            <a:avLst/>
          </a:prstGeom>
          <a:noFill/>
          <a:ln w="9525">
            <a:noFill/>
          </a:ln>
        </p:spPr>
        <p:txBody>
          <a:bodyPr>
            <a:spAutoFit/>
          </a:bodyPr>
          <a:lstStyle/>
          <a:p>
            <a:pPr marL="342900" lvl="1" indent="-342900" algn="l">
              <a:lnSpc>
                <a:spcPct val="110000"/>
              </a:lnSpc>
              <a:spcBef>
                <a:spcPts val="1000"/>
              </a:spcBef>
              <a:buClrTx/>
              <a:buSzTx/>
              <a:buFont typeface="Arial" panose="020B0604020202020204" pitchFamily="34" charset="0"/>
              <a:buChar char="•"/>
            </a:pPr>
            <a:r>
              <a:rPr lang="zh-CN" altLang="en-US" sz="24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共享密钥认证（shared-key authentication）：</a:t>
            </a:r>
          </a:p>
        </p:txBody>
      </p:sp>
      <p:pic>
        <p:nvPicPr>
          <p:cNvPr id="46085" name="Picture 7"/>
          <p:cNvPicPr>
            <a:picLocks noChangeAspect="1"/>
          </p:cNvPicPr>
          <p:nvPr/>
        </p:nvPicPr>
        <p:blipFill>
          <a:blip r:embed="rId3"/>
          <a:stretch>
            <a:fillRect/>
          </a:stretch>
        </p:blipFill>
        <p:spPr>
          <a:xfrm>
            <a:off x="3894455" y="3275330"/>
            <a:ext cx="5173345" cy="3125470"/>
          </a:xfrm>
          <a:prstGeom prst="rect">
            <a:avLst/>
          </a:prstGeom>
          <a:noFill/>
          <a:ln w="9525">
            <a:noFill/>
          </a:ln>
        </p:spPr>
      </p:pic>
      <p:sp>
        <p:nvSpPr>
          <p:cNvPr id="46086" name="Rectangle 8"/>
          <p:cNvSpPr/>
          <p:nvPr/>
        </p:nvSpPr>
        <p:spPr>
          <a:xfrm>
            <a:off x="295275" y="1825625"/>
            <a:ext cx="8915400" cy="1971040"/>
          </a:xfrm>
          <a:prstGeom prst="rect">
            <a:avLst/>
          </a:prstGeom>
          <a:noFill/>
          <a:ln w="9525">
            <a:noFill/>
          </a:ln>
        </p:spPr>
        <p:txBody>
          <a:bodyPr>
            <a:spAutoFit/>
          </a:bodyPr>
          <a:lstStyle/>
          <a:p>
            <a:pPr marL="0" lvl="1" indent="0" algn="l">
              <a:lnSpc>
                <a:spcPct val="110000"/>
              </a:lnSpc>
              <a:spcBef>
                <a:spcPts val="1000"/>
              </a:spcBef>
              <a:buClrTx/>
              <a:buSzTx/>
              <a:buFont typeface="Arial" panose="020B0604020202020204" pitchFamily="34" charset="0"/>
              <a:buNone/>
            </a:pP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a) </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STA向AP发送认证请求</a:t>
            </a:r>
          </a:p>
          <a:p>
            <a:pPr marL="0" lvl="1" indent="0" algn="l">
              <a:lnSpc>
                <a:spcPct val="110000"/>
              </a:lnSpc>
              <a:spcBef>
                <a:spcPts val="1000"/>
              </a:spcBef>
              <a:buClrTx/>
              <a:buSzTx/>
              <a:buFont typeface="Arial" panose="020B0604020202020204" pitchFamily="34" charset="0"/>
              <a:buNone/>
            </a:pP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b) </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AP随机产生一个challenge包（即一个字符串）发送给STA</a:t>
            </a:r>
          </a:p>
          <a:p>
            <a:pPr marL="0" lvl="1" indent="0" algn="l">
              <a:lnSpc>
                <a:spcPct val="110000"/>
              </a:lnSpc>
              <a:spcBef>
                <a:spcPts val="1000"/>
              </a:spcBef>
              <a:buClrTx/>
              <a:buSzTx/>
              <a:buFont typeface="Arial" panose="020B0604020202020204" pitchFamily="34" charset="0"/>
              <a:buNone/>
            </a:pP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c) </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STA将接收到的字符串拷贝到新的消息中，用密钥加密后再发送给AP</a:t>
            </a:r>
          </a:p>
        </p:txBody>
      </p:sp>
      <p:sp>
        <p:nvSpPr>
          <p:cNvPr id="46087" name="Rectangle 9"/>
          <p:cNvSpPr/>
          <p:nvPr/>
        </p:nvSpPr>
        <p:spPr>
          <a:xfrm>
            <a:off x="228600" y="3829685"/>
            <a:ext cx="3769360" cy="2526665"/>
          </a:xfrm>
          <a:prstGeom prst="rect">
            <a:avLst/>
          </a:prstGeom>
          <a:noFill/>
          <a:ln w="9525">
            <a:noFill/>
          </a:ln>
        </p:spPr>
        <p:txBody>
          <a:bodyPr wrap="square">
            <a:spAutoFit/>
          </a:bodyPr>
          <a:lstStyle/>
          <a:p>
            <a:pPr marL="0" lvl="1" algn="l" fontAlgn="auto">
              <a:lnSpc>
                <a:spcPct val="110000"/>
              </a:lnSpc>
              <a:spcBef>
                <a:spcPts val="0"/>
              </a:spcBef>
              <a:buClrTx/>
              <a:buSzTx/>
              <a:buFont typeface="Arial" panose="020B0604020202020204" pitchFamily="34" charset="0"/>
            </a:pP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d) </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AP接收到该消息后，用</a:t>
            </a:r>
          </a:p>
          <a:p>
            <a:pPr marL="0" lvl="1" algn="l" fontAlgn="auto">
              <a:lnSpc>
                <a:spcPct val="110000"/>
              </a:lnSpc>
              <a:spcBef>
                <a:spcPts val="0"/>
              </a:spcBef>
              <a:buClrTx/>
              <a:buSzTx/>
              <a:buFont typeface="Arial" panose="020B0604020202020204" pitchFamily="34" charset="0"/>
            </a:pP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密钥将该消息解密，然后</a:t>
            </a:r>
          </a:p>
          <a:p>
            <a:pPr marL="0" lvl="1" algn="l" fontAlgn="auto">
              <a:lnSpc>
                <a:spcPct val="110000"/>
              </a:lnSpc>
              <a:spcBef>
                <a:spcPts val="0"/>
              </a:spcBef>
              <a:buClrTx/>
              <a:buSzTx/>
              <a:buFont typeface="Arial" panose="020B0604020202020204" pitchFamily="34" charset="0"/>
            </a:pP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对解密后的字符串和最初</a:t>
            </a:r>
          </a:p>
          <a:p>
            <a:pPr marL="0" lvl="1" algn="l" fontAlgn="auto">
              <a:lnSpc>
                <a:spcPct val="110000"/>
              </a:lnSpc>
              <a:spcBef>
                <a:spcPts val="0"/>
              </a:spcBef>
              <a:buClrTx/>
              <a:buSzTx/>
              <a:buFont typeface="Arial" panose="020B0604020202020204" pitchFamily="34" charset="0"/>
            </a:pP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给STA的字符串进行比较。</a:t>
            </a:r>
          </a:p>
          <a:p>
            <a:pPr marL="0" lvl="1" algn="l" fontAlgn="auto">
              <a:lnSpc>
                <a:spcPct val="110000"/>
              </a:lnSpc>
              <a:spcBef>
                <a:spcPts val="0"/>
              </a:spcBef>
              <a:buClrTx/>
              <a:buSzTx/>
              <a:buFont typeface="Arial" panose="020B0604020202020204" pitchFamily="34" charset="0"/>
            </a:pP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相同则通过认证，不相同</a:t>
            </a:r>
          </a:p>
          <a:p>
            <a:pPr marL="0" lvl="1" algn="l" fontAlgn="auto">
              <a:lnSpc>
                <a:spcPct val="110000"/>
              </a:lnSpc>
              <a:spcBef>
                <a:spcPts val="0"/>
              </a:spcBef>
              <a:buClrTx/>
              <a:buSzTx/>
              <a:buFont typeface="Arial" panose="020B0604020202020204" pitchFamily="34" charset="0"/>
            </a:pP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则认证失败。</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608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608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608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6087">
                                            <p:txEl>
                                              <p:pRg st="0" end="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6087">
                                            <p:txEl>
                                              <p:pRg st="1" end="1"/>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6087">
                                            <p:txEl>
                                              <p:pRg st="2" end="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6087">
                                            <p:txEl>
                                              <p:pRg st="3" end="3"/>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6087">
                                            <p:txEl>
                                              <p:pRg st="4" end="4"/>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608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endParaRPr lang="zh-CN" altLang="en-US"/>
          </a:p>
        </p:txBody>
      </p:sp>
      <p:sp>
        <p:nvSpPr>
          <p:cNvPr id="3" name="标题 2"/>
          <p:cNvSpPr>
            <a:spLocks noGrp="1"/>
          </p:cNvSpPr>
          <p:nvPr>
            <p:ph type="title"/>
          </p:nvPr>
        </p:nvSpPr>
        <p:spPr/>
        <p:txBody>
          <a:bodyPr/>
          <a:lstStyle/>
          <a:p>
            <a:endParaRPr lang="zh-CN" altLang="en-US"/>
          </a:p>
        </p:txBody>
      </p:sp>
      <p:sp>
        <p:nvSpPr>
          <p:cNvPr id="4" name="标题 3"/>
          <p:cNvSpPr>
            <a:spLocks noGrp="1"/>
          </p:cNvSpPr>
          <p:nvPr>
            <p:ph type="title"/>
          </p:nvPr>
        </p:nvSpPr>
        <p:spPr/>
        <p:txBody>
          <a:bodyPr/>
          <a:lstStyle/>
          <a:p>
            <a:endParaRPr lang="zh-CN" altLang="en-US"/>
          </a:p>
        </p:txBody>
      </p:sp>
      <p:sp>
        <p:nvSpPr>
          <p:cNvPr id="47107" name="Text Box 4"/>
          <p:cNvSpPr txBox="1"/>
          <p:nvPr/>
        </p:nvSpPr>
        <p:spPr>
          <a:xfrm>
            <a:off x="228600" y="446405"/>
            <a:ext cx="8162925" cy="645160"/>
          </a:xfrm>
          <a:prstGeom prst="rect">
            <a:avLst/>
          </a:prstGeom>
          <a:noFill/>
          <a:ln w="9525">
            <a:noFill/>
          </a:ln>
        </p:spPr>
        <p:txBody>
          <a:bodyPr wrap="square">
            <a:spAutoFit/>
          </a:bodyPr>
          <a:lstStyle/>
          <a:p>
            <a:pPr algn="l" fontAlgn="base">
              <a:buClrTx/>
              <a:buSzTx/>
              <a:buFontTx/>
            </a:pPr>
            <a:r>
              <a:rPr lang="en-US" altLang="zh-CN" sz="2400" b="1">
                <a:solidFill>
                  <a:schemeClr val="bg1"/>
                </a:solidFill>
                <a:latin typeface="Arial" panose="020B0604020202020204" pitchFamily="34" charset="0"/>
                <a:ea typeface="黑体" panose="02010609060101010101" pitchFamily="2" charset="-122"/>
              </a:rPr>
              <a:t> </a:t>
            </a:r>
            <a:r>
              <a:rPr kumimoji="1" lang="zh-CN" altLang="en-US" sz="3600" dirty="0">
                <a:ln w="0"/>
                <a:solidFill>
                  <a:schemeClr val="bg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mj-cs"/>
              </a:rPr>
              <a:t>用户接入过程——关联（Association）</a:t>
            </a:r>
          </a:p>
        </p:txBody>
      </p:sp>
      <p:pic>
        <p:nvPicPr>
          <p:cNvPr id="47108" name="Picture 5"/>
          <p:cNvPicPr>
            <a:picLocks noChangeAspect="1"/>
          </p:cNvPicPr>
          <p:nvPr/>
        </p:nvPicPr>
        <p:blipFill>
          <a:blip r:embed="rId3"/>
          <a:stretch>
            <a:fillRect/>
          </a:stretch>
        </p:blipFill>
        <p:spPr>
          <a:xfrm>
            <a:off x="5334000" y="2133600"/>
            <a:ext cx="3705225" cy="2200275"/>
          </a:xfrm>
          <a:prstGeom prst="rect">
            <a:avLst/>
          </a:prstGeom>
          <a:noFill/>
          <a:ln w="9525">
            <a:noFill/>
          </a:ln>
        </p:spPr>
      </p:pic>
      <p:sp>
        <p:nvSpPr>
          <p:cNvPr id="47109" name="Rectangle 9"/>
          <p:cNvSpPr/>
          <p:nvPr/>
        </p:nvSpPr>
        <p:spPr>
          <a:xfrm>
            <a:off x="381000" y="1825625"/>
            <a:ext cx="4572000" cy="3393440"/>
          </a:xfrm>
          <a:prstGeom prst="rect">
            <a:avLst/>
          </a:prstGeom>
          <a:noFill/>
          <a:ln w="9525">
            <a:noFill/>
          </a:ln>
        </p:spPr>
        <p:txBody>
          <a:bodyPr>
            <a:spAutoFit/>
          </a:bodyPr>
          <a:lstStyle/>
          <a:p>
            <a:pPr marL="0" lvl="1" algn="l">
              <a:lnSpc>
                <a:spcPct val="110000"/>
              </a:lnSpc>
              <a:spcBef>
                <a:spcPts val="1000"/>
              </a:spcBef>
              <a:buClrTx/>
              <a:buSzTx/>
              <a:buFont typeface="Arial" panose="020B0604020202020204" pitchFamily="34" charset="0"/>
            </a:pP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a)</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当用户通过网络名称选择指定网络并通过AP认证后，就可以向AP发送关联请求帧。</a:t>
            </a:r>
          </a:p>
          <a:p>
            <a:pPr marL="0" lvl="1" algn="l">
              <a:lnSpc>
                <a:spcPct val="110000"/>
              </a:lnSpc>
              <a:spcBef>
                <a:spcPts val="1000"/>
              </a:spcBef>
              <a:buClrTx/>
              <a:buSzTx/>
              <a:buFont typeface="Arial" panose="020B0604020202020204" pitchFamily="34" charset="0"/>
            </a:pP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b)</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AP将用户信息添加到数据库，向用户回复关联响应，此过程也常被称为</a:t>
            </a:r>
            <a:r>
              <a:rPr lang="zh-CN" altLang="en-US" sz="24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注册</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a:t>
            </a:r>
          </a:p>
          <a:p>
            <a:pPr indent="352425" fontAlgn="base">
              <a:lnSpc>
                <a:spcPct val="200000"/>
              </a:lnSpc>
              <a:buSzTx/>
              <a:buFontTx/>
              <a:buAutoNum type="alphaLcParenR" startAt="3"/>
            </a:pP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关联建立后，便可以传输数据。</a:t>
            </a:r>
            <a:endParaRPr lang="zh-CN" altLang="en-US" sz="2000" b="1" dirty="0">
              <a:solidFill>
                <a:srgbClr val="6600CC"/>
              </a:solidFill>
              <a:latin typeface="Arial" panose="020B0604020202020204" pitchFamily="34" charset="0"/>
            </a:endParaRPr>
          </a:p>
        </p:txBody>
      </p:sp>
      <p:sp>
        <p:nvSpPr>
          <p:cNvPr id="47110" name="Rectangle 10"/>
          <p:cNvSpPr/>
          <p:nvPr/>
        </p:nvSpPr>
        <p:spPr>
          <a:xfrm>
            <a:off x="0" y="1301115"/>
            <a:ext cx="7995920" cy="497205"/>
          </a:xfrm>
          <a:prstGeom prst="rect">
            <a:avLst/>
          </a:prstGeom>
          <a:noFill/>
          <a:ln w="9525">
            <a:noFill/>
          </a:ln>
        </p:spPr>
        <p:txBody>
          <a:bodyPr wrap="none">
            <a:spAutoFit/>
          </a:bodyPr>
          <a:lstStyle/>
          <a:p>
            <a:pPr marL="0" lvl="1" algn="l">
              <a:lnSpc>
                <a:spcPct val="110000"/>
              </a:lnSpc>
              <a:spcBef>
                <a:spcPts val="1000"/>
              </a:spcBef>
              <a:buClrTx/>
              <a:buSzTx/>
              <a:buFont typeface="Arial" panose="020B0604020202020204" pitchFamily="34" charset="0"/>
            </a:pP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如果用户想通过AP接入无线网络，必须同特定的AP关联。</a:t>
            </a:r>
          </a:p>
        </p:txBody>
      </p:sp>
      <p:sp>
        <p:nvSpPr>
          <p:cNvPr id="47111" name="AutoShape 12"/>
          <p:cNvSpPr/>
          <p:nvPr/>
        </p:nvSpPr>
        <p:spPr>
          <a:xfrm>
            <a:off x="4953000" y="4876800"/>
            <a:ext cx="3654425" cy="1447800"/>
          </a:xfrm>
          <a:prstGeom prst="wedgeRoundRectCallout">
            <a:avLst>
              <a:gd name="adj1" fmla="val 8992"/>
              <a:gd name="adj2" fmla="val -92543"/>
              <a:gd name="adj3" fmla="val 16667"/>
            </a:avLst>
          </a:prstGeom>
          <a:solidFill>
            <a:schemeClr val="accent1"/>
          </a:solidFill>
          <a:ln w="9525">
            <a:noFill/>
          </a:ln>
        </p:spPr>
        <p:txBody>
          <a:bodyPr anchor="ctr"/>
          <a:lstStyle/>
          <a:p>
            <a:pPr indent="352425" algn="ctr" fontAlgn="auto">
              <a:lnSpc>
                <a:spcPct val="100000"/>
              </a:lnSpc>
            </a:pPr>
            <a:r>
              <a:rPr lang="zh-CN" altLang="en-US" sz="2400" dirty="0">
                <a:latin typeface="Arial" panose="020B0604020202020204" pitchFamily="34" charset="0"/>
              </a:rPr>
              <a:t>用户每次只可以关联到一个</a:t>
            </a:r>
            <a:r>
              <a:rPr lang="en-US" altLang="zh-CN" sz="2400">
                <a:latin typeface="Arial" panose="020B0604020202020204" pitchFamily="34" charset="0"/>
              </a:rPr>
              <a:t>AP</a:t>
            </a:r>
            <a:r>
              <a:rPr lang="zh-CN" altLang="en-US" sz="2400" dirty="0">
                <a:latin typeface="Arial" panose="020B0604020202020204" pitchFamily="34" charset="0"/>
              </a:rPr>
              <a:t>上，关联总是由</a:t>
            </a:r>
            <a:r>
              <a:rPr lang="zh-CN" altLang="en-US" sz="2400" dirty="0">
                <a:solidFill>
                  <a:srgbClr val="FF0000"/>
                </a:solidFill>
                <a:latin typeface="Arial" panose="020B0604020202020204" pitchFamily="34" charset="0"/>
              </a:rPr>
              <a:t>用户</a:t>
            </a:r>
            <a:r>
              <a:rPr lang="zh-CN" altLang="en-US" sz="2400" dirty="0">
                <a:latin typeface="Arial" panose="020B0604020202020204" pitchFamily="34" charset="0"/>
              </a:rPr>
              <a:t>发起</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710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710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710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71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111"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endParaRPr lang="zh-CN" altLang="en-US"/>
          </a:p>
        </p:txBody>
      </p:sp>
      <p:sp>
        <p:nvSpPr>
          <p:cNvPr id="3" name="标题 2"/>
          <p:cNvSpPr>
            <a:spLocks noGrp="1"/>
          </p:cNvSpPr>
          <p:nvPr>
            <p:ph type="title"/>
          </p:nvPr>
        </p:nvSpPr>
        <p:spPr/>
        <p:txBody>
          <a:bodyPr/>
          <a:lstStyle/>
          <a:p>
            <a:endParaRPr lang="zh-CN" altLang="en-US"/>
          </a:p>
        </p:txBody>
      </p:sp>
      <p:sp>
        <p:nvSpPr>
          <p:cNvPr id="4" name="标题 3"/>
          <p:cNvSpPr>
            <a:spLocks noGrp="1"/>
          </p:cNvSpPr>
          <p:nvPr>
            <p:ph type="title"/>
          </p:nvPr>
        </p:nvSpPr>
        <p:spPr/>
        <p:txBody>
          <a:bodyPr/>
          <a:lstStyle/>
          <a:p>
            <a:endParaRPr lang="zh-CN" altLang="en-US"/>
          </a:p>
        </p:txBody>
      </p:sp>
      <p:sp>
        <p:nvSpPr>
          <p:cNvPr id="48131" name="Text Box 4"/>
          <p:cNvSpPr txBox="1"/>
          <p:nvPr/>
        </p:nvSpPr>
        <p:spPr>
          <a:xfrm>
            <a:off x="228600" y="446088"/>
            <a:ext cx="6010275" cy="645160"/>
          </a:xfrm>
          <a:prstGeom prst="rect">
            <a:avLst/>
          </a:prstGeom>
          <a:noFill/>
          <a:ln w="9525">
            <a:noFill/>
          </a:ln>
        </p:spPr>
        <p:txBody>
          <a:bodyPr>
            <a:spAutoFit/>
          </a:bodyPr>
          <a:lstStyle/>
          <a:p>
            <a:pPr algn="l" fontAlgn="base">
              <a:buClrTx/>
              <a:buSzTx/>
              <a:buFontTx/>
            </a:pPr>
            <a:r>
              <a:rPr lang="en-US" altLang="zh-CN" sz="2400" b="1">
                <a:solidFill>
                  <a:schemeClr val="bg1"/>
                </a:solidFill>
                <a:latin typeface="Arial" panose="020B0604020202020204" pitchFamily="34" charset="0"/>
                <a:ea typeface="黑体" panose="02010609060101010101" pitchFamily="2" charset="-122"/>
              </a:rPr>
              <a:t> </a:t>
            </a:r>
            <a:r>
              <a:rPr kumimoji="1" lang="zh-CN" altLang="en-US" sz="3600" dirty="0">
                <a:ln w="0"/>
                <a:solidFill>
                  <a:schemeClr val="bg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mj-cs"/>
              </a:rPr>
              <a:t>用户接入过程——关联</a:t>
            </a:r>
          </a:p>
        </p:txBody>
      </p:sp>
      <p:pic>
        <p:nvPicPr>
          <p:cNvPr id="48132" name="Picture 6"/>
          <p:cNvPicPr>
            <a:picLocks noChangeAspect="1"/>
          </p:cNvPicPr>
          <p:nvPr/>
        </p:nvPicPr>
        <p:blipFill>
          <a:blip r:embed="rId3"/>
          <a:stretch>
            <a:fillRect/>
          </a:stretch>
        </p:blipFill>
        <p:spPr>
          <a:xfrm>
            <a:off x="4572000" y="1343025"/>
            <a:ext cx="4371975" cy="2924175"/>
          </a:xfrm>
          <a:prstGeom prst="rect">
            <a:avLst/>
          </a:prstGeom>
          <a:noFill/>
          <a:ln w="9525">
            <a:noFill/>
          </a:ln>
        </p:spPr>
      </p:pic>
      <p:sp>
        <p:nvSpPr>
          <p:cNvPr id="48133" name="Rectangle 8"/>
          <p:cNvSpPr/>
          <p:nvPr/>
        </p:nvSpPr>
        <p:spPr>
          <a:xfrm>
            <a:off x="106680" y="1343025"/>
            <a:ext cx="4114800" cy="4812665"/>
          </a:xfrm>
          <a:prstGeom prst="rect">
            <a:avLst/>
          </a:prstGeom>
          <a:noFill/>
          <a:ln w="9525">
            <a:noFill/>
          </a:ln>
        </p:spPr>
        <p:txBody>
          <a:bodyPr>
            <a:spAutoFit/>
          </a:bodyPr>
          <a:lstStyle/>
          <a:p>
            <a:pPr marL="342900" lvl="1" indent="-342900" algn="l">
              <a:lnSpc>
                <a:spcPct val="110000"/>
              </a:lnSpc>
              <a:spcBef>
                <a:spcPts val="1000"/>
              </a:spcBef>
              <a:buClrTx/>
              <a:buSzTx/>
              <a:buFont typeface="Arial" panose="020B0604020202020204" pitchFamily="34" charset="0"/>
              <a:buChar char="•"/>
            </a:pPr>
            <a:r>
              <a:rPr lang="zh-CN" altLang="en-US" sz="24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关联</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：STA和一个AP建立关联后，后续的数据传输只能在两者之间进行。</a:t>
            </a:r>
          </a:p>
          <a:p>
            <a:pPr marL="342900" lvl="1" indent="-342900" algn="l">
              <a:lnSpc>
                <a:spcPct val="110000"/>
              </a:lnSpc>
              <a:spcBef>
                <a:spcPts val="1000"/>
              </a:spcBef>
              <a:buClrTx/>
              <a:buSzTx/>
              <a:buFont typeface="Arial" panose="020B0604020202020204" pitchFamily="34" charset="0"/>
              <a:buChar char="•"/>
            </a:pPr>
            <a:r>
              <a:rPr lang="zh-CN" altLang="en-US" sz="24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再关联</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：STA在从一个老的AP移动到新的AP时通过再关联和新的AP建立关联，再关联前必须经历认证过程。</a:t>
            </a:r>
          </a:p>
          <a:p>
            <a:pPr marL="342900" lvl="1" indent="-342900" algn="l">
              <a:lnSpc>
                <a:spcPct val="110000"/>
              </a:lnSpc>
              <a:spcBef>
                <a:spcPts val="1000"/>
              </a:spcBef>
              <a:buClrTx/>
              <a:buSzTx/>
              <a:buFont typeface="Arial" panose="020B0604020202020204" pitchFamily="34" charset="0"/>
              <a:buChar char="•"/>
            </a:pPr>
            <a:r>
              <a:rPr lang="zh-CN" altLang="en-US" sz="24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去关联</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：STA和AP均可以通过去关联和AP解除关联关系。</a:t>
            </a:r>
          </a:p>
        </p:txBody>
      </p:sp>
      <p:sp>
        <p:nvSpPr>
          <p:cNvPr id="48134" name="AutoShape 9"/>
          <p:cNvSpPr/>
          <p:nvPr/>
        </p:nvSpPr>
        <p:spPr>
          <a:xfrm>
            <a:off x="4676775" y="4495800"/>
            <a:ext cx="4267200" cy="1676400"/>
          </a:xfrm>
          <a:prstGeom prst="wedgeRoundRectCallout">
            <a:avLst>
              <a:gd name="adj1" fmla="val 2454"/>
              <a:gd name="adj2" fmla="val -75472"/>
              <a:gd name="adj3" fmla="val 16667"/>
            </a:avLst>
          </a:prstGeom>
          <a:solidFill>
            <a:schemeClr val="accent1"/>
          </a:solidFill>
          <a:ln w="9525">
            <a:noFill/>
          </a:ln>
        </p:spPr>
        <p:txBody>
          <a:bodyPr anchor="ctr"/>
          <a:lstStyle/>
          <a:p>
            <a:pPr indent="352425" algn="ctr">
              <a:lnSpc>
                <a:spcPct val="150000"/>
              </a:lnSpc>
            </a:pPr>
            <a:r>
              <a:rPr lang="zh-CN" altLang="en-US" sz="2000" dirty="0">
                <a:latin typeface="Arial" panose="020B0604020202020204" pitchFamily="34" charset="0"/>
              </a:rPr>
              <a:t>当</a:t>
            </a:r>
            <a:r>
              <a:rPr lang="en-US" altLang="zh-CN" sz="2000">
                <a:latin typeface="Arial" panose="020B0604020202020204" pitchFamily="34" charset="0"/>
              </a:rPr>
              <a:t>STA</a:t>
            </a:r>
            <a:r>
              <a:rPr lang="zh-CN" altLang="en-US" sz="2000" dirty="0">
                <a:latin typeface="Arial" panose="020B0604020202020204" pitchFamily="34" charset="0"/>
              </a:rPr>
              <a:t>扫描到信号更强的信的</a:t>
            </a:r>
            <a:r>
              <a:rPr lang="en-US" altLang="zh-CN" sz="2000">
                <a:latin typeface="Arial" panose="020B0604020202020204" pitchFamily="34" charset="0"/>
              </a:rPr>
              <a:t>AP</a:t>
            </a:r>
            <a:r>
              <a:rPr lang="zh-CN" altLang="en-US" sz="2000" dirty="0">
                <a:latin typeface="Arial" panose="020B0604020202020204" pitchFamily="34" charset="0"/>
              </a:rPr>
              <a:t>时，需先和原来的</a:t>
            </a:r>
            <a:r>
              <a:rPr lang="en-US" altLang="zh-CN" sz="2000">
                <a:latin typeface="Arial" panose="020B0604020202020204" pitchFamily="34" charset="0"/>
              </a:rPr>
              <a:t>AP</a:t>
            </a:r>
            <a:r>
              <a:rPr lang="zh-CN" altLang="en-US" sz="2000" dirty="0">
                <a:latin typeface="Arial" panose="020B0604020202020204" pitchFamily="34" charset="0"/>
              </a:rPr>
              <a:t>去关联，在才能和新的</a:t>
            </a:r>
            <a:r>
              <a:rPr lang="en-US" altLang="zh-CN" sz="2000">
                <a:latin typeface="Arial" panose="020B0604020202020204" pitchFamily="34" charset="0"/>
              </a:rPr>
              <a:t>AP</a:t>
            </a:r>
            <a:r>
              <a:rPr lang="zh-CN" altLang="en-US" sz="2000" dirty="0">
                <a:latin typeface="Arial" panose="020B0604020202020204" pitchFamily="34" charset="0"/>
              </a:rPr>
              <a:t>建立关联。</a:t>
            </a:r>
          </a:p>
        </p:txBody>
      </p:sp>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0693B98-1209-433A-868B-2A02D5F55120}"/>
              </a:ext>
            </a:extLst>
          </p:cNvPr>
          <p:cNvSpPr>
            <a:spLocks noGrp="1"/>
          </p:cNvSpPr>
          <p:nvPr>
            <p:ph idx="1"/>
          </p:nvPr>
        </p:nvSpPr>
        <p:spPr/>
        <p:txBody>
          <a:bodyPr/>
          <a:lstStyle/>
          <a:p>
            <a:pPr>
              <a:lnSpc>
                <a:spcPct val="150000"/>
              </a:lnSpc>
              <a:spcBef>
                <a:spcPts val="600"/>
              </a:spcBef>
              <a:spcAft>
                <a:spcPts val="600"/>
              </a:spcAft>
              <a:buFont typeface="Wingdings" panose="05000000000000000000" pitchFamily="2" charset="2"/>
              <a:buChar char="n"/>
            </a:pPr>
            <a:r>
              <a:rPr kumimoji="1" lang="zh-CN" altLang="en-US" sz="2800" dirty="0"/>
              <a:t>无线接入技术概念</a:t>
            </a:r>
            <a:endParaRPr kumimoji="1" lang="en-US" altLang="zh-CN" sz="2800" dirty="0"/>
          </a:p>
          <a:p>
            <a:pPr>
              <a:lnSpc>
                <a:spcPct val="150000"/>
              </a:lnSpc>
              <a:spcBef>
                <a:spcPts val="600"/>
              </a:spcBef>
              <a:spcAft>
                <a:spcPts val="600"/>
              </a:spcAft>
              <a:buFont typeface="Wingdings" panose="05000000000000000000" pitchFamily="2" charset="2"/>
              <a:buChar char="n"/>
            </a:pPr>
            <a:r>
              <a:rPr kumimoji="1" lang="zh-CN" altLang="en-US" sz="2800" dirty="0"/>
              <a:t>无线网络的组成元素</a:t>
            </a:r>
            <a:endParaRPr kumimoji="1" lang="en-US" altLang="zh-CN" sz="2800" dirty="0"/>
          </a:p>
          <a:p>
            <a:pPr>
              <a:lnSpc>
                <a:spcPct val="150000"/>
              </a:lnSpc>
              <a:spcBef>
                <a:spcPts val="600"/>
              </a:spcBef>
              <a:spcAft>
                <a:spcPts val="600"/>
              </a:spcAft>
              <a:buFont typeface="Wingdings" panose="05000000000000000000" pitchFamily="2" charset="2"/>
              <a:buChar char="n"/>
            </a:pPr>
            <a:r>
              <a:rPr kumimoji="1" lang="zh-CN" altLang="en-US" sz="2800" dirty="0"/>
              <a:t>无线网络接入技术的特点</a:t>
            </a:r>
            <a:endParaRPr kumimoji="1" lang="en-US" altLang="zh-CN" sz="2800" dirty="0"/>
          </a:p>
          <a:p>
            <a:pPr>
              <a:buFont typeface="Wingdings" panose="05000000000000000000" pitchFamily="2" charset="2"/>
              <a:buChar char="n"/>
            </a:pPr>
            <a:endParaRPr lang="en-US" altLang="zh-CN" dirty="0"/>
          </a:p>
          <a:p>
            <a:pPr>
              <a:buFont typeface="Wingdings" panose="05000000000000000000" pitchFamily="2" charset="2"/>
              <a:buChar char="n"/>
            </a:pPr>
            <a:endParaRPr lang="zh-CN" altLang="en-US" dirty="0"/>
          </a:p>
        </p:txBody>
      </p:sp>
      <p:sp>
        <p:nvSpPr>
          <p:cNvPr id="4" name="标题 3">
            <a:extLst>
              <a:ext uri="{FF2B5EF4-FFF2-40B4-BE49-F238E27FC236}">
                <a16:creationId xmlns:a16="http://schemas.microsoft.com/office/drawing/2014/main" id="{C5BA44CF-0E3B-4801-86D3-A56C14E5EDBB}"/>
              </a:ext>
            </a:extLst>
          </p:cNvPr>
          <p:cNvSpPr>
            <a:spLocks noGrp="1"/>
          </p:cNvSpPr>
          <p:nvPr>
            <p:ph type="title"/>
          </p:nvPr>
        </p:nvSpPr>
        <p:spPr/>
        <p:txBody>
          <a:bodyPr/>
          <a:lstStyle/>
          <a:p>
            <a:r>
              <a:rPr lang="zh-CN" altLang="en-US" dirty="0"/>
              <a:t>目录</a:t>
            </a:r>
          </a:p>
        </p:txBody>
      </p:sp>
    </p:spTree>
    <p:extLst>
      <p:ext uri="{BB962C8B-B14F-4D97-AF65-F5344CB8AC3E}">
        <p14:creationId xmlns:p14="http://schemas.microsoft.com/office/powerpoint/2010/main" val="243594345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endParaRPr lang="zh-CN" altLang="en-US"/>
          </a:p>
        </p:txBody>
      </p:sp>
      <p:sp>
        <p:nvSpPr>
          <p:cNvPr id="3" name="标题 2"/>
          <p:cNvSpPr>
            <a:spLocks noGrp="1"/>
          </p:cNvSpPr>
          <p:nvPr>
            <p:ph type="title"/>
          </p:nvPr>
        </p:nvSpPr>
        <p:spPr/>
        <p:txBody>
          <a:bodyPr/>
          <a:lstStyle/>
          <a:p>
            <a:endParaRPr lang="zh-CN" altLang="en-US"/>
          </a:p>
        </p:txBody>
      </p:sp>
      <p:sp>
        <p:nvSpPr>
          <p:cNvPr id="4" name="标题 3"/>
          <p:cNvSpPr>
            <a:spLocks noGrp="1"/>
          </p:cNvSpPr>
          <p:nvPr>
            <p:ph type="title"/>
          </p:nvPr>
        </p:nvSpPr>
        <p:spPr/>
        <p:txBody>
          <a:bodyPr/>
          <a:lstStyle/>
          <a:p>
            <a:endParaRPr lang="zh-CN" altLang="en-US"/>
          </a:p>
        </p:txBody>
      </p:sp>
      <p:sp>
        <p:nvSpPr>
          <p:cNvPr id="49155" name="Text Box 4"/>
          <p:cNvSpPr txBox="1"/>
          <p:nvPr/>
        </p:nvSpPr>
        <p:spPr>
          <a:xfrm>
            <a:off x="228600" y="446088"/>
            <a:ext cx="6010275" cy="645160"/>
          </a:xfrm>
          <a:prstGeom prst="rect">
            <a:avLst/>
          </a:prstGeom>
          <a:noFill/>
          <a:ln w="9525">
            <a:noFill/>
          </a:ln>
        </p:spPr>
        <p:txBody>
          <a:bodyPr>
            <a:spAutoFit/>
          </a:bodyPr>
          <a:lstStyle/>
          <a:p>
            <a:pPr algn="l" fontAlgn="base">
              <a:buClrTx/>
              <a:buSzTx/>
              <a:buFontTx/>
            </a:pPr>
            <a:r>
              <a:rPr kumimoji="1" lang="zh-CN" altLang="en-US" sz="3600" dirty="0">
                <a:ln w="0"/>
                <a:solidFill>
                  <a:schemeClr val="bg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mj-cs"/>
              </a:rPr>
              <a:t>认证和加密</a:t>
            </a:r>
          </a:p>
        </p:txBody>
      </p:sp>
      <p:sp>
        <p:nvSpPr>
          <p:cNvPr id="49156" name="Rectangle 5"/>
          <p:cNvSpPr/>
          <p:nvPr/>
        </p:nvSpPr>
        <p:spPr>
          <a:xfrm>
            <a:off x="304800" y="1156653"/>
            <a:ext cx="8534400" cy="977265"/>
          </a:xfrm>
          <a:prstGeom prst="rect">
            <a:avLst/>
          </a:prstGeom>
          <a:noFill/>
          <a:ln w="9525">
            <a:noFill/>
          </a:ln>
        </p:spPr>
        <p:txBody>
          <a:bodyPr>
            <a:spAutoFit/>
          </a:bodyPr>
          <a:lstStyle/>
          <a:p>
            <a:pPr marL="571500" lvl="1" indent="-342900" algn="l">
              <a:lnSpc>
                <a:spcPct val="120000"/>
              </a:lnSpc>
              <a:spcBef>
                <a:spcPts val="0"/>
              </a:spcBef>
              <a:buClrTx/>
              <a:buSzPct val="150000"/>
              <a:buFont typeface="Arial" panose="020B0604020202020204" pitchFamily="34" charset="0"/>
              <a:buChar char="•"/>
            </a:pPr>
            <a:r>
              <a:rPr lang="zh-CN" altLang="en-US" sz="2400" dirty="0">
                <a:latin typeface="Arial" panose="020B0604020202020204" pitchFamily="34" charset="0"/>
                <a:ea typeface="微软雅黑" panose="020B0503020204020204" pitchFamily="34" charset="-122"/>
              </a:rPr>
              <a:t>WiFi的网络安全机制有认证和加密机制两种</a:t>
            </a:r>
          </a:p>
          <a:p>
            <a:pPr marL="571500" lvl="1" indent="-342900" algn="l">
              <a:lnSpc>
                <a:spcPct val="120000"/>
              </a:lnSpc>
              <a:spcBef>
                <a:spcPts val="0"/>
              </a:spcBef>
              <a:buClrTx/>
              <a:buSzPct val="150000"/>
              <a:buFont typeface="Arial" panose="020B0604020202020204" pitchFamily="34" charset="0"/>
              <a:buChar char="•"/>
            </a:pPr>
            <a:r>
              <a:rPr lang="zh-CN" altLang="en-US" sz="2400" dirty="0">
                <a:latin typeface="Arial" panose="020B0604020202020204" pitchFamily="34" charset="0"/>
                <a:ea typeface="微软雅黑" panose="020B0503020204020204" pitchFamily="34" charset="-122"/>
              </a:rPr>
              <a:t>目前典型的认证和加密机制包括：</a:t>
            </a:r>
          </a:p>
        </p:txBody>
      </p:sp>
      <p:sp>
        <p:nvSpPr>
          <p:cNvPr id="49157" name="Rectangle 6"/>
          <p:cNvSpPr/>
          <p:nvPr/>
        </p:nvSpPr>
        <p:spPr>
          <a:xfrm>
            <a:off x="609600" y="2209800"/>
            <a:ext cx="6553200" cy="3168015"/>
          </a:xfrm>
          <a:prstGeom prst="rect">
            <a:avLst/>
          </a:prstGeom>
          <a:noFill/>
          <a:ln w="9525">
            <a:noFill/>
          </a:ln>
        </p:spPr>
        <p:txBody>
          <a:bodyPr>
            <a:spAutoFit/>
          </a:bodyPr>
          <a:lstStyle/>
          <a:p>
            <a:pPr marL="342900" lvl="1" indent="-342900" algn="l">
              <a:lnSpc>
                <a:spcPct val="110000"/>
              </a:lnSpc>
              <a:spcBef>
                <a:spcPts val="1000"/>
              </a:spcBef>
              <a:buClrTx/>
              <a:buSzTx/>
              <a:buFont typeface="Arial" panose="020B0604020202020204" pitchFamily="34" charset="0"/>
              <a:buChar char="•"/>
            </a:pP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Open System</a:t>
            </a:r>
          </a:p>
          <a:p>
            <a:pPr marL="342900" lvl="1" indent="-342900" algn="l">
              <a:lnSpc>
                <a:spcPct val="110000"/>
              </a:lnSpc>
              <a:spcBef>
                <a:spcPts val="1000"/>
              </a:spcBef>
              <a:buClrTx/>
              <a:buSzTx/>
              <a:buFont typeface="Arial" panose="020B0604020202020204" pitchFamily="34" charset="0"/>
              <a:buChar char="•"/>
            </a:pP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WPA/WPA2</a:t>
            </a:r>
          </a:p>
          <a:p>
            <a:pPr marL="342900" lvl="1" indent="-342900" algn="l">
              <a:lnSpc>
                <a:spcPct val="110000"/>
              </a:lnSpc>
              <a:spcBef>
                <a:spcPts val="1000"/>
              </a:spcBef>
              <a:buClrTx/>
              <a:buSzTx/>
              <a:buFont typeface="Arial" panose="020B0604020202020204" pitchFamily="34" charset="0"/>
              <a:buChar char="•"/>
            </a:pP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WPS</a:t>
            </a:r>
          </a:p>
          <a:p>
            <a:pPr marL="342900" lvl="1" indent="-342900" algn="l">
              <a:lnSpc>
                <a:spcPct val="110000"/>
              </a:lnSpc>
              <a:spcBef>
                <a:spcPts val="1000"/>
              </a:spcBef>
              <a:buClrTx/>
              <a:buSzTx/>
              <a:buFont typeface="Arial" panose="020B0604020202020204" pitchFamily="34" charset="0"/>
              <a:buChar char="•"/>
            </a:pP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MAC地址过滤</a:t>
            </a:r>
          </a:p>
          <a:p>
            <a:pPr marL="342900" lvl="1" indent="-342900" algn="l">
              <a:lnSpc>
                <a:spcPct val="110000"/>
              </a:lnSpc>
              <a:spcBef>
                <a:spcPts val="1000"/>
              </a:spcBef>
              <a:buClrTx/>
              <a:buSzTx/>
              <a:buFont typeface="Arial" panose="020B0604020202020204" pitchFamily="34" charset="0"/>
              <a:buChar char="•"/>
            </a:pP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WEP有线等效加密</a:t>
            </a:r>
          </a:p>
          <a:p>
            <a:pPr marL="342900" lvl="1" indent="-342900" algn="l">
              <a:lnSpc>
                <a:spcPct val="110000"/>
              </a:lnSpc>
              <a:spcBef>
                <a:spcPts val="1000"/>
              </a:spcBef>
              <a:buClrTx/>
              <a:buSzTx/>
              <a:buFont typeface="Arial" panose="020B0604020202020204" pitchFamily="34" charset="0"/>
              <a:buChar char="•"/>
            </a:pP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SNMP协议</a:t>
            </a:r>
          </a:p>
        </p:txBody>
      </p:sp>
    </p:spTree>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endParaRPr lang="zh-CN" altLang="en-US"/>
          </a:p>
        </p:txBody>
      </p:sp>
      <p:sp>
        <p:nvSpPr>
          <p:cNvPr id="3" name="标题 2"/>
          <p:cNvSpPr>
            <a:spLocks noGrp="1"/>
          </p:cNvSpPr>
          <p:nvPr>
            <p:ph type="title"/>
          </p:nvPr>
        </p:nvSpPr>
        <p:spPr/>
        <p:txBody>
          <a:bodyPr/>
          <a:lstStyle/>
          <a:p>
            <a:endParaRPr lang="zh-CN" altLang="en-US"/>
          </a:p>
        </p:txBody>
      </p:sp>
      <p:sp>
        <p:nvSpPr>
          <p:cNvPr id="4" name="标题 3"/>
          <p:cNvSpPr>
            <a:spLocks noGrp="1"/>
          </p:cNvSpPr>
          <p:nvPr>
            <p:ph type="title"/>
          </p:nvPr>
        </p:nvSpPr>
        <p:spPr/>
        <p:txBody>
          <a:bodyPr/>
          <a:lstStyle/>
          <a:p>
            <a:endParaRPr lang="zh-CN" altLang="en-US"/>
          </a:p>
        </p:txBody>
      </p:sp>
      <p:sp>
        <p:nvSpPr>
          <p:cNvPr id="50179" name="Text Box 2"/>
          <p:cNvSpPr txBox="1"/>
          <p:nvPr/>
        </p:nvSpPr>
        <p:spPr>
          <a:xfrm>
            <a:off x="228600" y="446088"/>
            <a:ext cx="6010275" cy="645160"/>
          </a:xfrm>
          <a:prstGeom prst="rect">
            <a:avLst/>
          </a:prstGeom>
          <a:noFill/>
          <a:ln w="9525">
            <a:noFill/>
          </a:ln>
        </p:spPr>
        <p:txBody>
          <a:bodyPr>
            <a:spAutoFit/>
          </a:bodyPr>
          <a:lstStyle/>
          <a:p>
            <a:pPr algn="l" fontAlgn="base">
              <a:buClrTx/>
              <a:buSzTx/>
              <a:buFontTx/>
            </a:pPr>
            <a:r>
              <a:rPr lang="en-US" altLang="zh-CN" sz="2400" b="1">
                <a:solidFill>
                  <a:schemeClr val="bg1"/>
                </a:solidFill>
                <a:latin typeface="Arial" panose="020B0604020202020204" pitchFamily="34" charset="0"/>
                <a:ea typeface="黑体" panose="02010609060101010101" pitchFamily="2" charset="-122"/>
              </a:rPr>
              <a:t> </a:t>
            </a:r>
            <a:r>
              <a:rPr kumimoji="1" lang="zh-CN" altLang="en-US" sz="3600" dirty="0">
                <a:ln w="0"/>
                <a:solidFill>
                  <a:schemeClr val="bg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mj-cs"/>
              </a:rPr>
              <a:t>认证和加密</a:t>
            </a:r>
          </a:p>
        </p:txBody>
      </p:sp>
      <p:sp>
        <p:nvSpPr>
          <p:cNvPr id="50180" name="Rectangle 5"/>
          <p:cNvSpPr/>
          <p:nvPr/>
        </p:nvSpPr>
        <p:spPr>
          <a:xfrm>
            <a:off x="304800" y="1046163"/>
            <a:ext cx="8534400" cy="710565"/>
          </a:xfrm>
          <a:prstGeom prst="rect">
            <a:avLst/>
          </a:prstGeom>
          <a:noFill/>
          <a:ln w="9525">
            <a:noFill/>
          </a:ln>
        </p:spPr>
        <p:txBody>
          <a:bodyPr>
            <a:spAutoFit/>
          </a:bodyPr>
          <a:lstStyle/>
          <a:p>
            <a:pPr marL="342900" lvl="1" indent="-342900" algn="l">
              <a:lnSpc>
                <a:spcPct val="110000"/>
              </a:lnSpc>
              <a:spcBef>
                <a:spcPts val="1000"/>
              </a:spcBef>
              <a:buClrTx/>
              <a:buSzTx/>
              <a:buFont typeface="Wingdings" panose="05000000000000000000" charset="0"/>
              <a:buChar char="Ø"/>
            </a:pPr>
            <a:r>
              <a:rPr lang="zh-CN" altLang="en-US" sz="24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Open System：</a:t>
            </a:r>
          </a:p>
        </p:txBody>
      </p:sp>
      <p:sp>
        <p:nvSpPr>
          <p:cNvPr id="50181" name="Rectangle 6"/>
          <p:cNvSpPr/>
          <p:nvPr/>
        </p:nvSpPr>
        <p:spPr>
          <a:xfrm>
            <a:off x="612775" y="1736725"/>
            <a:ext cx="7254240" cy="902970"/>
          </a:xfrm>
          <a:prstGeom prst="rect">
            <a:avLst/>
          </a:prstGeom>
          <a:noFill/>
          <a:ln w="9525">
            <a:noFill/>
          </a:ln>
        </p:spPr>
        <p:txBody>
          <a:bodyPr wrap="square">
            <a:spAutoFit/>
          </a:bodyPr>
          <a:lstStyle/>
          <a:p>
            <a:pPr marL="342900" lvl="1" indent="-342900" algn="l">
              <a:lnSpc>
                <a:spcPct val="110000"/>
              </a:lnSpc>
              <a:spcBef>
                <a:spcPts val="1000"/>
              </a:spcBef>
              <a:buClrTx/>
              <a:buSzTx/>
              <a:buFont typeface="Arial" panose="020B0604020202020204" pitchFamily="34" charset="0"/>
            </a:pP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完全不认证也不加密，任何人都可以连到无线基地台使用网络。</a:t>
            </a:r>
          </a:p>
        </p:txBody>
      </p:sp>
      <p:sp>
        <p:nvSpPr>
          <p:cNvPr id="50182" name="Rectangle 7"/>
          <p:cNvSpPr/>
          <p:nvPr/>
        </p:nvSpPr>
        <p:spPr>
          <a:xfrm>
            <a:off x="228600" y="2856548"/>
            <a:ext cx="8534400" cy="1143635"/>
          </a:xfrm>
          <a:prstGeom prst="rect">
            <a:avLst/>
          </a:prstGeom>
          <a:noFill/>
          <a:ln w="9525">
            <a:noFill/>
          </a:ln>
        </p:spPr>
        <p:txBody>
          <a:bodyPr>
            <a:spAutoFit/>
          </a:bodyPr>
          <a:lstStyle/>
          <a:p>
            <a:pPr marL="342900" lvl="1" indent="-342900" algn="l">
              <a:lnSpc>
                <a:spcPct val="110000"/>
              </a:lnSpc>
              <a:spcBef>
                <a:spcPts val="1000"/>
              </a:spcBef>
              <a:buClrTx/>
              <a:buSzTx/>
              <a:buFont typeface="Wingdings" panose="05000000000000000000" charset="0"/>
              <a:buChar char="Ø"/>
            </a:pPr>
            <a:r>
              <a:rPr lang="zh-CN" altLang="en-US" sz="24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WEP(Wired Equivalent Privacy)：</a:t>
            </a:r>
            <a:r>
              <a:rPr lang="zh-CN" altLang="en-US" sz="24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有线等效加密</a:t>
            </a:r>
            <a:endParaRPr lang="zh-CN" altLang="en-US" sz="24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a:p>
            <a:pPr marL="342900" indent="-342900" fontAlgn="base">
              <a:lnSpc>
                <a:spcPct val="175000"/>
              </a:lnSpc>
              <a:buSzPct val="140000"/>
              <a:buFont typeface="Wingdings" panose="05000000000000000000" charset="0"/>
              <a:buChar char="Ø"/>
            </a:pPr>
            <a:endParaRPr lang="zh-CN" altLang="en-US" sz="24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0183" name="Rectangle 9"/>
          <p:cNvSpPr/>
          <p:nvPr/>
        </p:nvSpPr>
        <p:spPr>
          <a:xfrm>
            <a:off x="304800" y="3444875"/>
            <a:ext cx="8229600" cy="2911475"/>
          </a:xfrm>
          <a:prstGeom prst="rect">
            <a:avLst/>
          </a:prstGeom>
          <a:noFill/>
          <a:ln w="9525">
            <a:noFill/>
          </a:ln>
        </p:spPr>
        <p:txBody>
          <a:bodyPr>
            <a:spAutoFit/>
          </a:bodyPr>
          <a:lstStyle/>
          <a:p>
            <a:pPr marL="342900" lvl="1" indent="-342900" algn="l">
              <a:lnSpc>
                <a:spcPct val="110000"/>
              </a:lnSpc>
              <a:spcBef>
                <a:spcPts val="1000"/>
              </a:spcBef>
              <a:buClrTx/>
              <a:buSzTx/>
              <a:buFont typeface="Arial" panose="020B0604020202020204" pitchFamily="34" charset="0"/>
              <a:buChar char="•"/>
            </a:pP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最基本的加密技术</a:t>
            </a:r>
          </a:p>
          <a:p>
            <a:pPr marL="342900" lvl="1" indent="-342900" algn="l">
              <a:lnSpc>
                <a:spcPct val="110000"/>
              </a:lnSpc>
              <a:spcBef>
                <a:spcPts val="1000"/>
              </a:spcBef>
              <a:buClrTx/>
              <a:buSzTx/>
              <a:buFont typeface="Arial" panose="020B0604020202020204" pitchFamily="34" charset="0"/>
              <a:buChar char="•"/>
            </a:pP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使用RC4算法保证数据的保密性</a:t>
            </a:r>
          </a:p>
          <a:p>
            <a:pPr marL="342900" lvl="1" indent="-342900" algn="l">
              <a:lnSpc>
                <a:spcPct val="110000"/>
              </a:lnSpc>
              <a:spcBef>
                <a:spcPts val="1000"/>
              </a:spcBef>
              <a:buClrTx/>
              <a:buSzTx/>
              <a:buFont typeface="Arial" panose="020B0604020202020204" pitchFamily="34" charset="0"/>
              <a:buChar char="•"/>
            </a:pP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有64位密钥和128位密钥两种加密方式</a:t>
            </a:r>
          </a:p>
          <a:p>
            <a:pPr marL="342900" lvl="1" indent="-342900" algn="l">
              <a:lnSpc>
                <a:spcPct val="110000"/>
              </a:lnSpc>
              <a:spcBef>
                <a:spcPts val="1000"/>
              </a:spcBef>
              <a:buClrTx/>
              <a:buSzTx/>
              <a:buFont typeface="Arial" panose="020B0604020202020204" pitchFamily="34" charset="0"/>
              <a:buChar char="•"/>
            </a:pP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存在固有的缺陷：网络上每个客户或者计算机都使用了</a:t>
            </a:r>
            <a:r>
              <a:rPr lang="zh-CN" altLang="en-US" sz="24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相同的保密字</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，网络偷听者能刺探到你的密钥，偷走数据并在网络上造成混乱。</a:t>
            </a:r>
            <a:endParaRPr lang="zh-CN" altLang="en-US" sz="2000" b="1" dirty="0">
              <a:solidFill>
                <a:srgbClr val="6600CC"/>
              </a:solidFill>
              <a:latin typeface="Arial" panose="020B0604020202020204" pitchFamily="34" charset="0"/>
            </a:endParaRPr>
          </a:p>
        </p:txBody>
      </p:sp>
    </p:spTree>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endParaRPr lang="zh-CN" altLang="en-US"/>
          </a:p>
        </p:txBody>
      </p:sp>
      <p:sp>
        <p:nvSpPr>
          <p:cNvPr id="3" name="标题 2"/>
          <p:cNvSpPr>
            <a:spLocks noGrp="1"/>
          </p:cNvSpPr>
          <p:nvPr>
            <p:ph type="title"/>
          </p:nvPr>
        </p:nvSpPr>
        <p:spPr/>
        <p:txBody>
          <a:bodyPr/>
          <a:lstStyle/>
          <a:p>
            <a:endParaRPr lang="zh-CN" altLang="en-US"/>
          </a:p>
        </p:txBody>
      </p:sp>
      <p:sp>
        <p:nvSpPr>
          <p:cNvPr id="4" name="标题 3"/>
          <p:cNvSpPr>
            <a:spLocks noGrp="1"/>
          </p:cNvSpPr>
          <p:nvPr>
            <p:ph type="title"/>
          </p:nvPr>
        </p:nvSpPr>
        <p:spPr/>
        <p:txBody>
          <a:bodyPr/>
          <a:lstStyle/>
          <a:p>
            <a:endParaRPr lang="zh-CN" altLang="en-US"/>
          </a:p>
        </p:txBody>
      </p:sp>
      <p:sp>
        <p:nvSpPr>
          <p:cNvPr id="51203" name="Text Box 2"/>
          <p:cNvSpPr txBox="1"/>
          <p:nvPr/>
        </p:nvSpPr>
        <p:spPr>
          <a:xfrm>
            <a:off x="228600" y="446088"/>
            <a:ext cx="6010275" cy="645160"/>
          </a:xfrm>
          <a:prstGeom prst="rect">
            <a:avLst/>
          </a:prstGeom>
          <a:noFill/>
          <a:ln w="9525">
            <a:noFill/>
          </a:ln>
        </p:spPr>
        <p:txBody>
          <a:bodyPr>
            <a:spAutoFit/>
          </a:bodyPr>
          <a:lstStyle/>
          <a:p>
            <a:pPr algn="l" fontAlgn="base">
              <a:buClrTx/>
              <a:buSzTx/>
              <a:buFontTx/>
            </a:pPr>
            <a:r>
              <a:rPr lang="en-US" altLang="zh-CN" sz="2400" b="1">
                <a:solidFill>
                  <a:schemeClr val="bg1"/>
                </a:solidFill>
                <a:latin typeface="Arial" panose="020B0604020202020204" pitchFamily="34" charset="0"/>
                <a:ea typeface="黑体" panose="02010609060101010101" pitchFamily="2" charset="-122"/>
              </a:rPr>
              <a:t>  </a:t>
            </a:r>
            <a:r>
              <a:rPr kumimoji="1" lang="zh-CN" altLang="en-US" sz="3600" dirty="0">
                <a:ln w="0"/>
                <a:solidFill>
                  <a:schemeClr val="bg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mj-cs"/>
              </a:rPr>
              <a:t>认证和加密</a:t>
            </a:r>
          </a:p>
        </p:txBody>
      </p:sp>
      <p:sp>
        <p:nvSpPr>
          <p:cNvPr id="51204" name="Rectangle 4"/>
          <p:cNvSpPr/>
          <p:nvPr/>
        </p:nvSpPr>
        <p:spPr>
          <a:xfrm>
            <a:off x="228600" y="1300163"/>
            <a:ext cx="8534400" cy="1116330"/>
          </a:xfrm>
          <a:prstGeom prst="rect">
            <a:avLst/>
          </a:prstGeom>
          <a:noFill/>
          <a:ln w="9525">
            <a:noFill/>
          </a:ln>
        </p:spPr>
        <p:txBody>
          <a:bodyPr>
            <a:spAutoFit/>
          </a:bodyPr>
          <a:lstStyle/>
          <a:p>
            <a:pPr marL="342900" lvl="1" indent="-342900" algn="l">
              <a:lnSpc>
                <a:spcPct val="110000"/>
              </a:lnSpc>
              <a:spcBef>
                <a:spcPts val="1000"/>
              </a:spcBef>
              <a:buClrTx/>
              <a:buSzTx/>
              <a:buFont typeface="Wingdings" panose="05000000000000000000" charset="0"/>
              <a:buChar char="Ø"/>
            </a:pPr>
            <a:r>
              <a:rPr lang="zh-CN" altLang="en-US" sz="24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WPA (WiFi Protected Access) ：</a:t>
            </a:r>
            <a:r>
              <a:rPr lang="zh-CN" altLang="en-US" sz="24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WiFi保护访问</a:t>
            </a:r>
            <a:endParaRPr lang="zh-CN" altLang="en-US" sz="24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a:p>
            <a:pPr marL="342900" indent="-342900" fontAlgn="base">
              <a:lnSpc>
                <a:spcPct val="175000"/>
              </a:lnSpc>
              <a:buSzPct val="140000"/>
              <a:buFont typeface="Wingdings" panose="05000000000000000000" charset="0"/>
              <a:buChar char="Ø"/>
            </a:pPr>
            <a:endParaRPr lang="zh-CN" altLang="en-US" sz="2300" b="1" dirty="0">
              <a:solidFill>
                <a:srgbClr val="FF0000"/>
              </a:solidFill>
              <a:latin typeface="Arial" panose="020B0604020202020204" pitchFamily="34" charset="0"/>
            </a:endParaRPr>
          </a:p>
        </p:txBody>
      </p:sp>
      <p:sp>
        <p:nvSpPr>
          <p:cNvPr id="51205" name="Rectangle 5"/>
          <p:cNvSpPr/>
          <p:nvPr/>
        </p:nvSpPr>
        <p:spPr>
          <a:xfrm>
            <a:off x="381000" y="2188210"/>
            <a:ext cx="8229600" cy="2654935"/>
          </a:xfrm>
          <a:prstGeom prst="rect">
            <a:avLst/>
          </a:prstGeom>
          <a:noFill/>
          <a:ln w="9525">
            <a:noFill/>
          </a:ln>
        </p:spPr>
        <p:txBody>
          <a:bodyPr>
            <a:spAutoFit/>
          </a:bodyPr>
          <a:lstStyle/>
          <a:p>
            <a:pPr marL="342900" lvl="1" indent="-342900" algn="l">
              <a:lnSpc>
                <a:spcPct val="110000"/>
              </a:lnSpc>
              <a:spcBef>
                <a:spcPts val="1000"/>
              </a:spcBef>
              <a:buClrTx/>
              <a:buSzTx/>
              <a:buFont typeface="Arial" panose="020B0604020202020204" pitchFamily="34" charset="0"/>
              <a:buChar char="•"/>
            </a:pP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WiFi商业联盟在IEEE802.11i草案基础上制定的一项</a:t>
            </a:r>
            <a:r>
              <a:rPr lang="zh-CN" altLang="en-US" sz="24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无线局域网安全技术</a:t>
            </a: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目的在于替代传统的WEP安全技术，分为家用的WPA-PSK与企业用的WPA-Enterprise版本</a:t>
            </a:r>
          </a:p>
          <a:p>
            <a:pPr marL="342900" lvl="1" indent="-342900" algn="l">
              <a:lnSpc>
                <a:spcPct val="110000"/>
              </a:lnSpc>
              <a:spcBef>
                <a:spcPts val="1000"/>
              </a:spcBef>
              <a:buClrTx/>
              <a:buSzTx/>
              <a:buFont typeface="Arial" panose="020B0604020202020204" pitchFamily="34" charset="0"/>
              <a:buChar char="•"/>
            </a:pP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WPA-PSK使用临时密钥完整性协议(Temporal Key Integrity Protocol，TKIP)加密技术，很大程度上解决了WEP加密所隐藏的安全问题</a:t>
            </a:r>
          </a:p>
        </p:txBody>
      </p:sp>
    </p:spTree>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endParaRPr lang="zh-CN" altLang="en-US"/>
          </a:p>
        </p:txBody>
      </p:sp>
      <p:sp>
        <p:nvSpPr>
          <p:cNvPr id="3" name="标题 2"/>
          <p:cNvSpPr>
            <a:spLocks noGrp="1"/>
          </p:cNvSpPr>
          <p:nvPr>
            <p:ph type="title"/>
          </p:nvPr>
        </p:nvSpPr>
        <p:spPr/>
        <p:txBody>
          <a:bodyPr/>
          <a:lstStyle/>
          <a:p>
            <a:endParaRPr lang="zh-CN" altLang="en-US"/>
          </a:p>
        </p:txBody>
      </p:sp>
      <p:sp>
        <p:nvSpPr>
          <p:cNvPr id="4" name="标题 3"/>
          <p:cNvSpPr>
            <a:spLocks noGrp="1"/>
          </p:cNvSpPr>
          <p:nvPr>
            <p:ph type="title"/>
          </p:nvPr>
        </p:nvSpPr>
        <p:spPr/>
        <p:txBody>
          <a:bodyPr/>
          <a:lstStyle/>
          <a:p>
            <a:endParaRPr lang="zh-CN" altLang="en-US" dirty="0"/>
          </a:p>
        </p:txBody>
      </p:sp>
      <p:sp>
        <p:nvSpPr>
          <p:cNvPr id="52227" name="Text Box 2"/>
          <p:cNvSpPr txBox="1"/>
          <p:nvPr/>
        </p:nvSpPr>
        <p:spPr>
          <a:xfrm>
            <a:off x="228600" y="446088"/>
            <a:ext cx="6010275" cy="460375"/>
          </a:xfrm>
          <a:prstGeom prst="rect">
            <a:avLst/>
          </a:prstGeom>
          <a:noFill/>
          <a:ln w="9525">
            <a:noFill/>
          </a:ln>
        </p:spPr>
        <p:txBody>
          <a:bodyPr>
            <a:spAutoFit/>
          </a:bodyPr>
          <a:lstStyle/>
          <a:p>
            <a:pPr fontAlgn="base">
              <a:buClrTx/>
              <a:buSzTx/>
              <a:buFontTx/>
            </a:pPr>
            <a:r>
              <a:rPr lang="en-US" altLang="zh-CN" sz="2400" b="1">
                <a:solidFill>
                  <a:schemeClr val="bg1"/>
                </a:solidFill>
                <a:latin typeface="Arial" panose="020B0604020202020204" pitchFamily="34" charset="0"/>
                <a:ea typeface="黑体" panose="02010609060101010101" pitchFamily="2" charset="-122"/>
              </a:rPr>
              <a:t> </a:t>
            </a:r>
            <a:r>
              <a:rPr lang="zh-CN" altLang="en-US" sz="2400" b="1" dirty="0">
                <a:solidFill>
                  <a:schemeClr val="bg1"/>
                </a:solidFill>
                <a:latin typeface="Arial" panose="020B0604020202020204" pitchFamily="34" charset="0"/>
                <a:ea typeface="黑体" panose="02010609060101010101" pitchFamily="2" charset="-122"/>
              </a:rPr>
              <a:t>认证和加密</a:t>
            </a:r>
          </a:p>
        </p:txBody>
      </p:sp>
      <p:sp>
        <p:nvSpPr>
          <p:cNvPr id="52228" name="Rectangle 5"/>
          <p:cNvSpPr/>
          <p:nvPr/>
        </p:nvSpPr>
        <p:spPr>
          <a:xfrm>
            <a:off x="717550" y="2360610"/>
            <a:ext cx="7467600" cy="1971040"/>
          </a:xfrm>
          <a:prstGeom prst="rect">
            <a:avLst/>
          </a:prstGeom>
          <a:noFill/>
          <a:ln w="9525">
            <a:noFill/>
          </a:ln>
        </p:spPr>
        <p:txBody>
          <a:bodyPr>
            <a:spAutoFit/>
          </a:bodyPr>
          <a:lstStyle/>
          <a:p>
            <a:pPr marL="342900" lvl="1" indent="-342900" algn="l">
              <a:lnSpc>
                <a:spcPct val="110000"/>
              </a:lnSpc>
              <a:spcBef>
                <a:spcPts val="1000"/>
              </a:spcBef>
              <a:buClrTx/>
              <a:buSzTx/>
              <a:buFont typeface="Arial" panose="020B0604020202020204" pitchFamily="34" charset="0"/>
              <a:buChar char="•"/>
            </a:pPr>
            <a:r>
              <a:rPr lang="zh-CN" altLang="en-US" sz="24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WPA2是WPA的加强版</a:t>
            </a:r>
            <a:endParaRPr lang="zh-CN" altLang="en-US" sz="2400" dirty="0">
              <a:latin typeface="微软雅黑" panose="020B0503020204020204" pitchFamily="34" charset="-122"/>
              <a:ea typeface="微软雅黑" panose="020B0503020204020204" pitchFamily="34" charset="-122"/>
              <a:cs typeface="微软雅黑" panose="020B0503020204020204" pitchFamily="34" charset="-122"/>
            </a:endParaRPr>
          </a:p>
          <a:p>
            <a:pPr marL="342900" lvl="1" indent="-342900" algn="l">
              <a:lnSpc>
                <a:spcPct val="110000"/>
              </a:lnSpc>
              <a:spcBef>
                <a:spcPts val="1000"/>
              </a:spcBef>
              <a:buClrTx/>
              <a:buSzTx/>
              <a:buFont typeface="Arial" panose="020B0604020202020204" pitchFamily="34" charset="0"/>
              <a:buChar char="•"/>
            </a:pP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采用高级加密协议(Advanced Encryption Standard，</a:t>
            </a:r>
            <a:r>
              <a:rPr lang="zh-CN" altLang="en-US" sz="24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AES</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a:t>
            </a:r>
          </a:p>
          <a:p>
            <a:pPr marL="342900" lvl="1" indent="-342900" algn="l">
              <a:lnSpc>
                <a:spcPct val="110000"/>
              </a:lnSpc>
              <a:spcBef>
                <a:spcPts val="1000"/>
              </a:spcBef>
              <a:buClrTx/>
              <a:buSzTx/>
              <a:buFont typeface="Arial" panose="020B0604020202020204" pitchFamily="34" charset="0"/>
              <a:buChar char="•"/>
            </a:pP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比WPA更难被破解，更安全</a:t>
            </a:r>
          </a:p>
        </p:txBody>
      </p:sp>
      <p:sp>
        <p:nvSpPr>
          <p:cNvPr id="52229" name="Rectangle 6"/>
          <p:cNvSpPr/>
          <p:nvPr/>
        </p:nvSpPr>
        <p:spPr>
          <a:xfrm>
            <a:off x="440853" y="1278254"/>
            <a:ext cx="1640840" cy="710565"/>
          </a:xfrm>
          <a:prstGeom prst="rect">
            <a:avLst/>
          </a:prstGeom>
          <a:noFill/>
          <a:ln w="9525">
            <a:noFill/>
          </a:ln>
        </p:spPr>
        <p:txBody>
          <a:bodyPr wrap="none">
            <a:spAutoFit/>
          </a:bodyPr>
          <a:lstStyle/>
          <a:p>
            <a:pPr marL="342900" lvl="1" indent="-342900" algn="l">
              <a:lnSpc>
                <a:spcPct val="110000"/>
              </a:lnSpc>
              <a:spcBef>
                <a:spcPts val="1000"/>
              </a:spcBef>
              <a:buClrTx/>
              <a:buSzTx/>
              <a:buFont typeface="Wingdings" panose="05000000000000000000" charset="0"/>
              <a:buChar char="Ø"/>
            </a:pPr>
            <a:r>
              <a:rPr lang="zh-CN" altLang="en-US" sz="24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WPA2：</a:t>
            </a:r>
          </a:p>
        </p:txBody>
      </p:sp>
      <p:sp>
        <p:nvSpPr>
          <p:cNvPr id="5" name="动作按钮: 后退或前一项 4">
            <a:hlinkClick r:id="" action="ppaction://noaction" highlightClick="1"/>
            <a:extLst>
              <a:ext uri="{FF2B5EF4-FFF2-40B4-BE49-F238E27FC236}">
                <a16:creationId xmlns:a16="http://schemas.microsoft.com/office/drawing/2014/main" id="{61E3A838-A510-4056-88E0-80CD1395AF7A}"/>
              </a:ext>
            </a:extLst>
          </p:cNvPr>
          <p:cNvSpPr/>
          <p:nvPr/>
        </p:nvSpPr>
        <p:spPr>
          <a:xfrm flipV="1">
            <a:off x="8353167" y="5985433"/>
            <a:ext cx="506627" cy="383059"/>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3D1B9E77-196F-4FCB-ADC0-1CB4151D01F2}"/>
              </a:ext>
            </a:extLst>
          </p:cNvPr>
          <p:cNvSpPr>
            <a:spLocks noGrp="1"/>
          </p:cNvSpPr>
          <p:nvPr>
            <p:ph type="title"/>
          </p:nvPr>
        </p:nvSpPr>
        <p:spPr/>
        <p:txBody>
          <a:bodyPr/>
          <a:lstStyle/>
          <a:p>
            <a:endParaRPr lang="zh-CN" altLang="en-US"/>
          </a:p>
        </p:txBody>
      </p:sp>
      <p:sp>
        <p:nvSpPr>
          <p:cNvPr id="6" name="内容占位符 5">
            <a:extLst>
              <a:ext uri="{FF2B5EF4-FFF2-40B4-BE49-F238E27FC236}">
                <a16:creationId xmlns:a16="http://schemas.microsoft.com/office/drawing/2014/main" id="{EACD0744-9E14-49C9-96F1-37317AF4A91A}"/>
              </a:ext>
            </a:extLst>
          </p:cNvPr>
          <p:cNvSpPr>
            <a:spLocks noGrp="1"/>
          </p:cNvSpPr>
          <p:nvPr>
            <p:ph sz="quarter" idx="13"/>
          </p:nvPr>
        </p:nvSpPr>
        <p:spPr/>
        <p:txBody>
          <a:bodyPr/>
          <a:lstStyle/>
          <a:p>
            <a:endParaRPr lang="zh-CN" altLang="en-US"/>
          </a:p>
        </p:txBody>
      </p:sp>
      <p:sp>
        <p:nvSpPr>
          <p:cNvPr id="15363" name="Title 1"/>
          <p:cNvSpPr txBox="1"/>
          <p:nvPr/>
        </p:nvSpPr>
        <p:spPr>
          <a:xfrm>
            <a:off x="692150" y="2585085"/>
            <a:ext cx="8031163" cy="608965"/>
          </a:xfrm>
          <a:prstGeom prst="rect">
            <a:avLst/>
          </a:prstGeom>
          <a:noFill/>
          <a:ln w="9525">
            <a:noFill/>
          </a:ln>
        </p:spPr>
        <p:txBody>
          <a:bodyPr lIns="0" tIns="0" rIns="0" bIns="0" anchor="b">
            <a:spAutoFit/>
          </a:bodyPr>
          <a:lstStyle/>
          <a:p>
            <a:pPr algn="ctr" defTabSz="913130" fontAlgn="base">
              <a:lnSpc>
                <a:spcPct val="90000"/>
              </a:lnSpc>
              <a:buClrTx/>
              <a:buSzTx/>
              <a:buFontTx/>
            </a:pPr>
            <a:r>
              <a:rPr lang="zh-CN" altLang="en-CA" sz="4400" b="1" dirty="0">
                <a:solidFill>
                  <a:schemeClr val="bg1"/>
                </a:solidFill>
                <a:latin typeface="黑体" panose="02010609060101010101" pitchFamily="2" charset="-122"/>
                <a:ea typeface="黑体" panose="02010609060101010101" pitchFamily="2" charset="-122"/>
              </a:rPr>
              <a:t>第</a:t>
            </a:r>
            <a:r>
              <a:rPr lang="en-CA" altLang="zh-CN" sz="4400" b="1">
                <a:solidFill>
                  <a:schemeClr val="bg1"/>
                </a:solidFill>
                <a:latin typeface="黑体" panose="02010609060101010101" pitchFamily="2" charset="-122"/>
                <a:ea typeface="黑体" panose="02010609060101010101" pitchFamily="2" charset="-122"/>
              </a:rPr>
              <a:t>3</a:t>
            </a:r>
            <a:r>
              <a:rPr lang="zh-CN" altLang="en-CA" sz="4400" b="1" dirty="0">
                <a:solidFill>
                  <a:schemeClr val="bg1"/>
                </a:solidFill>
                <a:latin typeface="黑体" panose="02010609060101010101" pitchFamily="2" charset="-122"/>
                <a:ea typeface="黑体" panose="02010609060101010101" pitchFamily="2" charset="-122"/>
              </a:rPr>
              <a:t>章</a:t>
            </a:r>
          </a:p>
        </p:txBody>
      </p:sp>
      <p:sp>
        <p:nvSpPr>
          <p:cNvPr id="15364" name="Title 1"/>
          <p:cNvSpPr txBox="1"/>
          <p:nvPr/>
        </p:nvSpPr>
        <p:spPr>
          <a:xfrm>
            <a:off x="692150" y="4221480"/>
            <a:ext cx="8031163" cy="553720"/>
          </a:xfrm>
          <a:prstGeom prst="rect">
            <a:avLst/>
          </a:prstGeom>
          <a:noFill/>
          <a:ln w="9525">
            <a:noFill/>
          </a:ln>
        </p:spPr>
        <p:txBody>
          <a:bodyPr lIns="0" tIns="0" rIns="0" bIns="0" anchor="b">
            <a:spAutoFit/>
          </a:bodyPr>
          <a:lstStyle/>
          <a:p>
            <a:pPr algn="ctr" defTabSz="913130" fontAlgn="base">
              <a:lnSpc>
                <a:spcPct val="90000"/>
              </a:lnSpc>
              <a:buClrTx/>
              <a:buSzTx/>
              <a:buFontTx/>
            </a:pPr>
            <a:r>
              <a:rPr lang="zh-CN" altLang="en-US" sz="4000" b="1" dirty="0">
                <a:solidFill>
                  <a:srgbClr val="000099"/>
                </a:solidFill>
                <a:latin typeface="黑体" panose="02010609060101010101" pitchFamily="2" charset="-122"/>
                <a:ea typeface="黑体" panose="02010609060101010101" pitchFamily="2" charset="-122"/>
              </a:rPr>
              <a:t>蓝牙技术</a:t>
            </a:r>
          </a:p>
        </p:txBody>
      </p:sp>
    </p:spTree>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F7CCE591-6CBC-4470-8FEA-B57E56326975}"/>
              </a:ext>
            </a:extLst>
          </p:cNvPr>
          <p:cNvSpPr>
            <a:spLocks noGrp="1"/>
          </p:cNvSpPr>
          <p:nvPr>
            <p:ph idx="1"/>
          </p:nvPr>
        </p:nvSpPr>
        <p:spPr/>
        <p:txBody>
          <a:bodyPr/>
          <a:lstStyle/>
          <a:p>
            <a:pPr>
              <a:lnSpc>
                <a:spcPct val="120000"/>
              </a:lnSpc>
              <a:buFont typeface="Wingdings" panose="05000000000000000000" pitchFamily="2" charset="2"/>
              <a:buChar char="n"/>
            </a:pPr>
            <a:r>
              <a:rPr lang="zh-CN" altLang="en-US" dirty="0">
                <a:hlinkClick r:id="rId2" action="ppaction://hlinksldjump"/>
              </a:rPr>
              <a:t> 蓝牙技术概述</a:t>
            </a:r>
            <a:endParaRPr lang="en-US" altLang="zh-CN" dirty="0"/>
          </a:p>
          <a:p>
            <a:pPr>
              <a:lnSpc>
                <a:spcPct val="120000"/>
              </a:lnSpc>
              <a:buFont typeface="Wingdings" panose="05000000000000000000" pitchFamily="2" charset="2"/>
              <a:buChar char="n"/>
            </a:pPr>
            <a:r>
              <a:rPr lang="zh-CN" altLang="en-US" dirty="0"/>
              <a:t> </a:t>
            </a:r>
            <a:r>
              <a:rPr lang="zh-CN" altLang="en-US" dirty="0">
                <a:hlinkClick r:id="rId3" action="ppaction://hlinksldjump"/>
              </a:rPr>
              <a:t>蓝牙协议体系</a:t>
            </a:r>
            <a:endParaRPr lang="en-US" altLang="zh-CN" dirty="0"/>
          </a:p>
          <a:p>
            <a:pPr>
              <a:lnSpc>
                <a:spcPct val="120000"/>
              </a:lnSpc>
              <a:buFont typeface="Wingdings" panose="05000000000000000000" pitchFamily="2" charset="2"/>
              <a:buChar char="n"/>
            </a:pPr>
            <a:r>
              <a:rPr lang="zh-CN" altLang="en-US" dirty="0"/>
              <a:t> </a:t>
            </a:r>
            <a:r>
              <a:rPr lang="zh-CN" altLang="en-US" dirty="0">
                <a:hlinkClick r:id="rId4" action="ppaction://hlinksldjump"/>
              </a:rPr>
              <a:t>蓝牙的优势</a:t>
            </a:r>
            <a:endParaRPr lang="en-US" altLang="zh-CN" dirty="0"/>
          </a:p>
          <a:p>
            <a:pPr>
              <a:lnSpc>
                <a:spcPct val="120000"/>
              </a:lnSpc>
              <a:buFont typeface="Wingdings" panose="05000000000000000000" pitchFamily="2" charset="2"/>
              <a:buChar char="n"/>
            </a:pPr>
            <a:r>
              <a:rPr lang="zh-CN" altLang="en-US" dirty="0">
                <a:hlinkClick r:id="rId5" action="ppaction://hlinksldjump"/>
              </a:rPr>
              <a:t>蓝牙状态和编址</a:t>
            </a:r>
            <a:endParaRPr lang="en-US" altLang="zh-CN" dirty="0"/>
          </a:p>
          <a:p>
            <a:pPr>
              <a:lnSpc>
                <a:spcPct val="120000"/>
              </a:lnSpc>
              <a:buFont typeface="Wingdings" panose="05000000000000000000" pitchFamily="2" charset="2"/>
              <a:buChar char="n"/>
            </a:pPr>
            <a:r>
              <a:rPr lang="zh-CN" altLang="en-US" dirty="0">
                <a:hlinkClick r:id="rId6" action="ppaction://hlinksldjump"/>
              </a:rPr>
              <a:t>蓝牙数据分组</a:t>
            </a:r>
            <a:endParaRPr lang="zh-CN" altLang="en-US" dirty="0"/>
          </a:p>
          <a:p>
            <a:pPr>
              <a:lnSpc>
                <a:spcPct val="120000"/>
              </a:lnSpc>
              <a:buFont typeface="Wingdings" panose="05000000000000000000" pitchFamily="2" charset="2"/>
              <a:buChar char="n"/>
            </a:pPr>
            <a:r>
              <a:rPr lang="zh-CN" altLang="en-US" dirty="0">
                <a:hlinkClick r:id="rId7" action="ppaction://hlinksldjump"/>
              </a:rPr>
              <a:t>蓝牙</a:t>
            </a:r>
            <a:r>
              <a:rPr lang="en-US" altLang="zh-CN" dirty="0">
                <a:hlinkClick r:id="rId7" action="ppaction://hlinksldjump"/>
              </a:rPr>
              <a:t>4.0</a:t>
            </a:r>
            <a:endParaRPr lang="zh-CN" altLang="en-US" dirty="0"/>
          </a:p>
          <a:p>
            <a:pPr>
              <a:buFont typeface="Wingdings" panose="05000000000000000000" pitchFamily="2" charset="2"/>
              <a:buChar char="n"/>
            </a:pPr>
            <a:endParaRPr lang="en-US" altLang="zh-CN" dirty="0"/>
          </a:p>
          <a:p>
            <a:pPr>
              <a:buFont typeface="Wingdings" panose="05000000000000000000" pitchFamily="2" charset="2"/>
              <a:buChar char="n"/>
            </a:pPr>
            <a:endParaRPr lang="zh-CN" altLang="en-US" dirty="0"/>
          </a:p>
        </p:txBody>
      </p:sp>
      <p:sp>
        <p:nvSpPr>
          <p:cNvPr id="4" name="标题 3">
            <a:extLst>
              <a:ext uri="{FF2B5EF4-FFF2-40B4-BE49-F238E27FC236}">
                <a16:creationId xmlns:a16="http://schemas.microsoft.com/office/drawing/2014/main" id="{51760FF3-F938-4955-9BEE-3BACA75A26C1}"/>
              </a:ext>
            </a:extLst>
          </p:cNvPr>
          <p:cNvSpPr>
            <a:spLocks noGrp="1"/>
          </p:cNvSpPr>
          <p:nvPr>
            <p:ph type="title"/>
          </p:nvPr>
        </p:nvSpPr>
        <p:spPr/>
        <p:txBody>
          <a:bodyPr/>
          <a:lstStyle/>
          <a:p>
            <a:r>
              <a:rPr lang="zh-CN" altLang="en-US" dirty="0"/>
              <a:t>目录</a:t>
            </a:r>
          </a:p>
        </p:txBody>
      </p:sp>
    </p:spTree>
    <p:extLst>
      <p:ext uri="{BB962C8B-B14F-4D97-AF65-F5344CB8AC3E}">
        <p14:creationId xmlns:p14="http://schemas.microsoft.com/office/powerpoint/2010/main" val="12005464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a:lnSpc>
                <a:spcPct val="120000"/>
              </a:lnSpc>
            </a:pPr>
            <a:r>
              <a:rPr lang="zh-CN" altLang="en-US" dirty="0"/>
              <a:t>       蓝牙是一种无线技术标准，可以实现固定设备、移动设备和楼宇个人域网之间的短距离数据交换。蓝牙技术最初由电信巨头爱立信公司于</a:t>
            </a:r>
            <a:r>
              <a:rPr lang="en-US" altLang="zh-CN" dirty="0"/>
              <a:t>1994</a:t>
            </a:r>
            <a:r>
              <a:rPr lang="zh-CN" altLang="en-US" dirty="0"/>
              <a:t>年创制，当时是作为</a:t>
            </a:r>
            <a:r>
              <a:rPr lang="en-US" altLang="zh-CN" dirty="0"/>
              <a:t>RS232</a:t>
            </a:r>
            <a:r>
              <a:rPr lang="zh-CN" altLang="en-US" dirty="0"/>
              <a:t>数据线的替代方案。蓝牙可连接多个设备，克服了数据同步的难题。           </a:t>
            </a:r>
          </a:p>
        </p:txBody>
      </p:sp>
      <p:sp>
        <p:nvSpPr>
          <p:cNvPr id="4" name="标题 3"/>
          <p:cNvSpPr>
            <a:spLocks noGrp="1"/>
          </p:cNvSpPr>
          <p:nvPr>
            <p:ph type="title"/>
          </p:nvPr>
        </p:nvSpPr>
        <p:spPr/>
        <p:txBody>
          <a:bodyPr/>
          <a:lstStyle/>
          <a:p>
            <a:endParaRPr lang="zh-CN" altLang="en-US"/>
          </a:p>
        </p:txBody>
      </p:sp>
      <p:sp>
        <p:nvSpPr>
          <p:cNvPr id="5" name="标题 4"/>
          <p:cNvSpPr>
            <a:spLocks noGrp="1"/>
          </p:cNvSpPr>
          <p:nvPr>
            <p:ph type="title"/>
          </p:nvPr>
        </p:nvSpPr>
        <p:spPr/>
        <p:txBody>
          <a:bodyPr/>
          <a:lstStyle/>
          <a:p>
            <a:endParaRPr lang="zh-CN" altLang="en-US"/>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a:lnSpc>
                <a:spcPct val="120000"/>
              </a:lnSpc>
            </a:pPr>
            <a:r>
              <a:rPr lang="zh-CN" altLang="en-US" dirty="0"/>
              <a:t>蓝牙技术最初由电信巨头爱立信公司于</a:t>
            </a:r>
            <a:r>
              <a:rPr lang="en-US" altLang="zh-CN" dirty="0"/>
              <a:t>1994</a:t>
            </a:r>
            <a:r>
              <a:rPr lang="zh-CN" altLang="en-US" dirty="0"/>
              <a:t>年创制，是由爱立信，IBM，诺基亚，英特尔和东芝共同推出的一项</a:t>
            </a:r>
            <a:r>
              <a:rPr lang="zh-CN" altLang="en-US" dirty="0">
                <a:solidFill>
                  <a:srgbClr val="FF0000"/>
                </a:solidFill>
              </a:rPr>
              <a:t>短程无线连接标准</a:t>
            </a:r>
            <a:r>
              <a:rPr lang="zh-CN" altLang="en-US" dirty="0"/>
              <a:t>，旨在取代有线连接，实现数字设备间的无线互联，以便确保大多数常见的计算机和通信设备之间可方便地进行通信。蓝牙可连接多个设备，克服了数据同步的难题。 </a:t>
            </a:r>
          </a:p>
          <a:p>
            <a:pPr>
              <a:lnSpc>
                <a:spcPct val="120000"/>
              </a:lnSpc>
            </a:pPr>
            <a:endParaRPr lang="zh-CN" altLang="en-US" dirty="0"/>
          </a:p>
        </p:txBody>
      </p:sp>
      <p:sp>
        <p:nvSpPr>
          <p:cNvPr id="4" name="标题 3"/>
          <p:cNvSpPr>
            <a:spLocks noGrp="1"/>
          </p:cNvSpPr>
          <p:nvPr>
            <p:ph type="title"/>
          </p:nvPr>
        </p:nvSpPr>
        <p:spPr/>
        <p:txBody>
          <a:bodyPr/>
          <a:lstStyle/>
          <a:p>
            <a:r>
              <a:rPr lang="en-US" altLang="zh-CN" dirty="0"/>
              <a:t> </a:t>
            </a:r>
            <a:r>
              <a:rPr lang="zh-CN" altLang="en-US" dirty="0"/>
              <a:t>蓝牙技术概述 </a:t>
            </a:r>
          </a:p>
        </p:txBody>
      </p:sp>
      <p:pic>
        <p:nvPicPr>
          <p:cNvPr id="6" name="Picture 5" descr="u=3952358636,1175097684&amp;fm=21&amp;gp=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42613" y="4324865"/>
            <a:ext cx="2389276" cy="198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6" name="Text Box 3"/>
          <p:cNvSpPr txBox="1"/>
          <p:nvPr/>
        </p:nvSpPr>
        <p:spPr>
          <a:xfrm>
            <a:off x="228600" y="296228"/>
            <a:ext cx="6010275" cy="589280"/>
          </a:xfrm>
          <a:prstGeom prst="rect">
            <a:avLst/>
          </a:prstGeom>
          <a:noFill/>
          <a:ln w="9525">
            <a:noFill/>
          </a:ln>
        </p:spPr>
        <p:txBody>
          <a:bodyPr>
            <a:spAutoFit/>
          </a:bodyPr>
          <a:lstStyle/>
          <a:p>
            <a:pPr algn="l">
              <a:lnSpc>
                <a:spcPct val="90000"/>
              </a:lnSpc>
              <a:buClrTx/>
              <a:buSzTx/>
              <a:buFontTx/>
            </a:pPr>
            <a:r>
              <a:rPr kumimoji="1" lang="en-US" altLang="zh-CN" sz="3600" dirty="0">
                <a:ln w="0"/>
                <a:solidFill>
                  <a:schemeClr val="bg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mj-cs"/>
              </a:rPr>
              <a:t> </a:t>
            </a:r>
            <a:r>
              <a:rPr kumimoji="1" lang="zh-CN" altLang="en-US" sz="3600" dirty="0">
                <a:ln w="0"/>
                <a:solidFill>
                  <a:schemeClr val="bg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mj-cs"/>
              </a:rPr>
              <a:t>蓝牙技术概述</a:t>
            </a:r>
          </a:p>
        </p:txBody>
      </p:sp>
      <p:sp>
        <p:nvSpPr>
          <p:cNvPr id="19459" name="Text Box 2"/>
          <p:cNvSpPr txBox="1"/>
          <p:nvPr/>
        </p:nvSpPr>
        <p:spPr>
          <a:xfrm>
            <a:off x="228600" y="885508"/>
            <a:ext cx="6010275" cy="460375"/>
          </a:xfrm>
          <a:prstGeom prst="rect">
            <a:avLst/>
          </a:prstGeom>
          <a:noFill/>
          <a:ln w="9525">
            <a:noFill/>
          </a:ln>
        </p:spPr>
        <p:txBody>
          <a:bodyPr>
            <a:spAutoFit/>
          </a:bodyPr>
          <a:lstStyle/>
          <a:p>
            <a:pPr marL="228600" indent="0" algn="l">
              <a:spcBef>
                <a:spcPts val="1000"/>
              </a:spcBef>
              <a:buClrTx/>
              <a:buSzTx/>
              <a:buFont typeface="Arial" panose="020B0604020202020204"/>
              <a:buNone/>
            </a:pPr>
            <a:r>
              <a:rPr lang="zh-CN" altLang="en-US" sz="24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1）  技术规范</a:t>
            </a:r>
          </a:p>
        </p:txBody>
      </p:sp>
      <p:sp>
        <p:nvSpPr>
          <p:cNvPr id="5" name="内容占位符 4"/>
          <p:cNvSpPr>
            <a:spLocks noGrp="1"/>
          </p:cNvSpPr>
          <p:nvPr>
            <p:ph idx="1"/>
          </p:nvPr>
        </p:nvSpPr>
        <p:spPr/>
        <p:txBody>
          <a:bodyPr/>
          <a:lstStyle/>
          <a:p>
            <a:endParaRPr lang="zh-CN" altLang="en-US" dirty="0"/>
          </a:p>
        </p:txBody>
      </p:sp>
      <p:sp>
        <p:nvSpPr>
          <p:cNvPr id="19460" name="Rectangle 21"/>
          <p:cNvSpPr/>
          <p:nvPr/>
        </p:nvSpPr>
        <p:spPr>
          <a:xfrm rot="-1274956">
            <a:off x="231810" y="2334863"/>
            <a:ext cx="1083489" cy="925513"/>
          </a:xfrm>
          <a:prstGeom prst="rect">
            <a:avLst/>
          </a:prstGeom>
          <a:solidFill>
            <a:srgbClr val="800080">
              <a:alpha val="69019"/>
            </a:srgbClr>
          </a:solidFill>
          <a:ln w="9525">
            <a:noFill/>
          </a:ln>
        </p:spPr>
        <p:txBody>
          <a:bodyPr lIns="0" tIns="0" rIns="0" bIns="0" anchor="ctr"/>
          <a:lstStyle/>
          <a:p>
            <a:pPr indent="352425"/>
            <a:r>
              <a:rPr lang="en-US" altLang="zh-CN">
                <a:latin typeface="Arial" panose="020B0604020202020204" pitchFamily="34" charset="0"/>
              </a:rPr>
              <a:t>V1.1</a:t>
            </a:r>
            <a:r>
              <a:rPr lang="zh-CN" altLang="en-US" dirty="0">
                <a:latin typeface="Arial" panose="020B0604020202020204" pitchFamily="34" charset="0"/>
              </a:rPr>
              <a:t>（</a:t>
            </a:r>
            <a:r>
              <a:rPr lang="en-US" altLang="zh-CN">
                <a:latin typeface="Arial" panose="020B0604020202020204" pitchFamily="34" charset="0"/>
              </a:rPr>
              <a:t>1999</a:t>
            </a:r>
            <a:r>
              <a:rPr lang="zh-CN" altLang="en-US" dirty="0">
                <a:latin typeface="Arial" panose="020B0604020202020204" pitchFamily="34" charset="0"/>
              </a:rPr>
              <a:t>年）</a:t>
            </a:r>
          </a:p>
        </p:txBody>
      </p:sp>
      <p:cxnSp>
        <p:nvCxnSpPr>
          <p:cNvPr id="19461" name="AutoShape 22"/>
          <p:cNvCxnSpPr>
            <a:cxnSpLocks/>
          </p:cNvCxnSpPr>
          <p:nvPr/>
        </p:nvCxnSpPr>
        <p:spPr>
          <a:xfrm>
            <a:off x="984250" y="3276600"/>
            <a:ext cx="555625" cy="1493838"/>
          </a:xfrm>
          <a:prstGeom prst="straightConnector1">
            <a:avLst/>
          </a:prstGeom>
          <a:ln w="57150" cap="flat" cmpd="sng">
            <a:solidFill>
              <a:srgbClr val="808080"/>
            </a:solidFill>
            <a:prstDash val="sysDot"/>
            <a:headEnd type="none" w="med" len="med"/>
            <a:tailEnd type="none" w="med" len="med"/>
          </a:ln>
        </p:spPr>
      </p:cxnSp>
      <p:sp>
        <p:nvSpPr>
          <p:cNvPr id="19462" name="Rectangle 23"/>
          <p:cNvSpPr/>
          <p:nvPr/>
        </p:nvSpPr>
        <p:spPr>
          <a:xfrm rot="-1274956">
            <a:off x="1144588" y="4713288"/>
            <a:ext cx="1144587" cy="925512"/>
          </a:xfrm>
          <a:prstGeom prst="rect">
            <a:avLst/>
          </a:prstGeom>
          <a:solidFill>
            <a:srgbClr val="00CCFF"/>
          </a:solidFill>
          <a:ln w="9525">
            <a:noFill/>
          </a:ln>
        </p:spPr>
        <p:txBody>
          <a:bodyPr lIns="0" tIns="0" rIns="0" bIns="0" anchor="ctr"/>
          <a:lstStyle/>
          <a:p>
            <a:pPr indent="352425"/>
            <a:r>
              <a:rPr lang="en-US" altLang="zh-CN">
                <a:latin typeface="Arial" panose="020B0604020202020204" pitchFamily="34" charset="0"/>
              </a:rPr>
              <a:t>V1.2</a:t>
            </a:r>
            <a:endParaRPr lang="zh-CN" altLang="en-US" dirty="0">
              <a:latin typeface="Arial" panose="020B0604020202020204" pitchFamily="34" charset="0"/>
            </a:endParaRPr>
          </a:p>
        </p:txBody>
      </p:sp>
      <p:cxnSp>
        <p:nvCxnSpPr>
          <p:cNvPr id="19463" name="AutoShape 24"/>
          <p:cNvCxnSpPr>
            <a:cxnSpLocks/>
          </p:cNvCxnSpPr>
          <p:nvPr/>
        </p:nvCxnSpPr>
        <p:spPr>
          <a:xfrm flipH="1">
            <a:off x="2249488" y="4770438"/>
            <a:ext cx="495300" cy="182562"/>
          </a:xfrm>
          <a:prstGeom prst="straightConnector1">
            <a:avLst/>
          </a:prstGeom>
          <a:ln w="57150" cap="flat" cmpd="sng">
            <a:solidFill>
              <a:srgbClr val="808080"/>
            </a:solidFill>
            <a:prstDash val="sysDot"/>
            <a:headEnd type="none" w="med" len="med"/>
            <a:tailEnd type="none" w="med" len="med"/>
          </a:ln>
        </p:spPr>
      </p:cxnSp>
      <p:sp>
        <p:nvSpPr>
          <p:cNvPr id="19464" name="Rectangle 25"/>
          <p:cNvSpPr/>
          <p:nvPr/>
        </p:nvSpPr>
        <p:spPr>
          <a:xfrm rot="-1274956">
            <a:off x="2747908" y="4120317"/>
            <a:ext cx="1052824" cy="925512"/>
          </a:xfrm>
          <a:prstGeom prst="rect">
            <a:avLst/>
          </a:prstGeom>
          <a:solidFill>
            <a:srgbClr val="339966">
              <a:alpha val="69019"/>
            </a:srgbClr>
          </a:solidFill>
          <a:ln w="9525">
            <a:noFill/>
          </a:ln>
        </p:spPr>
        <p:txBody>
          <a:bodyPr lIns="0" tIns="0" rIns="0" bIns="0" anchor="ctr"/>
          <a:lstStyle/>
          <a:p>
            <a:pPr indent="352425"/>
            <a:r>
              <a:rPr lang="en-US" altLang="zh-CN">
                <a:latin typeface="Arial" panose="020B0604020202020204" pitchFamily="34" charset="0"/>
              </a:rPr>
              <a:t>V2.0</a:t>
            </a:r>
            <a:endParaRPr lang="zh-CN" altLang="en-US" dirty="0">
              <a:latin typeface="Arial" panose="020B0604020202020204" pitchFamily="34" charset="0"/>
            </a:endParaRPr>
          </a:p>
        </p:txBody>
      </p:sp>
      <p:cxnSp>
        <p:nvCxnSpPr>
          <p:cNvPr id="19465" name="AutoShape 26"/>
          <p:cNvCxnSpPr>
            <a:cxnSpLocks/>
          </p:cNvCxnSpPr>
          <p:nvPr/>
        </p:nvCxnSpPr>
        <p:spPr>
          <a:xfrm flipH="1">
            <a:off x="3886200" y="4103688"/>
            <a:ext cx="495300" cy="182562"/>
          </a:xfrm>
          <a:prstGeom prst="straightConnector1">
            <a:avLst/>
          </a:prstGeom>
          <a:ln w="57150" cap="flat" cmpd="sng">
            <a:solidFill>
              <a:srgbClr val="808080"/>
            </a:solidFill>
            <a:prstDash val="sysDot"/>
            <a:headEnd type="none" w="med" len="med"/>
            <a:tailEnd type="none" w="med" len="med"/>
          </a:ln>
        </p:spPr>
      </p:cxnSp>
      <p:sp>
        <p:nvSpPr>
          <p:cNvPr id="19466" name="Rectangle 27"/>
          <p:cNvSpPr/>
          <p:nvPr/>
        </p:nvSpPr>
        <p:spPr>
          <a:xfrm rot="-1274956">
            <a:off x="4384619" y="3434516"/>
            <a:ext cx="1052825" cy="925512"/>
          </a:xfrm>
          <a:prstGeom prst="rect">
            <a:avLst/>
          </a:prstGeom>
          <a:solidFill>
            <a:srgbClr val="3366FF">
              <a:alpha val="69019"/>
            </a:srgbClr>
          </a:solidFill>
          <a:ln w="9525">
            <a:noFill/>
          </a:ln>
        </p:spPr>
        <p:txBody>
          <a:bodyPr lIns="0" tIns="0" rIns="0" bIns="0" anchor="ctr"/>
          <a:lstStyle/>
          <a:p>
            <a:pPr indent="352425"/>
            <a:r>
              <a:rPr lang="en-US" altLang="zh-CN">
                <a:latin typeface="Arial" panose="020B0604020202020204" pitchFamily="34" charset="0"/>
              </a:rPr>
              <a:t>V2.1</a:t>
            </a:r>
            <a:r>
              <a:rPr lang="zh-CN" altLang="en-US" dirty="0">
                <a:latin typeface="Arial" panose="020B0604020202020204" pitchFamily="34" charset="0"/>
              </a:rPr>
              <a:t>（</a:t>
            </a:r>
            <a:r>
              <a:rPr lang="en-US" altLang="zh-CN">
                <a:latin typeface="Arial" panose="020B0604020202020204" pitchFamily="34" charset="0"/>
              </a:rPr>
              <a:t>2004</a:t>
            </a:r>
            <a:r>
              <a:rPr lang="zh-CN" altLang="en-US" dirty="0">
                <a:latin typeface="Arial" panose="020B0604020202020204" pitchFamily="34" charset="0"/>
              </a:rPr>
              <a:t>年）</a:t>
            </a:r>
          </a:p>
        </p:txBody>
      </p:sp>
      <p:sp>
        <p:nvSpPr>
          <p:cNvPr id="19467" name="Rectangle 28"/>
          <p:cNvSpPr/>
          <p:nvPr/>
        </p:nvSpPr>
        <p:spPr>
          <a:xfrm rot="-1274956">
            <a:off x="7762910" y="2063401"/>
            <a:ext cx="1083489" cy="925512"/>
          </a:xfrm>
          <a:prstGeom prst="rect">
            <a:avLst/>
          </a:prstGeom>
          <a:solidFill>
            <a:srgbClr val="9966FF"/>
          </a:solidFill>
          <a:ln w="9525">
            <a:noFill/>
          </a:ln>
        </p:spPr>
        <p:txBody>
          <a:bodyPr lIns="0" tIns="0" rIns="0" bIns="0" anchor="ctr"/>
          <a:lstStyle/>
          <a:p>
            <a:pPr indent="352425"/>
            <a:r>
              <a:rPr lang="en-US" altLang="zh-CN" dirty="0">
                <a:latin typeface="Arial" panose="020B0604020202020204" pitchFamily="34" charset="0"/>
              </a:rPr>
              <a:t>V4.0</a:t>
            </a:r>
            <a:r>
              <a:rPr lang="zh-CN" altLang="en-US" dirty="0">
                <a:latin typeface="Arial" panose="020B0604020202020204" pitchFamily="34" charset="0"/>
              </a:rPr>
              <a:t>（</a:t>
            </a:r>
            <a:r>
              <a:rPr lang="en-US" altLang="zh-CN" dirty="0">
                <a:latin typeface="Arial" panose="020B0604020202020204" pitchFamily="34" charset="0"/>
              </a:rPr>
              <a:t>2010</a:t>
            </a:r>
            <a:r>
              <a:rPr lang="zh-CN" altLang="en-US" dirty="0">
                <a:latin typeface="Arial" panose="020B0604020202020204" pitchFamily="34" charset="0"/>
              </a:rPr>
              <a:t>年）</a:t>
            </a:r>
          </a:p>
        </p:txBody>
      </p:sp>
      <p:cxnSp>
        <p:nvCxnSpPr>
          <p:cNvPr id="19468" name="AutoShape 29"/>
          <p:cNvCxnSpPr>
            <a:cxnSpLocks/>
          </p:cNvCxnSpPr>
          <p:nvPr/>
        </p:nvCxnSpPr>
        <p:spPr>
          <a:xfrm flipH="1">
            <a:off x="5526088" y="3475038"/>
            <a:ext cx="495300" cy="182562"/>
          </a:xfrm>
          <a:prstGeom prst="straightConnector1">
            <a:avLst/>
          </a:prstGeom>
          <a:ln w="57150" cap="flat" cmpd="sng">
            <a:solidFill>
              <a:srgbClr val="808080"/>
            </a:solidFill>
            <a:prstDash val="sysDot"/>
            <a:headEnd type="none" w="med" len="med"/>
            <a:tailEnd type="none" w="med" len="med"/>
          </a:ln>
        </p:spPr>
      </p:cxnSp>
      <p:cxnSp>
        <p:nvCxnSpPr>
          <p:cNvPr id="19469" name="AutoShape 30"/>
          <p:cNvCxnSpPr>
            <a:cxnSpLocks/>
          </p:cNvCxnSpPr>
          <p:nvPr/>
        </p:nvCxnSpPr>
        <p:spPr>
          <a:xfrm flipH="1">
            <a:off x="7264400" y="2789238"/>
            <a:ext cx="495300" cy="182562"/>
          </a:xfrm>
          <a:prstGeom prst="straightConnector1">
            <a:avLst/>
          </a:prstGeom>
          <a:ln w="57150" cap="flat" cmpd="sng">
            <a:solidFill>
              <a:srgbClr val="808080"/>
            </a:solidFill>
            <a:prstDash val="sysDot"/>
            <a:headEnd type="none" w="med" len="med"/>
            <a:tailEnd type="none" w="med" len="med"/>
          </a:ln>
        </p:spPr>
      </p:cxnSp>
      <p:sp>
        <p:nvSpPr>
          <p:cNvPr id="19470" name="Rectangle 31"/>
          <p:cNvSpPr/>
          <p:nvPr/>
        </p:nvSpPr>
        <p:spPr>
          <a:xfrm rot="-1274956">
            <a:off x="6023010" y="2749201"/>
            <a:ext cx="1083489" cy="925512"/>
          </a:xfrm>
          <a:prstGeom prst="rect">
            <a:avLst/>
          </a:prstGeom>
          <a:solidFill>
            <a:srgbClr val="800080">
              <a:alpha val="69019"/>
            </a:srgbClr>
          </a:solidFill>
          <a:ln w="9525">
            <a:noFill/>
          </a:ln>
        </p:spPr>
        <p:txBody>
          <a:bodyPr lIns="0" tIns="0" rIns="0" bIns="0" anchor="ctr"/>
          <a:lstStyle/>
          <a:p>
            <a:pPr indent="352425"/>
            <a:r>
              <a:rPr lang="en-US" altLang="zh-CN" dirty="0">
                <a:latin typeface="Arial" panose="020B0604020202020204" pitchFamily="34" charset="0"/>
              </a:rPr>
              <a:t>V3.0</a:t>
            </a:r>
            <a:r>
              <a:rPr lang="zh-CN" altLang="en-US" dirty="0">
                <a:latin typeface="Arial" panose="020B0604020202020204" pitchFamily="34" charset="0"/>
              </a:rPr>
              <a:t>（</a:t>
            </a:r>
            <a:r>
              <a:rPr lang="en-US" altLang="zh-CN" dirty="0">
                <a:latin typeface="Arial" panose="020B0604020202020204" pitchFamily="34" charset="0"/>
              </a:rPr>
              <a:t>2009</a:t>
            </a:r>
            <a:r>
              <a:rPr lang="zh-CN" altLang="en-US" dirty="0">
                <a:latin typeface="Arial" panose="020B0604020202020204" pitchFamily="34" charset="0"/>
              </a:rPr>
              <a:t>年）</a:t>
            </a:r>
          </a:p>
        </p:txBody>
      </p:sp>
      <p:cxnSp>
        <p:nvCxnSpPr>
          <p:cNvPr id="21" name="AutoShape 30">
            <a:extLst>
              <a:ext uri="{FF2B5EF4-FFF2-40B4-BE49-F238E27FC236}">
                <a16:creationId xmlns:a16="http://schemas.microsoft.com/office/drawing/2014/main" id="{EB0FDE84-A09C-4472-845E-3EAC02E68BB5}"/>
              </a:ext>
            </a:extLst>
          </p:cNvPr>
          <p:cNvCxnSpPr>
            <a:cxnSpLocks/>
          </p:cNvCxnSpPr>
          <p:nvPr/>
        </p:nvCxnSpPr>
        <p:spPr>
          <a:xfrm flipH="1" flipV="1">
            <a:off x="8413735" y="2984806"/>
            <a:ext cx="9109" cy="620001"/>
          </a:xfrm>
          <a:prstGeom prst="straightConnector1">
            <a:avLst/>
          </a:prstGeom>
          <a:ln w="57150" cap="flat" cmpd="sng">
            <a:solidFill>
              <a:srgbClr val="808080"/>
            </a:solidFill>
            <a:prstDash val="sysDot"/>
            <a:headEnd type="none" w="med" len="med"/>
            <a:tailEnd type="none" w="med" len="med"/>
          </a:ln>
        </p:spPr>
      </p:cxnSp>
      <p:sp>
        <p:nvSpPr>
          <p:cNvPr id="23" name="Rectangle 23">
            <a:extLst>
              <a:ext uri="{FF2B5EF4-FFF2-40B4-BE49-F238E27FC236}">
                <a16:creationId xmlns:a16="http://schemas.microsoft.com/office/drawing/2014/main" id="{8E558E7D-746D-4CF5-A500-9DCA03416C8C}"/>
              </a:ext>
            </a:extLst>
          </p:cNvPr>
          <p:cNvSpPr/>
          <p:nvPr/>
        </p:nvSpPr>
        <p:spPr>
          <a:xfrm>
            <a:off x="7928973" y="3533456"/>
            <a:ext cx="1170913" cy="694260"/>
          </a:xfrm>
          <a:prstGeom prst="rect">
            <a:avLst/>
          </a:prstGeom>
          <a:solidFill>
            <a:srgbClr val="00CCFF"/>
          </a:solidFill>
          <a:ln w="9525">
            <a:noFill/>
          </a:ln>
        </p:spPr>
        <p:txBody>
          <a:bodyPr lIns="0" tIns="0" rIns="0" bIns="0" anchor="ctr"/>
          <a:lstStyle/>
          <a:p>
            <a:pPr indent="352425"/>
            <a:r>
              <a:rPr lang="en-US" altLang="zh-CN" dirty="0">
                <a:latin typeface="Arial" panose="020B0604020202020204" pitchFamily="34" charset="0"/>
              </a:rPr>
              <a:t>V4.1</a:t>
            </a:r>
          </a:p>
          <a:p>
            <a:pPr indent="352425"/>
            <a:r>
              <a:rPr lang="en-US" altLang="zh-CN" dirty="0">
                <a:latin typeface="Arial" panose="020B0604020202020204" pitchFamily="34" charset="0"/>
              </a:rPr>
              <a:t>(2013</a:t>
            </a:r>
            <a:r>
              <a:rPr lang="zh-CN" altLang="en-US" dirty="0">
                <a:latin typeface="Arial" panose="020B0604020202020204" pitchFamily="34" charset="0"/>
              </a:rPr>
              <a:t>年</a:t>
            </a:r>
            <a:r>
              <a:rPr lang="en-US" altLang="zh-CN" dirty="0">
                <a:latin typeface="Arial" panose="020B0604020202020204" pitchFamily="34" charset="0"/>
              </a:rPr>
              <a:t>)</a:t>
            </a:r>
            <a:endParaRPr lang="zh-CN" altLang="en-US" dirty="0">
              <a:latin typeface="Arial" panose="020B0604020202020204" pitchFamily="34" charset="0"/>
            </a:endParaRPr>
          </a:p>
        </p:txBody>
      </p:sp>
      <p:cxnSp>
        <p:nvCxnSpPr>
          <p:cNvPr id="24" name="AutoShape 30">
            <a:extLst>
              <a:ext uri="{FF2B5EF4-FFF2-40B4-BE49-F238E27FC236}">
                <a16:creationId xmlns:a16="http://schemas.microsoft.com/office/drawing/2014/main" id="{3A71434D-DC6E-45F4-92AE-4FCBD390BC98}"/>
              </a:ext>
            </a:extLst>
          </p:cNvPr>
          <p:cNvCxnSpPr>
            <a:cxnSpLocks/>
          </p:cNvCxnSpPr>
          <p:nvPr/>
        </p:nvCxnSpPr>
        <p:spPr>
          <a:xfrm flipV="1">
            <a:off x="8442678" y="4227335"/>
            <a:ext cx="1" cy="467669"/>
          </a:xfrm>
          <a:prstGeom prst="straightConnector1">
            <a:avLst/>
          </a:prstGeom>
          <a:ln w="57150" cap="flat" cmpd="sng">
            <a:solidFill>
              <a:srgbClr val="808080"/>
            </a:solidFill>
            <a:prstDash val="sysDot"/>
            <a:headEnd type="none" w="med" len="med"/>
            <a:tailEnd type="none" w="med" len="med"/>
          </a:ln>
        </p:spPr>
      </p:cxnSp>
      <p:sp>
        <p:nvSpPr>
          <p:cNvPr id="25" name="Rectangle 23">
            <a:extLst>
              <a:ext uri="{FF2B5EF4-FFF2-40B4-BE49-F238E27FC236}">
                <a16:creationId xmlns:a16="http://schemas.microsoft.com/office/drawing/2014/main" id="{23DFB1A2-FA6B-46C4-A944-064AD980A696}"/>
              </a:ext>
            </a:extLst>
          </p:cNvPr>
          <p:cNvSpPr/>
          <p:nvPr/>
        </p:nvSpPr>
        <p:spPr>
          <a:xfrm>
            <a:off x="7883446" y="4707077"/>
            <a:ext cx="1078796" cy="799703"/>
          </a:xfrm>
          <a:prstGeom prst="rect">
            <a:avLst/>
          </a:prstGeom>
          <a:solidFill>
            <a:srgbClr val="00CCFF"/>
          </a:solidFill>
          <a:ln w="9525">
            <a:noFill/>
          </a:ln>
        </p:spPr>
        <p:txBody>
          <a:bodyPr lIns="0" tIns="0" rIns="0" bIns="0" anchor="ctr"/>
          <a:lstStyle/>
          <a:p>
            <a:pPr indent="352425"/>
            <a:r>
              <a:rPr lang="en-US" altLang="zh-CN" dirty="0">
                <a:latin typeface="Arial" panose="020B0604020202020204" pitchFamily="34" charset="0"/>
              </a:rPr>
              <a:t>V4.2</a:t>
            </a:r>
            <a:r>
              <a:rPr lang="zh-CN" altLang="en-US" dirty="0">
                <a:latin typeface="Arial" panose="020B0604020202020204" pitchFamily="34" charset="0"/>
              </a:rPr>
              <a:t>（</a:t>
            </a:r>
            <a:r>
              <a:rPr lang="en-US" altLang="zh-CN" dirty="0">
                <a:latin typeface="Arial" panose="020B0604020202020204" pitchFamily="34" charset="0"/>
              </a:rPr>
              <a:t>2014</a:t>
            </a:r>
            <a:r>
              <a:rPr lang="zh-CN" altLang="en-US" dirty="0">
                <a:latin typeface="Arial" panose="020B0604020202020204" pitchFamily="34" charset="0"/>
              </a:rPr>
              <a:t>年）</a:t>
            </a:r>
          </a:p>
        </p:txBody>
      </p:sp>
      <p:cxnSp>
        <p:nvCxnSpPr>
          <p:cNvPr id="27" name="AutoShape 30">
            <a:extLst>
              <a:ext uri="{FF2B5EF4-FFF2-40B4-BE49-F238E27FC236}">
                <a16:creationId xmlns:a16="http://schemas.microsoft.com/office/drawing/2014/main" id="{7E1D9418-21CC-4E89-AEF1-41CE7E87F361}"/>
              </a:ext>
            </a:extLst>
          </p:cNvPr>
          <p:cNvCxnSpPr>
            <a:cxnSpLocks/>
          </p:cNvCxnSpPr>
          <p:nvPr/>
        </p:nvCxnSpPr>
        <p:spPr>
          <a:xfrm flipV="1">
            <a:off x="8437886" y="5481496"/>
            <a:ext cx="1" cy="467669"/>
          </a:xfrm>
          <a:prstGeom prst="straightConnector1">
            <a:avLst/>
          </a:prstGeom>
          <a:ln w="57150" cap="flat" cmpd="sng">
            <a:solidFill>
              <a:srgbClr val="808080"/>
            </a:solidFill>
            <a:prstDash val="sysDot"/>
            <a:headEnd type="none" w="med" len="med"/>
            <a:tailEnd type="none" w="med" len="med"/>
          </a:ln>
        </p:spPr>
      </p:cxnSp>
      <p:sp>
        <p:nvSpPr>
          <p:cNvPr id="28" name="Rectangle 23">
            <a:extLst>
              <a:ext uri="{FF2B5EF4-FFF2-40B4-BE49-F238E27FC236}">
                <a16:creationId xmlns:a16="http://schemas.microsoft.com/office/drawing/2014/main" id="{3738798C-E0CA-416A-892F-BCC128CD5498}"/>
              </a:ext>
            </a:extLst>
          </p:cNvPr>
          <p:cNvSpPr/>
          <p:nvPr/>
        </p:nvSpPr>
        <p:spPr>
          <a:xfrm>
            <a:off x="7874337" y="5974608"/>
            <a:ext cx="1078796" cy="799703"/>
          </a:xfrm>
          <a:prstGeom prst="rect">
            <a:avLst/>
          </a:prstGeom>
          <a:solidFill>
            <a:srgbClr val="00CCFF"/>
          </a:solidFill>
          <a:ln w="9525">
            <a:noFill/>
          </a:ln>
        </p:spPr>
        <p:txBody>
          <a:bodyPr lIns="0" tIns="0" rIns="0" bIns="0" anchor="ctr"/>
          <a:lstStyle/>
          <a:p>
            <a:pPr indent="352425"/>
            <a:r>
              <a:rPr lang="en-US" altLang="zh-CN" dirty="0">
                <a:latin typeface="Arial" panose="020B0604020202020204" pitchFamily="34" charset="0"/>
              </a:rPr>
              <a:t>V5.0</a:t>
            </a:r>
            <a:r>
              <a:rPr lang="zh-CN" altLang="en-US" dirty="0">
                <a:latin typeface="Arial" panose="020B0604020202020204" pitchFamily="34" charset="0"/>
              </a:rPr>
              <a:t>（</a:t>
            </a:r>
            <a:r>
              <a:rPr lang="en-US" altLang="zh-CN" dirty="0">
                <a:latin typeface="Arial" panose="020B0604020202020204" pitchFamily="34" charset="0"/>
              </a:rPr>
              <a:t>2016</a:t>
            </a:r>
            <a:r>
              <a:rPr lang="zh-CN" altLang="en-US" dirty="0">
                <a:latin typeface="Arial" panose="020B0604020202020204" pitchFamily="34" charset="0"/>
              </a:rPr>
              <a:t>年）</a:t>
            </a:r>
          </a:p>
        </p:txBody>
      </p:sp>
    </p:spTree>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19"/>
          <p:cNvSpPr txBox="1">
            <a:spLocks noGrp="1"/>
          </p:cNvSpPr>
          <p:nvPr/>
        </p:nvSpPr>
        <p:spPr>
          <a:xfrm>
            <a:off x="8305800" y="6477000"/>
            <a:ext cx="685800" cy="323850"/>
          </a:xfrm>
          <a:prstGeom prst="rect">
            <a:avLst/>
          </a:prstGeom>
          <a:noFill/>
          <a:ln w="9525">
            <a:noFill/>
          </a:ln>
        </p:spPr>
        <p:txBody>
          <a:bodyPr/>
          <a:lstStyle/>
          <a:p>
            <a:pPr algn="r" fontAlgn="base">
              <a:buClrTx/>
              <a:buSzTx/>
              <a:buFontTx/>
            </a:pPr>
            <a:r>
              <a:rPr lang="en-US" altLang="zh-CN" sz="1600" b="1" i="1">
                <a:solidFill>
                  <a:schemeClr val="bg1"/>
                </a:solidFill>
                <a:latin typeface="Arial" panose="020B0604020202020204" pitchFamily="34" charset="0"/>
              </a:rPr>
              <a:t>- </a:t>
            </a:r>
            <a:fld id="{9A0DB2DC-4C9A-4742-B13C-FB6460FD3503}" type="slidenum">
              <a:rPr lang="en-US" altLang="zh-CN" sz="1600" b="1" i="1">
                <a:solidFill>
                  <a:schemeClr val="bg1"/>
                </a:solidFill>
                <a:latin typeface="Arial" panose="020B0604020202020204" pitchFamily="34" charset="0"/>
              </a:rPr>
              <a:t>49</a:t>
            </a:fld>
            <a:r>
              <a:rPr lang="en-US" altLang="zh-CN" sz="1600" b="1" i="1">
                <a:solidFill>
                  <a:schemeClr val="bg1"/>
                </a:solidFill>
                <a:latin typeface="Arial" panose="020B0604020202020204" pitchFamily="34" charset="0"/>
              </a:rPr>
              <a:t> -</a:t>
            </a:r>
          </a:p>
        </p:txBody>
      </p:sp>
      <p:sp>
        <p:nvSpPr>
          <p:cNvPr id="132099" name="Text Box 2"/>
          <p:cNvSpPr txBox="1"/>
          <p:nvPr/>
        </p:nvSpPr>
        <p:spPr>
          <a:xfrm>
            <a:off x="228600" y="446088"/>
            <a:ext cx="6010275" cy="460375"/>
          </a:xfrm>
          <a:prstGeom prst="rect">
            <a:avLst/>
          </a:prstGeom>
          <a:noFill/>
          <a:ln w="9525">
            <a:noFill/>
          </a:ln>
        </p:spPr>
        <p:txBody>
          <a:bodyPr>
            <a:spAutoFit/>
          </a:bodyPr>
          <a:lstStyle/>
          <a:p>
            <a:pPr marL="228600" algn="l">
              <a:spcBef>
                <a:spcPts val="1000"/>
              </a:spcBef>
              <a:buClrTx/>
              <a:buSzTx/>
              <a:buFont typeface="Arial" panose="020B0604020202020204"/>
            </a:pPr>
            <a:r>
              <a:rPr lang="zh-CN" altLang="en-US" sz="24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1） 技术规范</a:t>
            </a:r>
          </a:p>
        </p:txBody>
      </p:sp>
      <p:sp>
        <p:nvSpPr>
          <p:cNvPr id="132100" name="Rectangle 19"/>
          <p:cNvSpPr/>
          <p:nvPr/>
        </p:nvSpPr>
        <p:spPr>
          <a:xfrm>
            <a:off x="190500" y="1628775"/>
            <a:ext cx="8763000" cy="4343400"/>
          </a:xfrm>
          <a:prstGeom prst="rect">
            <a:avLst/>
          </a:prstGeom>
          <a:noFill/>
          <a:ln w="9525">
            <a:noFill/>
          </a:ln>
        </p:spPr>
        <p:txBody>
          <a:bodyPr/>
          <a:lstStyle/>
          <a:p>
            <a:pPr marL="228600" indent="-228600" algn="l" defTabSz="914400" fontAlgn="auto">
              <a:lnSpc>
                <a:spcPct val="110000"/>
              </a:lnSpc>
              <a:spcBef>
                <a:spcPts val="1000"/>
              </a:spcBef>
              <a:buClrTx/>
              <a:buSzTx/>
              <a:buFont typeface="Arial" panose="020B0604020202020204" pitchFamily="34" charset="0"/>
              <a:buChar char="•"/>
            </a:pPr>
            <a:r>
              <a:rPr lang="zh-CN" altLang="en-US" sz="2400" dirty="0">
                <a:solidFill>
                  <a:schemeClr val="tx1"/>
                </a:solidFill>
                <a:latin typeface="微软雅黑" panose="020B0503020204020204" pitchFamily="34" charset="-122"/>
                <a:ea typeface="微软雅黑" panose="020B0503020204020204" pitchFamily="34" charset="-122"/>
              </a:rPr>
              <a:t>每个规范版本按通信距离可再分为Class1和Class2：</a:t>
            </a:r>
          </a:p>
          <a:p>
            <a:pPr marL="228600" indent="-228600" algn="l" defTabSz="914400" fontAlgn="auto">
              <a:lnSpc>
                <a:spcPct val="110000"/>
              </a:lnSpc>
              <a:spcBef>
                <a:spcPts val="1000"/>
              </a:spcBef>
              <a:buClrTx/>
              <a:buSzTx/>
              <a:buFont typeface="Arial" panose="020B0604020202020204" pitchFamily="34" charset="0"/>
              <a:buChar char="•"/>
            </a:pPr>
            <a:r>
              <a:rPr lang="zh-CN" altLang="en-US" sz="2400" dirty="0">
                <a:solidFill>
                  <a:srgbClr val="FF0000"/>
                </a:solidFill>
                <a:latin typeface="微软雅黑" panose="020B0503020204020204" pitchFamily="34" charset="-122"/>
                <a:ea typeface="微软雅黑" panose="020B0503020204020204" pitchFamily="34" charset="-122"/>
              </a:rPr>
              <a:t>Class1</a:t>
            </a:r>
            <a:r>
              <a:rPr lang="zh-CN" altLang="en-US" sz="2400" dirty="0">
                <a:solidFill>
                  <a:schemeClr val="tx1"/>
                </a:solidFill>
                <a:latin typeface="微软雅黑" panose="020B0503020204020204" pitchFamily="34" charset="-122"/>
                <a:ea typeface="微软雅黑" panose="020B0503020204020204" pitchFamily="34" charset="-122"/>
              </a:rPr>
              <a:t>：传输功率高、传输距离远，但成本高、耗电量大，不适合作为个人通信产品，多用于部分商业特殊应用场合，通信距离大约在80m~100m之间。</a:t>
            </a:r>
          </a:p>
          <a:p>
            <a:pPr marL="228600" indent="-228600" algn="l" defTabSz="914400" fontAlgn="auto">
              <a:lnSpc>
                <a:spcPct val="110000"/>
              </a:lnSpc>
              <a:spcBef>
                <a:spcPts val="1000"/>
              </a:spcBef>
              <a:buClrTx/>
              <a:buSzTx/>
              <a:buFont typeface="Arial" panose="020B0604020202020204" pitchFamily="34" charset="0"/>
              <a:buChar char="•"/>
            </a:pPr>
            <a:r>
              <a:rPr lang="zh-CN" altLang="en-US" sz="2400" dirty="0">
                <a:solidFill>
                  <a:srgbClr val="FF0000"/>
                </a:solidFill>
                <a:latin typeface="微软雅黑" panose="020B0503020204020204" pitchFamily="34" charset="-122"/>
                <a:ea typeface="微软雅黑" panose="020B0503020204020204" pitchFamily="34" charset="-122"/>
              </a:rPr>
              <a:t>Class2</a:t>
            </a:r>
            <a:r>
              <a:rPr lang="zh-CN" altLang="en-US" sz="2400" dirty="0">
                <a:solidFill>
                  <a:schemeClr val="tx1"/>
                </a:solidFill>
                <a:latin typeface="微软雅黑" panose="020B0503020204020204" pitchFamily="34" charset="-122"/>
                <a:ea typeface="微软雅黑" panose="020B0503020204020204" pitchFamily="34" charset="-122"/>
              </a:rPr>
              <a:t>：目前最流行的制式，通信距离大约在8~30m之间，视产品的设计而定，多用于</a:t>
            </a:r>
            <a:r>
              <a:rPr lang="zh-CN" altLang="en-US" sz="2400" dirty="0">
                <a:solidFill>
                  <a:srgbClr val="FF0000"/>
                </a:solidFill>
                <a:latin typeface="微软雅黑" panose="020B0503020204020204" pitchFamily="34" charset="-122"/>
                <a:ea typeface="微软雅黑" panose="020B0503020204020204" pitchFamily="34" charset="-122"/>
              </a:rPr>
              <a:t>手机</a:t>
            </a:r>
            <a:r>
              <a:rPr lang="zh-CN" altLang="en-US" sz="2400" dirty="0">
                <a:solidFill>
                  <a:schemeClr val="tx1"/>
                </a:solidFill>
                <a:latin typeface="微软雅黑" panose="020B0503020204020204" pitchFamily="34" charset="-122"/>
                <a:ea typeface="微软雅黑" panose="020B0503020204020204" pitchFamily="34" charset="-122"/>
              </a:rPr>
              <a:t>、</a:t>
            </a:r>
            <a:r>
              <a:rPr lang="zh-CN" altLang="en-US" sz="2400" dirty="0">
                <a:solidFill>
                  <a:srgbClr val="FF0000"/>
                </a:solidFill>
                <a:latin typeface="微软雅黑" panose="020B0503020204020204" pitchFamily="34" charset="-122"/>
                <a:ea typeface="微软雅黑" panose="020B0503020204020204" pitchFamily="34" charset="-122"/>
              </a:rPr>
              <a:t>蓝牙耳机</a:t>
            </a:r>
            <a:r>
              <a:rPr lang="zh-CN" altLang="en-US" sz="2400" dirty="0">
                <a:solidFill>
                  <a:schemeClr val="tx1"/>
                </a:solidFill>
                <a:latin typeface="微软雅黑" panose="020B0503020204020204" pitchFamily="34" charset="-122"/>
                <a:ea typeface="微软雅黑" panose="020B0503020204020204" pitchFamily="34" charset="-122"/>
              </a:rPr>
              <a:t>、</a:t>
            </a:r>
            <a:r>
              <a:rPr lang="zh-CN" altLang="en-US" sz="2400" dirty="0">
                <a:solidFill>
                  <a:srgbClr val="FF0000"/>
                </a:solidFill>
                <a:latin typeface="微软雅黑" panose="020B0503020204020204" pitchFamily="34" charset="-122"/>
                <a:ea typeface="微软雅黑" panose="020B0503020204020204" pitchFamily="34" charset="-122"/>
              </a:rPr>
              <a:t>蓝牙适配器</a:t>
            </a:r>
            <a:r>
              <a:rPr lang="zh-CN" altLang="en-US" sz="2400" dirty="0">
                <a:solidFill>
                  <a:schemeClr val="tx1"/>
                </a:solidFill>
                <a:latin typeface="微软雅黑" panose="020B0503020204020204" pitchFamily="34" charset="-122"/>
                <a:ea typeface="微软雅黑" panose="020B0503020204020204" pitchFamily="34" charset="-122"/>
              </a:rPr>
              <a:t>等个人通信产品，耗电量和体积较小，方便携带。</a:t>
            </a:r>
          </a:p>
          <a:p>
            <a:pPr marL="228600" indent="-228600" algn="l" defTabSz="914400" fontAlgn="auto">
              <a:lnSpc>
                <a:spcPct val="110000"/>
              </a:lnSpc>
              <a:spcBef>
                <a:spcPts val="1000"/>
              </a:spcBef>
              <a:buClrTx/>
              <a:buSzTx/>
              <a:buFont typeface="Arial" panose="020B0604020202020204" pitchFamily="34" charset="0"/>
              <a:buChar char="•"/>
            </a:pPr>
            <a:endParaRPr lang="zh-CN" altLang="en-US" sz="2400" dirty="0">
              <a:solidFill>
                <a:schemeClr val="tx1"/>
              </a:solidFill>
              <a:latin typeface="微软雅黑" panose="020B0503020204020204" pitchFamily="34" charset="-122"/>
              <a:ea typeface="微软雅黑" panose="020B0503020204020204" pitchFamily="34" charset="-122"/>
            </a:endParaRPr>
          </a:p>
        </p:txBody>
      </p:sp>
    </p:spTree>
  </p:cSld>
  <p:clrMapOvr>
    <a:masterClrMapping/>
  </p:clrMapOvr>
  <p:transition>
    <p:push dir="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343F4F7C-50A5-4226-BA8F-D32AAF35F72A}"/>
              </a:ext>
            </a:extLst>
          </p:cNvPr>
          <p:cNvSpPr>
            <a:spLocks noGrp="1"/>
          </p:cNvSpPr>
          <p:nvPr>
            <p:ph idx="1"/>
          </p:nvPr>
        </p:nvSpPr>
        <p:spPr>
          <a:xfrm>
            <a:off x="628650" y="2187575"/>
            <a:ext cx="7886700" cy="4351338"/>
          </a:xfrm>
        </p:spPr>
        <p:txBody>
          <a:bodyPr/>
          <a:lstStyle/>
          <a:p>
            <a:pPr>
              <a:lnSpc>
                <a:spcPct val="120000"/>
              </a:lnSpc>
            </a:pPr>
            <a:r>
              <a:rPr lang="zh-CN" altLang="en-US" dirty="0"/>
              <a:t>互联网是物联网中网络构建层的基础，在网络技术中，实现“最后一公里互联互通”任务的是各种类型的无线接入技术。如：蓝牙，</a:t>
            </a:r>
            <a:r>
              <a:rPr lang="en-US" altLang="zh-CN" dirty="0" err="1"/>
              <a:t>WiFi</a:t>
            </a:r>
            <a:r>
              <a:rPr lang="zh-CN" altLang="en-US" dirty="0"/>
              <a:t>，</a:t>
            </a:r>
            <a:r>
              <a:rPr lang="en-US" altLang="zh-CN" dirty="0"/>
              <a:t>ZigBee</a:t>
            </a:r>
            <a:r>
              <a:rPr lang="zh-CN" altLang="en-US" dirty="0"/>
              <a:t>，</a:t>
            </a:r>
            <a:r>
              <a:rPr lang="en-US" altLang="zh-CN" dirty="0" err="1"/>
              <a:t>LoRa</a:t>
            </a:r>
            <a:r>
              <a:rPr lang="zh-CN" altLang="en-US" dirty="0"/>
              <a:t>等</a:t>
            </a:r>
            <a:endParaRPr lang="en-US" altLang="zh-CN" dirty="0"/>
          </a:p>
          <a:p>
            <a:pPr>
              <a:lnSpc>
                <a:spcPct val="120000"/>
              </a:lnSpc>
            </a:pPr>
            <a:endParaRPr lang="en-US" altLang="zh-CN" dirty="0"/>
          </a:p>
          <a:p>
            <a:pPr>
              <a:lnSpc>
                <a:spcPct val="120000"/>
              </a:lnSpc>
            </a:pPr>
            <a:r>
              <a:rPr lang="zh-CN" altLang="en-US" dirty="0"/>
              <a:t>无线接入技术是无线通信的关键问题，它是指通过无线介质将</a:t>
            </a:r>
            <a:r>
              <a:rPr lang="zh-CN" altLang="en-US" dirty="0">
                <a:solidFill>
                  <a:srgbClr val="FF0000"/>
                </a:solidFill>
              </a:rPr>
              <a:t>用户终端</a:t>
            </a:r>
            <a:r>
              <a:rPr lang="zh-CN" altLang="en-US" dirty="0"/>
              <a:t>与</a:t>
            </a:r>
            <a:r>
              <a:rPr lang="zh-CN" altLang="en-US" dirty="0">
                <a:solidFill>
                  <a:srgbClr val="FF0000"/>
                </a:solidFill>
              </a:rPr>
              <a:t>网络节点</a:t>
            </a:r>
            <a:r>
              <a:rPr lang="zh-CN" altLang="en-US" dirty="0"/>
              <a:t>连接起来，以实现用户与网络间的信息传递。</a:t>
            </a:r>
          </a:p>
        </p:txBody>
      </p:sp>
      <p:sp>
        <p:nvSpPr>
          <p:cNvPr id="4" name="标题 3">
            <a:extLst>
              <a:ext uri="{FF2B5EF4-FFF2-40B4-BE49-F238E27FC236}">
                <a16:creationId xmlns:a16="http://schemas.microsoft.com/office/drawing/2014/main" id="{F992CA7B-ACF4-4584-848E-895ACFF15694}"/>
              </a:ext>
            </a:extLst>
          </p:cNvPr>
          <p:cNvSpPr>
            <a:spLocks noGrp="1"/>
          </p:cNvSpPr>
          <p:nvPr>
            <p:ph type="title"/>
          </p:nvPr>
        </p:nvSpPr>
        <p:spPr/>
        <p:txBody>
          <a:bodyPr/>
          <a:lstStyle/>
          <a:p>
            <a:r>
              <a:rPr lang="zh-CN" altLang="en-US" dirty="0"/>
              <a:t>无线接入技术概念</a:t>
            </a:r>
          </a:p>
        </p:txBody>
      </p:sp>
    </p:spTree>
    <p:extLst>
      <p:ext uri="{BB962C8B-B14F-4D97-AF65-F5344CB8AC3E}">
        <p14:creationId xmlns:p14="http://schemas.microsoft.com/office/powerpoint/2010/main" val="164455978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628650" y="1426210"/>
            <a:ext cx="7962900" cy="5295265"/>
          </a:xfrm>
        </p:spPr>
        <p:txBody>
          <a:bodyPr>
            <a:normAutofit/>
          </a:bodyPr>
          <a:lstStyle/>
          <a:p>
            <a:pPr indent="0" fontAlgn="auto">
              <a:lnSpc>
                <a:spcPct val="120000"/>
              </a:lnSpc>
              <a:spcBef>
                <a:spcPts val="0"/>
              </a:spcBef>
              <a:buSzPct val="150000"/>
              <a:buFont typeface="Wingdings" panose="05000000000000000000" charset="0"/>
              <a:buChar char="l"/>
            </a:pPr>
            <a:r>
              <a:rPr lang="zh-CN" altLang="en-US" dirty="0">
                <a:solidFill>
                  <a:srgbClr val="FF0000"/>
                </a:solidFill>
                <a:latin typeface="Arial" panose="020B0604020202020204" pitchFamily="34" charset="0"/>
                <a:sym typeface="+mn-ea"/>
              </a:rPr>
              <a:t>主</a:t>
            </a:r>
            <a:r>
              <a:rPr lang="en-US" altLang="zh-CN" dirty="0">
                <a:solidFill>
                  <a:srgbClr val="FF0000"/>
                </a:solidFill>
                <a:latin typeface="Arial" panose="020B0604020202020204" pitchFamily="34" charset="0"/>
                <a:sym typeface="+mn-ea"/>
              </a:rPr>
              <a:t>/</a:t>
            </a:r>
            <a:r>
              <a:rPr lang="zh-CN" altLang="en-US" dirty="0">
                <a:solidFill>
                  <a:srgbClr val="FF0000"/>
                </a:solidFill>
                <a:latin typeface="Arial" panose="020B0604020202020204" pitchFamily="34" charset="0"/>
                <a:sym typeface="+mn-ea"/>
              </a:rPr>
              <a:t>从设备：</a:t>
            </a:r>
            <a:r>
              <a:rPr lang="zh-CN" altLang="en-US" dirty="0">
                <a:latin typeface="Arial" panose="020B0604020202020204" pitchFamily="34" charset="0"/>
                <a:sym typeface="+mn-ea"/>
              </a:rPr>
              <a:t>蓝牙通常采用</a:t>
            </a:r>
            <a:r>
              <a:rPr lang="zh-CN" altLang="en-US" dirty="0">
                <a:solidFill>
                  <a:srgbClr val="FF0000"/>
                </a:solidFill>
                <a:latin typeface="Arial" panose="020B0604020202020204" pitchFamily="34" charset="0"/>
                <a:sym typeface="+mn-ea"/>
              </a:rPr>
              <a:t>点对点</a:t>
            </a:r>
            <a:r>
              <a:rPr lang="zh-CN" altLang="en-US" dirty="0">
                <a:latin typeface="Arial" panose="020B0604020202020204" pitchFamily="34" charset="0"/>
                <a:sym typeface="+mn-ea"/>
              </a:rPr>
              <a:t>的配对连接方式，主动提出通信要求的设备是主设备（主机），被动进行通信的设备为从设备（从机）。</a:t>
            </a:r>
          </a:p>
          <a:p>
            <a:pPr indent="0" fontAlgn="auto">
              <a:lnSpc>
                <a:spcPct val="120000"/>
              </a:lnSpc>
              <a:spcBef>
                <a:spcPts val="0"/>
              </a:spcBef>
              <a:buSzPct val="150000"/>
              <a:buFont typeface="Wingdings" panose="05000000000000000000" charset="0"/>
              <a:buChar char="l"/>
            </a:pPr>
            <a:endParaRPr lang="zh-CN" altLang="en-US" dirty="0">
              <a:latin typeface="Arial" panose="020B0604020202020204" pitchFamily="34" charset="0"/>
              <a:sym typeface="+mn-ea"/>
            </a:endParaRPr>
          </a:p>
          <a:p>
            <a:pPr indent="0" fontAlgn="auto">
              <a:lnSpc>
                <a:spcPct val="120000"/>
              </a:lnSpc>
              <a:spcBef>
                <a:spcPts val="0"/>
              </a:spcBef>
              <a:buSzPct val="150000"/>
              <a:buFont typeface="Wingdings" panose="05000000000000000000" charset="0"/>
              <a:buChar char="l"/>
            </a:pPr>
            <a:r>
              <a:rPr lang="zh-CN" altLang="en-US" dirty="0">
                <a:solidFill>
                  <a:srgbClr val="FF0000"/>
                </a:solidFill>
                <a:latin typeface="Arial" panose="020B0604020202020204" pitchFamily="34" charset="0"/>
                <a:sym typeface="+mn-ea"/>
              </a:rPr>
              <a:t>蓝牙设备状态</a:t>
            </a:r>
            <a:r>
              <a:rPr lang="zh-CN" altLang="en-US" dirty="0">
                <a:latin typeface="Arial" panose="020B0604020202020204" pitchFamily="34" charset="0"/>
                <a:sym typeface="+mn-ea"/>
              </a:rPr>
              <a:t>：蓝牙设备有</a:t>
            </a:r>
            <a:r>
              <a:rPr lang="zh-CN" altLang="en-US" dirty="0">
                <a:solidFill>
                  <a:srgbClr val="FF0000"/>
                </a:solidFill>
                <a:latin typeface="Arial" panose="020B0604020202020204" pitchFamily="34" charset="0"/>
                <a:sym typeface="+mn-ea"/>
              </a:rPr>
              <a:t>待机</a:t>
            </a:r>
            <a:r>
              <a:rPr lang="zh-CN" altLang="en-US" dirty="0">
                <a:latin typeface="Arial" panose="020B0604020202020204" pitchFamily="34" charset="0"/>
                <a:sym typeface="+mn-ea"/>
              </a:rPr>
              <a:t>和</a:t>
            </a:r>
            <a:r>
              <a:rPr lang="zh-CN" altLang="en-US" dirty="0">
                <a:solidFill>
                  <a:srgbClr val="FF0000"/>
                </a:solidFill>
                <a:latin typeface="Arial" panose="020B0604020202020204" pitchFamily="34" charset="0"/>
                <a:sym typeface="+mn-ea"/>
              </a:rPr>
              <a:t>连接</a:t>
            </a:r>
            <a:r>
              <a:rPr lang="zh-CN" altLang="en-US" dirty="0">
                <a:latin typeface="Arial" panose="020B0604020202020204" pitchFamily="34" charset="0"/>
                <a:sym typeface="+mn-ea"/>
              </a:rPr>
              <a:t>两种主要状态，处于连接状态的蓝牙设备可有激活、保持、呼吸和休眠</a:t>
            </a:r>
            <a:r>
              <a:rPr lang="en-US" altLang="zh-CN" dirty="0">
                <a:latin typeface="Arial" panose="020B0604020202020204" pitchFamily="34" charset="0"/>
                <a:sym typeface="+mn-ea"/>
              </a:rPr>
              <a:t>4</a:t>
            </a:r>
            <a:r>
              <a:rPr lang="zh-CN" altLang="en-US" dirty="0">
                <a:latin typeface="Arial" panose="020B0604020202020204" pitchFamily="34" charset="0"/>
                <a:sym typeface="+mn-ea"/>
              </a:rPr>
              <a:t>种状态。</a:t>
            </a:r>
          </a:p>
          <a:p>
            <a:pPr indent="0" fontAlgn="auto">
              <a:lnSpc>
                <a:spcPct val="120000"/>
              </a:lnSpc>
              <a:spcBef>
                <a:spcPts val="0"/>
              </a:spcBef>
              <a:buSzPct val="150000"/>
              <a:buFont typeface="Wingdings" panose="05000000000000000000" charset="0"/>
              <a:buChar char="l"/>
            </a:pPr>
            <a:endParaRPr lang="zh-CN" altLang="en-US" dirty="0">
              <a:latin typeface="Arial" panose="020B0604020202020204" pitchFamily="34" charset="0"/>
              <a:sym typeface="+mn-ea"/>
            </a:endParaRPr>
          </a:p>
          <a:p>
            <a:pPr indent="0" fontAlgn="auto">
              <a:lnSpc>
                <a:spcPct val="120000"/>
              </a:lnSpc>
              <a:spcBef>
                <a:spcPts val="0"/>
              </a:spcBef>
              <a:buSzPct val="150000"/>
              <a:buFont typeface="Wingdings" panose="05000000000000000000" charset="0"/>
              <a:buChar char="l"/>
            </a:pPr>
            <a:r>
              <a:rPr lang="zh-CN" altLang="en-US" dirty="0">
                <a:solidFill>
                  <a:srgbClr val="FF0000"/>
                </a:solidFill>
                <a:latin typeface="Arial" panose="020B0604020202020204" pitchFamily="34" charset="0"/>
                <a:sym typeface="+mn-ea"/>
              </a:rPr>
              <a:t>对等网络</a:t>
            </a:r>
            <a:r>
              <a:rPr lang="en-US" altLang="zh-CN" dirty="0">
                <a:solidFill>
                  <a:srgbClr val="FF0000"/>
                </a:solidFill>
                <a:latin typeface="Arial" panose="020B0604020202020204" pitchFamily="34" charset="0"/>
                <a:sym typeface="+mn-ea"/>
              </a:rPr>
              <a:t>Ad-hoc</a:t>
            </a:r>
            <a:r>
              <a:rPr lang="zh-CN" altLang="en-US" dirty="0">
                <a:latin typeface="Arial" panose="020B0604020202020204" pitchFamily="34" charset="0"/>
                <a:sym typeface="+mn-ea"/>
              </a:rPr>
              <a:t>：蓝牙设备在规定的范围和数量限制下，可以自动建立相互之间的联系。由于网络中的每台设备在物理上都是完全相同的，因此又称为对等网。</a:t>
            </a:r>
            <a:endParaRPr lang="zh-CN" altLang="en-US" dirty="0">
              <a:solidFill>
                <a:schemeClr val="tx1"/>
              </a:solidFill>
              <a:latin typeface="Arial" panose="020B0604020202020204" pitchFamily="34" charset="0"/>
            </a:endParaRPr>
          </a:p>
          <a:p>
            <a:pPr indent="0" fontAlgn="auto">
              <a:lnSpc>
                <a:spcPct val="120000"/>
              </a:lnSpc>
              <a:spcBef>
                <a:spcPts val="0"/>
              </a:spcBef>
              <a:buSzPct val="150000"/>
              <a:buChar char="ü"/>
            </a:pPr>
            <a:endParaRPr lang="zh-CN" altLang="en-US" dirty="0">
              <a:solidFill>
                <a:schemeClr val="tx1"/>
              </a:solidFill>
              <a:latin typeface="Arial" panose="020B0604020202020204" pitchFamily="34" charset="0"/>
            </a:endParaRPr>
          </a:p>
          <a:p>
            <a:endParaRPr lang="zh-CN" altLang="en-US" dirty="0"/>
          </a:p>
        </p:txBody>
      </p:sp>
      <p:sp>
        <p:nvSpPr>
          <p:cNvPr id="21507" name="Text Box 2"/>
          <p:cNvSpPr txBox="1"/>
          <p:nvPr/>
        </p:nvSpPr>
        <p:spPr>
          <a:xfrm>
            <a:off x="628650" y="531813"/>
            <a:ext cx="6010275" cy="497205"/>
          </a:xfrm>
          <a:prstGeom prst="rect">
            <a:avLst/>
          </a:prstGeom>
          <a:noFill/>
          <a:ln w="9525">
            <a:noFill/>
          </a:ln>
        </p:spPr>
        <p:txBody>
          <a:bodyPr>
            <a:spAutoFit/>
          </a:bodyPr>
          <a:lstStyle/>
          <a:p>
            <a:pPr marL="228600" indent="0" algn="l">
              <a:lnSpc>
                <a:spcPct val="110000"/>
              </a:lnSpc>
              <a:spcBef>
                <a:spcPts val="0"/>
              </a:spcBef>
              <a:buClrTx/>
              <a:buSzPct val="150000"/>
              <a:buFont typeface="Wingdings" panose="05000000000000000000" charset="0"/>
              <a:buNone/>
            </a:pPr>
            <a:r>
              <a:rPr lang="zh-CN" altLang="en-US" sz="2400" dirty="0">
                <a:solidFill>
                  <a:schemeClr val="bg1"/>
                </a:solidFill>
                <a:latin typeface="Arial" panose="020B0604020202020204" pitchFamily="34" charset="0"/>
                <a:ea typeface="微软雅黑" panose="020B0503020204020204" pitchFamily="34" charset="-122"/>
              </a:rPr>
              <a:t>2）  基本概念</a:t>
            </a:r>
          </a:p>
        </p:txBody>
      </p:sp>
    </p:spTree>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19100" y="1561465"/>
            <a:ext cx="7886700" cy="6782435"/>
          </a:xfrm>
        </p:spPr>
        <p:txBody>
          <a:bodyPr>
            <a:normAutofit/>
          </a:bodyPr>
          <a:lstStyle/>
          <a:p>
            <a:pPr marL="0" indent="0" fontAlgn="auto">
              <a:lnSpc>
                <a:spcPct val="120000"/>
              </a:lnSpc>
              <a:spcBef>
                <a:spcPts val="0"/>
              </a:spcBef>
              <a:buSzPct val="150000"/>
              <a:buFont typeface="Wingdings" panose="05000000000000000000" charset="0"/>
              <a:buChar char="l"/>
            </a:pPr>
            <a:r>
              <a:rPr lang="zh-CN" altLang="en-US" dirty="0">
                <a:solidFill>
                  <a:srgbClr val="FF0000"/>
                </a:solidFill>
                <a:latin typeface="Arial" panose="020B0604020202020204" pitchFamily="34" charset="0"/>
                <a:sym typeface="+mn-ea"/>
              </a:rPr>
              <a:t>跳频扩频技术（</a:t>
            </a:r>
            <a:r>
              <a:rPr lang="en-US" altLang="zh-CN" dirty="0">
                <a:solidFill>
                  <a:srgbClr val="FF0000"/>
                </a:solidFill>
                <a:latin typeface="Arial" panose="020B0604020202020204" pitchFamily="34" charset="0"/>
                <a:sym typeface="+mn-ea"/>
              </a:rPr>
              <a:t>FHSS</a:t>
            </a:r>
            <a:r>
              <a:rPr lang="zh-CN" altLang="en-US" dirty="0">
                <a:solidFill>
                  <a:srgbClr val="FF0000"/>
                </a:solidFill>
                <a:latin typeface="Arial" panose="020B0604020202020204" pitchFamily="34" charset="0"/>
                <a:sym typeface="+mn-ea"/>
              </a:rPr>
              <a:t>）：</a:t>
            </a:r>
            <a:r>
              <a:rPr lang="en-US" altLang="zh-CN" dirty="0">
                <a:solidFill>
                  <a:srgbClr val="FF0000"/>
                </a:solidFill>
                <a:latin typeface="Arial" panose="020B0604020202020204" pitchFamily="34" charset="0"/>
                <a:sym typeface="+mn-ea"/>
              </a:rPr>
              <a:t> </a:t>
            </a:r>
            <a:r>
              <a:rPr lang="zh-CN" altLang="en-US" dirty="0">
                <a:latin typeface="Arial" panose="020B0604020202020204" pitchFamily="34" charset="0"/>
                <a:sym typeface="+mn-ea"/>
              </a:rPr>
              <a:t>只有匹配接收机知道发射机的跳频方式，可以有效排除噪音和其他干扰信号，正确地接收数据。</a:t>
            </a:r>
          </a:p>
          <a:p>
            <a:pPr marL="0" indent="0" fontAlgn="auto">
              <a:lnSpc>
                <a:spcPct val="120000"/>
              </a:lnSpc>
              <a:spcBef>
                <a:spcPts val="0"/>
              </a:spcBef>
              <a:buSzPct val="150000"/>
              <a:buFont typeface="Wingdings" panose="05000000000000000000" charset="0"/>
              <a:buChar char="l"/>
            </a:pPr>
            <a:endParaRPr lang="zh-CN" altLang="en-US" dirty="0">
              <a:solidFill>
                <a:schemeClr val="tx1"/>
              </a:solidFill>
              <a:latin typeface="Arial" panose="020B0604020202020204" pitchFamily="34" charset="0"/>
            </a:endParaRPr>
          </a:p>
          <a:p>
            <a:pPr marL="0" indent="0" fontAlgn="auto">
              <a:lnSpc>
                <a:spcPct val="120000"/>
              </a:lnSpc>
              <a:spcBef>
                <a:spcPts val="0"/>
              </a:spcBef>
              <a:buSzPct val="150000"/>
              <a:buFont typeface="Wingdings" panose="05000000000000000000" charset="0"/>
              <a:buChar char="l"/>
            </a:pPr>
            <a:r>
              <a:rPr lang="zh-CN" altLang="en-US" dirty="0">
                <a:solidFill>
                  <a:srgbClr val="FF0000"/>
                </a:solidFill>
                <a:latin typeface="Arial" panose="020B0604020202020204" pitchFamily="34" charset="0"/>
                <a:sym typeface="+mn-ea"/>
              </a:rPr>
              <a:t>时隙</a:t>
            </a:r>
            <a:r>
              <a:rPr lang="zh-CN" altLang="en-US" dirty="0">
                <a:latin typeface="Arial" panose="020B0604020202020204" pitchFamily="34" charset="0"/>
                <a:sym typeface="+mn-ea"/>
              </a:rPr>
              <a:t>：蓝牙采用跳频扩频技术，跳频频率为</a:t>
            </a:r>
            <a:r>
              <a:rPr lang="en-US" altLang="zh-CN" dirty="0">
                <a:latin typeface="Arial" panose="020B0604020202020204" pitchFamily="34" charset="0"/>
                <a:sym typeface="+mn-ea"/>
              </a:rPr>
              <a:t>1600</a:t>
            </a:r>
            <a:r>
              <a:rPr lang="zh-CN" altLang="en-US" dirty="0">
                <a:latin typeface="Arial" panose="020B0604020202020204" pitchFamily="34" charset="0"/>
                <a:sym typeface="+mn-ea"/>
              </a:rPr>
              <a:t>跳</a:t>
            </a:r>
            <a:r>
              <a:rPr lang="en-US" altLang="zh-CN" dirty="0">
                <a:latin typeface="Arial" panose="020B0604020202020204" pitchFamily="34" charset="0"/>
                <a:sym typeface="+mn-ea"/>
              </a:rPr>
              <a:t>/</a:t>
            </a:r>
            <a:r>
              <a:rPr lang="zh-CN" altLang="en-US" dirty="0">
                <a:latin typeface="Arial" panose="020B0604020202020204" pitchFamily="34" charset="0"/>
                <a:sym typeface="+mn-ea"/>
              </a:rPr>
              <a:t>秒，即每个跳频点上停留的时间为</a:t>
            </a:r>
            <a:r>
              <a:rPr lang="en-US" altLang="zh-CN" dirty="0">
                <a:latin typeface="Arial" panose="020B0604020202020204" pitchFamily="34" charset="0"/>
                <a:sym typeface="+mn-ea"/>
              </a:rPr>
              <a:t>625 </a:t>
            </a:r>
            <a:r>
              <a:rPr lang="en-US" altLang="zh-CN" dirty="0">
                <a:latin typeface="Arial" panose="020B0604020202020204" pitchFamily="34" charset="0"/>
                <a:cs typeface="Arial" panose="020B0604020202020204" pitchFamily="34" charset="0"/>
                <a:sym typeface="+mn-ea"/>
              </a:rPr>
              <a:t>u</a:t>
            </a:r>
            <a:r>
              <a:rPr lang="en-US" altLang="zh-CN" dirty="0">
                <a:latin typeface="Arial" panose="020B0604020202020204" pitchFamily="34" charset="0"/>
                <a:sym typeface="+mn-ea"/>
              </a:rPr>
              <a:t>s</a:t>
            </a:r>
            <a:r>
              <a:rPr lang="zh-CN" altLang="en-US" dirty="0">
                <a:latin typeface="Arial" panose="020B0604020202020204" pitchFamily="34" charset="0"/>
                <a:sym typeface="+mn-ea"/>
              </a:rPr>
              <a:t>，这</a:t>
            </a:r>
            <a:r>
              <a:rPr lang="en-US" altLang="zh-CN" dirty="0">
                <a:latin typeface="Arial" panose="020B0604020202020204" pitchFamily="34" charset="0"/>
                <a:sym typeface="+mn-ea"/>
              </a:rPr>
              <a:t>625</a:t>
            </a:r>
            <a:r>
              <a:rPr lang="en-US" altLang="zh-CN" dirty="0">
                <a:latin typeface="Arial" panose="020B0604020202020204" pitchFamily="34" charset="0"/>
                <a:cs typeface="Arial" panose="020B0604020202020204" pitchFamily="34" charset="0"/>
                <a:sym typeface="+mn-ea"/>
              </a:rPr>
              <a:t>u</a:t>
            </a:r>
            <a:r>
              <a:rPr lang="en-US" altLang="zh-CN" dirty="0">
                <a:latin typeface="Arial" panose="020B0604020202020204" pitchFamily="34" charset="0"/>
                <a:sym typeface="+mn-ea"/>
              </a:rPr>
              <a:t>s</a:t>
            </a:r>
            <a:r>
              <a:rPr lang="zh-CN" altLang="en-US" dirty="0">
                <a:latin typeface="Arial" panose="020B0604020202020204" pitchFamily="34" charset="0"/>
                <a:sym typeface="+mn-ea"/>
              </a:rPr>
              <a:t>就是蓝牙的一个时隙。</a:t>
            </a:r>
          </a:p>
          <a:p>
            <a:pPr marL="0" indent="0" fontAlgn="auto">
              <a:lnSpc>
                <a:spcPct val="120000"/>
              </a:lnSpc>
              <a:spcBef>
                <a:spcPts val="0"/>
              </a:spcBef>
              <a:buSzPct val="150000"/>
              <a:buFont typeface="Wingdings" panose="05000000000000000000" charset="0"/>
              <a:buChar char="l"/>
            </a:pPr>
            <a:endParaRPr lang="zh-CN" altLang="en-US" dirty="0">
              <a:solidFill>
                <a:schemeClr val="tx1"/>
              </a:solidFill>
              <a:latin typeface="Arial" panose="020B0604020202020204" pitchFamily="34" charset="0"/>
            </a:endParaRPr>
          </a:p>
          <a:p>
            <a:pPr marL="0" indent="0" fontAlgn="auto">
              <a:lnSpc>
                <a:spcPct val="120000"/>
              </a:lnSpc>
              <a:spcBef>
                <a:spcPts val="0"/>
              </a:spcBef>
              <a:buSzPct val="150000"/>
              <a:buFont typeface="Wingdings" panose="05000000000000000000" charset="0"/>
              <a:buChar char="l"/>
            </a:pPr>
            <a:r>
              <a:rPr lang="zh-CN" altLang="en-US" dirty="0">
                <a:solidFill>
                  <a:srgbClr val="FF0000"/>
                </a:solidFill>
                <a:latin typeface="Arial" panose="020B0604020202020204" pitchFamily="34" charset="0"/>
                <a:sym typeface="+mn-ea"/>
              </a:rPr>
              <a:t>蓝牙时钟</a:t>
            </a:r>
            <a:r>
              <a:rPr lang="zh-CN" altLang="en-US" dirty="0">
                <a:latin typeface="Arial" panose="020B0604020202020204" pitchFamily="34" charset="0"/>
                <a:sym typeface="+mn-ea"/>
              </a:rPr>
              <a:t>：蓝牙时钟是蓝牙设备内部的系统时钟</a:t>
            </a:r>
            <a:endParaRPr lang="zh-CN" altLang="en-US" dirty="0"/>
          </a:p>
        </p:txBody>
      </p:sp>
      <p:sp>
        <p:nvSpPr>
          <p:cNvPr id="21507" name="Text Box 2"/>
          <p:cNvSpPr txBox="1"/>
          <p:nvPr/>
        </p:nvSpPr>
        <p:spPr>
          <a:xfrm>
            <a:off x="228600" y="446088"/>
            <a:ext cx="6010275" cy="497205"/>
          </a:xfrm>
          <a:prstGeom prst="rect">
            <a:avLst/>
          </a:prstGeom>
          <a:noFill/>
          <a:ln w="9525">
            <a:noFill/>
          </a:ln>
        </p:spPr>
        <p:txBody>
          <a:bodyPr>
            <a:spAutoFit/>
          </a:bodyPr>
          <a:lstStyle/>
          <a:p>
            <a:pPr marL="228600" indent="0" algn="l">
              <a:lnSpc>
                <a:spcPct val="110000"/>
              </a:lnSpc>
              <a:spcBef>
                <a:spcPts val="0"/>
              </a:spcBef>
              <a:buClrTx/>
              <a:buSzPct val="150000"/>
              <a:buFont typeface="Wingdings" panose="05000000000000000000" charset="0"/>
              <a:buNone/>
            </a:pPr>
            <a:r>
              <a:rPr lang="zh-CN" altLang="en-US" sz="2400" dirty="0">
                <a:solidFill>
                  <a:schemeClr val="bg1"/>
                </a:solidFill>
                <a:latin typeface="Arial" panose="020B0604020202020204" pitchFamily="34" charset="0"/>
                <a:ea typeface="微软雅黑" panose="020B0503020204020204" pitchFamily="34" charset="-122"/>
              </a:rPr>
              <a:t>2）  基本概念</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CF3CBCF-DE4B-46D3-8291-08AF99DA6A22}"/>
              </a:ext>
            </a:extLst>
          </p:cNvPr>
          <p:cNvSpPr>
            <a:spLocks noGrp="1"/>
          </p:cNvSpPr>
          <p:nvPr>
            <p:ph idx="1"/>
          </p:nvPr>
        </p:nvSpPr>
        <p:spPr/>
        <p:txBody>
          <a:bodyPr/>
          <a:lstStyle/>
          <a:p>
            <a:pPr>
              <a:lnSpc>
                <a:spcPct val="120000"/>
              </a:lnSpc>
            </a:pPr>
            <a:r>
              <a:rPr lang="zh-CN" altLang="en-US" dirty="0"/>
              <a:t>在所有移动设备之间以及任何小范围内的各种信息传输设备、各种电器设备之间建立起无线连接。</a:t>
            </a:r>
            <a:endParaRPr lang="en-US" altLang="zh-CN" dirty="0"/>
          </a:p>
          <a:p>
            <a:pPr>
              <a:lnSpc>
                <a:spcPct val="120000"/>
              </a:lnSpc>
              <a:buFont typeface="Wingdings" panose="05000000000000000000" pitchFamily="2" charset="2"/>
              <a:buChar char="Ø"/>
            </a:pPr>
            <a:r>
              <a:rPr lang="zh-CN" altLang="en-US" dirty="0"/>
              <a:t>统一各类电话</a:t>
            </a:r>
            <a:endParaRPr lang="en-US" altLang="zh-CN" dirty="0"/>
          </a:p>
          <a:p>
            <a:pPr>
              <a:lnSpc>
                <a:spcPct val="120000"/>
              </a:lnSpc>
              <a:buFont typeface="Wingdings" panose="05000000000000000000" pitchFamily="2" charset="2"/>
              <a:buChar char="Ø"/>
            </a:pPr>
            <a:r>
              <a:rPr lang="zh-CN" altLang="en-US" dirty="0"/>
              <a:t>无线电缆工作环境</a:t>
            </a:r>
            <a:endParaRPr lang="en-US" altLang="zh-CN" dirty="0"/>
          </a:p>
          <a:p>
            <a:pPr>
              <a:lnSpc>
                <a:spcPct val="120000"/>
              </a:lnSpc>
              <a:buFont typeface="Wingdings" panose="05000000000000000000" pitchFamily="2" charset="2"/>
              <a:buChar char="Ø"/>
            </a:pPr>
            <a:r>
              <a:rPr lang="zh-CN" altLang="en-US" dirty="0"/>
              <a:t>流动办公室</a:t>
            </a:r>
            <a:endParaRPr lang="en-US" altLang="zh-CN" dirty="0"/>
          </a:p>
          <a:p>
            <a:pPr>
              <a:lnSpc>
                <a:spcPct val="120000"/>
              </a:lnSpc>
              <a:buFont typeface="Wingdings" panose="05000000000000000000" pitchFamily="2" charset="2"/>
              <a:buChar char="Ø"/>
            </a:pPr>
            <a:r>
              <a:rPr lang="zh-CN" altLang="en-US" dirty="0"/>
              <a:t>外设与主机无线连接</a:t>
            </a:r>
            <a:endParaRPr lang="en-US" altLang="zh-CN" dirty="0"/>
          </a:p>
          <a:p>
            <a:pPr>
              <a:lnSpc>
                <a:spcPct val="120000"/>
              </a:lnSpc>
              <a:buFont typeface="Wingdings" panose="05000000000000000000" pitchFamily="2" charset="2"/>
              <a:buChar char="Ø"/>
            </a:pPr>
            <a:r>
              <a:rPr lang="zh-CN" altLang="en-US" dirty="0"/>
              <a:t>电子商务</a:t>
            </a:r>
          </a:p>
        </p:txBody>
      </p:sp>
      <p:sp>
        <p:nvSpPr>
          <p:cNvPr id="5" name="动作按钮: 后退或前一项 4">
            <a:hlinkClick r:id="rId2" action="ppaction://hlinksldjump" highlightClick="1"/>
            <a:extLst>
              <a:ext uri="{FF2B5EF4-FFF2-40B4-BE49-F238E27FC236}">
                <a16:creationId xmlns:a16="http://schemas.microsoft.com/office/drawing/2014/main" id="{151BAFF2-A1DD-489C-A10B-ECB879CBEC32}"/>
              </a:ext>
            </a:extLst>
          </p:cNvPr>
          <p:cNvSpPr/>
          <p:nvPr/>
        </p:nvSpPr>
        <p:spPr>
          <a:xfrm>
            <a:off x="8305801" y="6314302"/>
            <a:ext cx="419100" cy="345990"/>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Text Box 2">
            <a:extLst>
              <a:ext uri="{FF2B5EF4-FFF2-40B4-BE49-F238E27FC236}">
                <a16:creationId xmlns:a16="http://schemas.microsoft.com/office/drawing/2014/main" id="{1A536F55-A879-47D6-A1CD-D3B29CE395EC}"/>
              </a:ext>
            </a:extLst>
          </p:cNvPr>
          <p:cNvSpPr txBox="1"/>
          <p:nvPr/>
        </p:nvSpPr>
        <p:spPr>
          <a:xfrm>
            <a:off x="228600" y="446088"/>
            <a:ext cx="6010275" cy="469616"/>
          </a:xfrm>
          <a:prstGeom prst="rect">
            <a:avLst/>
          </a:prstGeom>
          <a:noFill/>
          <a:ln w="9525">
            <a:noFill/>
          </a:ln>
        </p:spPr>
        <p:txBody>
          <a:bodyPr>
            <a:spAutoFit/>
          </a:bodyPr>
          <a:lstStyle/>
          <a:p>
            <a:pPr marL="228600" indent="0" algn="l">
              <a:lnSpc>
                <a:spcPct val="110000"/>
              </a:lnSpc>
              <a:spcBef>
                <a:spcPts val="0"/>
              </a:spcBef>
              <a:buClrTx/>
              <a:buSzPct val="150000"/>
              <a:buFont typeface="Wingdings" panose="05000000000000000000" charset="0"/>
              <a:buNone/>
            </a:pPr>
            <a:r>
              <a:rPr lang="en-US" altLang="zh-CN" sz="2400" dirty="0">
                <a:solidFill>
                  <a:schemeClr val="bg1"/>
                </a:solidFill>
                <a:latin typeface="Arial" panose="020B0604020202020204" pitchFamily="34" charset="0"/>
                <a:ea typeface="微软雅黑" panose="020B0503020204020204" pitchFamily="34" charset="-122"/>
              </a:rPr>
              <a:t>3</a:t>
            </a:r>
            <a:r>
              <a:rPr lang="zh-CN" altLang="en-US" sz="2400" dirty="0">
                <a:solidFill>
                  <a:schemeClr val="bg1"/>
                </a:solidFill>
                <a:latin typeface="Arial" panose="020B0604020202020204" pitchFamily="34" charset="0"/>
                <a:ea typeface="微软雅黑" panose="020B0503020204020204" pitchFamily="34" charset="-122"/>
              </a:rPr>
              <a:t>）   蓝牙的目标</a:t>
            </a:r>
          </a:p>
        </p:txBody>
      </p:sp>
    </p:spTree>
    <p:extLst>
      <p:ext uri="{BB962C8B-B14F-4D97-AF65-F5344CB8AC3E}">
        <p14:creationId xmlns:p14="http://schemas.microsoft.com/office/powerpoint/2010/main" val="283574924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AutoShape 4"/>
          <p:cNvSpPr/>
          <p:nvPr/>
        </p:nvSpPr>
        <p:spPr>
          <a:xfrm>
            <a:off x="4886325" y="5705475"/>
            <a:ext cx="2057400" cy="762000"/>
          </a:xfrm>
          <a:prstGeom prst="cube">
            <a:avLst>
              <a:gd name="adj" fmla="val 25000"/>
            </a:avLst>
          </a:prstGeom>
          <a:solidFill>
            <a:srgbClr val="800080">
              <a:alpha val="69019"/>
            </a:srgbClr>
          </a:solidFill>
          <a:ln w="9525">
            <a:noFill/>
          </a:ln>
        </p:spPr>
        <p:txBody>
          <a:bodyPr wrap="none" anchor="ctr"/>
          <a:lstStyle/>
          <a:p>
            <a:pPr indent="352425"/>
            <a:r>
              <a:rPr lang="zh-CN" altLang="en-US" dirty="0">
                <a:latin typeface="Arial" panose="020B0604020202020204" pitchFamily="34" charset="0"/>
              </a:rPr>
              <a:t>   物理层</a:t>
            </a:r>
          </a:p>
        </p:txBody>
      </p:sp>
      <p:sp>
        <p:nvSpPr>
          <p:cNvPr id="22532" name="AutoShape 5"/>
          <p:cNvSpPr/>
          <p:nvPr/>
        </p:nvSpPr>
        <p:spPr>
          <a:xfrm>
            <a:off x="4886325" y="5172075"/>
            <a:ext cx="2057400" cy="762000"/>
          </a:xfrm>
          <a:prstGeom prst="cube">
            <a:avLst>
              <a:gd name="adj" fmla="val 25000"/>
            </a:avLst>
          </a:prstGeom>
          <a:solidFill>
            <a:srgbClr val="3366FF"/>
          </a:solidFill>
          <a:ln w="9525" cap="flat" cmpd="sng">
            <a:solidFill>
              <a:srgbClr val="3366FF"/>
            </a:solidFill>
            <a:prstDash val="solid"/>
            <a:miter/>
            <a:headEnd type="none" w="med" len="med"/>
            <a:tailEnd type="none" w="med" len="med"/>
          </a:ln>
        </p:spPr>
        <p:txBody>
          <a:bodyPr wrap="none" anchor="ctr"/>
          <a:lstStyle/>
          <a:p>
            <a:pPr indent="352425"/>
            <a:r>
              <a:rPr lang="zh-CN" altLang="en-US" dirty="0">
                <a:latin typeface="Arial" panose="020B0604020202020204" pitchFamily="34" charset="0"/>
              </a:rPr>
              <a:t>数据链路层</a:t>
            </a:r>
          </a:p>
        </p:txBody>
      </p:sp>
      <p:sp>
        <p:nvSpPr>
          <p:cNvPr id="22533" name="AutoShape 6"/>
          <p:cNvSpPr/>
          <p:nvPr/>
        </p:nvSpPr>
        <p:spPr>
          <a:xfrm>
            <a:off x="4886325" y="4562475"/>
            <a:ext cx="2057400" cy="762000"/>
          </a:xfrm>
          <a:prstGeom prst="cube">
            <a:avLst>
              <a:gd name="adj" fmla="val 25000"/>
            </a:avLst>
          </a:prstGeom>
          <a:solidFill>
            <a:srgbClr val="FF6600"/>
          </a:solidFill>
          <a:ln w="9525" cap="flat" cmpd="sng">
            <a:solidFill>
              <a:srgbClr val="FF6600"/>
            </a:solidFill>
            <a:prstDash val="solid"/>
            <a:miter/>
            <a:headEnd type="none" w="med" len="med"/>
            <a:tailEnd type="none" w="med" len="med"/>
          </a:ln>
        </p:spPr>
        <p:txBody>
          <a:bodyPr wrap="none" anchor="ctr"/>
          <a:lstStyle/>
          <a:p>
            <a:pPr indent="352425"/>
            <a:r>
              <a:rPr lang="zh-CN" altLang="en-US" dirty="0">
                <a:latin typeface="Arial" panose="020B0604020202020204" pitchFamily="34" charset="0"/>
              </a:rPr>
              <a:t>   网络层</a:t>
            </a:r>
          </a:p>
        </p:txBody>
      </p:sp>
      <p:sp>
        <p:nvSpPr>
          <p:cNvPr id="22534" name="AutoShape 7"/>
          <p:cNvSpPr/>
          <p:nvPr/>
        </p:nvSpPr>
        <p:spPr>
          <a:xfrm>
            <a:off x="4886325" y="3952875"/>
            <a:ext cx="2057400" cy="762000"/>
          </a:xfrm>
          <a:prstGeom prst="cube">
            <a:avLst>
              <a:gd name="adj" fmla="val 25000"/>
            </a:avLst>
          </a:prstGeom>
          <a:solidFill>
            <a:srgbClr val="008000"/>
          </a:solidFill>
          <a:ln w="9525" cap="flat" cmpd="sng">
            <a:solidFill>
              <a:srgbClr val="008000"/>
            </a:solidFill>
            <a:prstDash val="solid"/>
            <a:miter/>
            <a:headEnd type="none" w="med" len="med"/>
            <a:tailEnd type="none" w="med" len="med"/>
          </a:ln>
        </p:spPr>
        <p:txBody>
          <a:bodyPr wrap="none" anchor="ctr"/>
          <a:lstStyle/>
          <a:p>
            <a:pPr indent="352425"/>
            <a:r>
              <a:rPr lang="zh-CN" altLang="en-US" dirty="0">
                <a:latin typeface="Arial" panose="020B0604020202020204" pitchFamily="34" charset="0"/>
              </a:rPr>
              <a:t>   传输层</a:t>
            </a:r>
          </a:p>
        </p:txBody>
      </p:sp>
      <p:sp>
        <p:nvSpPr>
          <p:cNvPr id="22535" name="AutoShape 8"/>
          <p:cNvSpPr/>
          <p:nvPr/>
        </p:nvSpPr>
        <p:spPr>
          <a:xfrm>
            <a:off x="4886325" y="3419475"/>
            <a:ext cx="2057400" cy="762000"/>
          </a:xfrm>
          <a:prstGeom prst="cube">
            <a:avLst>
              <a:gd name="adj" fmla="val 25000"/>
            </a:avLst>
          </a:prstGeom>
          <a:solidFill>
            <a:srgbClr val="800080"/>
          </a:solidFill>
          <a:ln w="9525" cap="flat" cmpd="sng">
            <a:solidFill>
              <a:srgbClr val="800080"/>
            </a:solidFill>
            <a:prstDash val="solid"/>
            <a:miter/>
            <a:headEnd type="none" w="med" len="med"/>
            <a:tailEnd type="none" w="med" len="med"/>
          </a:ln>
        </p:spPr>
        <p:txBody>
          <a:bodyPr wrap="none" anchor="ctr"/>
          <a:lstStyle/>
          <a:p>
            <a:pPr indent="352425"/>
            <a:r>
              <a:rPr lang="zh-CN" altLang="en-US" dirty="0">
                <a:latin typeface="Arial" panose="020B0604020202020204" pitchFamily="34" charset="0"/>
              </a:rPr>
              <a:t>   会话层</a:t>
            </a:r>
          </a:p>
        </p:txBody>
      </p:sp>
      <p:sp>
        <p:nvSpPr>
          <p:cNvPr id="22536" name="AutoShape 9"/>
          <p:cNvSpPr/>
          <p:nvPr/>
        </p:nvSpPr>
        <p:spPr>
          <a:xfrm>
            <a:off x="4886325" y="2809875"/>
            <a:ext cx="2057400" cy="762000"/>
          </a:xfrm>
          <a:prstGeom prst="cube">
            <a:avLst>
              <a:gd name="adj" fmla="val 25000"/>
            </a:avLst>
          </a:prstGeom>
          <a:solidFill>
            <a:srgbClr val="808000"/>
          </a:solidFill>
          <a:ln w="9525" cap="flat" cmpd="sng">
            <a:solidFill>
              <a:srgbClr val="808000"/>
            </a:solidFill>
            <a:prstDash val="solid"/>
            <a:miter/>
            <a:headEnd type="none" w="med" len="med"/>
            <a:tailEnd type="none" w="med" len="med"/>
          </a:ln>
        </p:spPr>
        <p:txBody>
          <a:bodyPr wrap="none" anchor="ctr"/>
          <a:lstStyle/>
          <a:p>
            <a:pPr indent="352425"/>
            <a:r>
              <a:rPr lang="zh-CN" altLang="en-US" dirty="0">
                <a:latin typeface="Arial" panose="020B0604020202020204" pitchFamily="34" charset="0"/>
              </a:rPr>
              <a:t>   表示层</a:t>
            </a:r>
          </a:p>
        </p:txBody>
      </p:sp>
      <p:sp>
        <p:nvSpPr>
          <p:cNvPr id="22537" name="AutoShape 10"/>
          <p:cNvSpPr/>
          <p:nvPr/>
        </p:nvSpPr>
        <p:spPr>
          <a:xfrm>
            <a:off x="4886325" y="2200275"/>
            <a:ext cx="2057400" cy="762000"/>
          </a:xfrm>
          <a:prstGeom prst="cube">
            <a:avLst>
              <a:gd name="adj" fmla="val 25000"/>
            </a:avLst>
          </a:prstGeom>
          <a:solidFill>
            <a:srgbClr val="800000"/>
          </a:solidFill>
          <a:ln w="9525" cap="flat" cmpd="sng">
            <a:solidFill>
              <a:srgbClr val="800000"/>
            </a:solidFill>
            <a:prstDash val="solid"/>
            <a:miter/>
            <a:headEnd type="none" w="med" len="med"/>
            <a:tailEnd type="none" w="med" len="med"/>
          </a:ln>
        </p:spPr>
        <p:txBody>
          <a:bodyPr wrap="none" anchor="ctr"/>
          <a:lstStyle/>
          <a:p>
            <a:pPr indent="352425"/>
            <a:r>
              <a:rPr lang="zh-CN" altLang="en-US" dirty="0">
                <a:latin typeface="Arial" panose="020B0604020202020204" pitchFamily="34" charset="0"/>
              </a:rPr>
              <a:t>   应用层</a:t>
            </a:r>
          </a:p>
        </p:txBody>
      </p:sp>
      <p:sp>
        <p:nvSpPr>
          <p:cNvPr id="22538" name="AutoShape 11"/>
          <p:cNvSpPr/>
          <p:nvPr/>
        </p:nvSpPr>
        <p:spPr>
          <a:xfrm>
            <a:off x="4276725" y="6086475"/>
            <a:ext cx="457200" cy="304800"/>
          </a:xfrm>
          <a:prstGeom prst="leftArrow">
            <a:avLst>
              <a:gd name="adj1" fmla="val 50000"/>
              <a:gd name="adj2" fmla="val 37500"/>
            </a:avLst>
          </a:prstGeom>
          <a:solidFill>
            <a:srgbClr val="800080">
              <a:alpha val="69019"/>
            </a:srgbClr>
          </a:solidFill>
          <a:ln w="9525">
            <a:noFill/>
          </a:ln>
        </p:spPr>
        <p:txBody>
          <a:bodyPr wrap="none" anchor="ctr"/>
          <a:lstStyle/>
          <a:p>
            <a:endParaRPr lang="zh-CN" altLang="en-US" dirty="0">
              <a:latin typeface="Arial" panose="020B0604020202020204" pitchFamily="34" charset="0"/>
            </a:endParaRPr>
          </a:p>
        </p:txBody>
      </p:sp>
      <p:sp>
        <p:nvSpPr>
          <p:cNvPr id="22539" name="Text Box 12"/>
          <p:cNvSpPr txBox="1"/>
          <p:nvPr/>
        </p:nvSpPr>
        <p:spPr>
          <a:xfrm>
            <a:off x="2524125" y="6010275"/>
            <a:ext cx="1905000" cy="398780"/>
          </a:xfrm>
          <a:prstGeom prst="rect">
            <a:avLst/>
          </a:prstGeom>
          <a:noFill/>
          <a:ln w="9525">
            <a:noFill/>
          </a:ln>
        </p:spPr>
        <p:txBody>
          <a:bodyPr>
            <a:spAutoFit/>
          </a:bodyPr>
          <a:lstStyle/>
          <a:p>
            <a:pPr indent="352425">
              <a:spcBef>
                <a:spcPct val="50000"/>
              </a:spcBef>
            </a:pPr>
            <a:r>
              <a:rPr lang="zh-CN" altLang="en-US" sz="2000" dirty="0">
                <a:solidFill>
                  <a:schemeClr val="tx1"/>
                </a:solidFill>
                <a:latin typeface="Arial" panose="020B0604020202020204" pitchFamily="34" charset="0"/>
              </a:rPr>
              <a:t>比特流传输</a:t>
            </a:r>
          </a:p>
        </p:txBody>
      </p:sp>
      <p:sp>
        <p:nvSpPr>
          <p:cNvPr id="22540" name="AutoShape 13"/>
          <p:cNvSpPr/>
          <p:nvPr/>
        </p:nvSpPr>
        <p:spPr>
          <a:xfrm>
            <a:off x="4276725" y="5476875"/>
            <a:ext cx="457200" cy="304800"/>
          </a:xfrm>
          <a:prstGeom prst="leftArrow">
            <a:avLst>
              <a:gd name="adj1" fmla="val 50000"/>
              <a:gd name="adj2" fmla="val 37500"/>
            </a:avLst>
          </a:prstGeom>
          <a:solidFill>
            <a:srgbClr val="3366FF"/>
          </a:solidFill>
          <a:ln w="9525">
            <a:noFill/>
          </a:ln>
        </p:spPr>
        <p:txBody>
          <a:bodyPr wrap="none" anchor="ctr"/>
          <a:lstStyle/>
          <a:p>
            <a:endParaRPr lang="zh-CN" altLang="en-US" dirty="0">
              <a:latin typeface="Arial" panose="020B0604020202020204" pitchFamily="34" charset="0"/>
            </a:endParaRPr>
          </a:p>
        </p:txBody>
      </p:sp>
      <p:sp>
        <p:nvSpPr>
          <p:cNvPr id="22541" name="Text Box 14"/>
          <p:cNvSpPr txBox="1"/>
          <p:nvPr/>
        </p:nvSpPr>
        <p:spPr>
          <a:xfrm>
            <a:off x="771525" y="5400675"/>
            <a:ext cx="3733800" cy="398780"/>
          </a:xfrm>
          <a:prstGeom prst="rect">
            <a:avLst/>
          </a:prstGeom>
          <a:noFill/>
          <a:ln w="9525">
            <a:noFill/>
          </a:ln>
        </p:spPr>
        <p:txBody>
          <a:bodyPr>
            <a:spAutoFit/>
          </a:bodyPr>
          <a:lstStyle/>
          <a:p>
            <a:pPr indent="352425">
              <a:spcBef>
                <a:spcPct val="50000"/>
              </a:spcBef>
            </a:pPr>
            <a:r>
              <a:rPr lang="zh-CN" altLang="en-US" sz="2000" dirty="0">
                <a:solidFill>
                  <a:schemeClr val="tx1"/>
                </a:solidFill>
                <a:latin typeface="Arial" panose="020B0604020202020204" pitchFamily="34" charset="0"/>
              </a:rPr>
              <a:t>提供介质访问、链路管理等</a:t>
            </a:r>
          </a:p>
        </p:txBody>
      </p:sp>
      <p:sp>
        <p:nvSpPr>
          <p:cNvPr id="22542" name="AutoShape 15"/>
          <p:cNvSpPr/>
          <p:nvPr/>
        </p:nvSpPr>
        <p:spPr>
          <a:xfrm>
            <a:off x="4276725" y="4867275"/>
            <a:ext cx="457200" cy="304800"/>
          </a:xfrm>
          <a:prstGeom prst="leftArrow">
            <a:avLst>
              <a:gd name="adj1" fmla="val 50000"/>
              <a:gd name="adj2" fmla="val 37500"/>
            </a:avLst>
          </a:prstGeom>
          <a:solidFill>
            <a:schemeClr val="folHlink"/>
          </a:solidFill>
          <a:ln w="9525">
            <a:noFill/>
          </a:ln>
        </p:spPr>
        <p:txBody>
          <a:bodyPr wrap="none" anchor="ctr"/>
          <a:lstStyle/>
          <a:p>
            <a:endParaRPr lang="zh-CN" altLang="en-US" dirty="0">
              <a:latin typeface="Arial" panose="020B0604020202020204" pitchFamily="34" charset="0"/>
            </a:endParaRPr>
          </a:p>
        </p:txBody>
      </p:sp>
      <p:sp>
        <p:nvSpPr>
          <p:cNvPr id="22543" name="Text Box 16"/>
          <p:cNvSpPr txBox="1"/>
          <p:nvPr/>
        </p:nvSpPr>
        <p:spPr>
          <a:xfrm>
            <a:off x="1990725" y="4791075"/>
            <a:ext cx="2362200" cy="398780"/>
          </a:xfrm>
          <a:prstGeom prst="rect">
            <a:avLst/>
          </a:prstGeom>
          <a:noFill/>
          <a:ln w="9525">
            <a:noFill/>
          </a:ln>
        </p:spPr>
        <p:txBody>
          <a:bodyPr>
            <a:spAutoFit/>
          </a:bodyPr>
          <a:lstStyle/>
          <a:p>
            <a:pPr indent="352425">
              <a:spcBef>
                <a:spcPct val="50000"/>
              </a:spcBef>
            </a:pPr>
            <a:r>
              <a:rPr lang="zh-CN" altLang="en-US" sz="2000" dirty="0">
                <a:solidFill>
                  <a:schemeClr val="tx1"/>
                </a:solidFill>
                <a:latin typeface="Arial" panose="020B0604020202020204" pitchFamily="34" charset="0"/>
              </a:rPr>
              <a:t>寻址和路由选择</a:t>
            </a:r>
          </a:p>
        </p:txBody>
      </p:sp>
      <p:sp>
        <p:nvSpPr>
          <p:cNvPr id="22544" name="AutoShape 17"/>
          <p:cNvSpPr/>
          <p:nvPr/>
        </p:nvSpPr>
        <p:spPr>
          <a:xfrm>
            <a:off x="4276725" y="4257675"/>
            <a:ext cx="457200" cy="304800"/>
          </a:xfrm>
          <a:prstGeom prst="leftArrow">
            <a:avLst>
              <a:gd name="adj1" fmla="val 50000"/>
              <a:gd name="adj2" fmla="val 37500"/>
            </a:avLst>
          </a:prstGeom>
          <a:solidFill>
            <a:srgbClr val="339966"/>
          </a:solidFill>
          <a:ln w="9525">
            <a:noFill/>
          </a:ln>
        </p:spPr>
        <p:txBody>
          <a:bodyPr wrap="none" anchor="ctr"/>
          <a:lstStyle/>
          <a:p>
            <a:endParaRPr lang="zh-CN" altLang="en-US" dirty="0">
              <a:latin typeface="Arial" panose="020B0604020202020204" pitchFamily="34" charset="0"/>
            </a:endParaRPr>
          </a:p>
        </p:txBody>
      </p:sp>
      <p:sp>
        <p:nvSpPr>
          <p:cNvPr id="22545" name="AutoShape 18"/>
          <p:cNvSpPr/>
          <p:nvPr/>
        </p:nvSpPr>
        <p:spPr>
          <a:xfrm>
            <a:off x="4276725" y="3724275"/>
            <a:ext cx="457200" cy="304800"/>
          </a:xfrm>
          <a:prstGeom prst="leftArrow">
            <a:avLst>
              <a:gd name="adj1" fmla="val 50000"/>
              <a:gd name="adj2" fmla="val 37500"/>
            </a:avLst>
          </a:prstGeom>
          <a:solidFill>
            <a:srgbClr val="800080"/>
          </a:solidFill>
          <a:ln w="9525">
            <a:noFill/>
          </a:ln>
        </p:spPr>
        <p:txBody>
          <a:bodyPr wrap="none" anchor="ctr"/>
          <a:lstStyle/>
          <a:p>
            <a:endParaRPr lang="zh-CN" altLang="en-US" dirty="0">
              <a:latin typeface="Arial" panose="020B0604020202020204" pitchFamily="34" charset="0"/>
            </a:endParaRPr>
          </a:p>
        </p:txBody>
      </p:sp>
      <p:sp>
        <p:nvSpPr>
          <p:cNvPr id="22546" name="AutoShape 19"/>
          <p:cNvSpPr/>
          <p:nvPr/>
        </p:nvSpPr>
        <p:spPr>
          <a:xfrm>
            <a:off x="4276725" y="3114675"/>
            <a:ext cx="457200" cy="304800"/>
          </a:xfrm>
          <a:prstGeom prst="leftArrow">
            <a:avLst>
              <a:gd name="adj1" fmla="val 50000"/>
              <a:gd name="adj2" fmla="val 37500"/>
            </a:avLst>
          </a:prstGeom>
          <a:solidFill>
            <a:srgbClr val="808000"/>
          </a:solidFill>
          <a:ln w="9525">
            <a:noFill/>
          </a:ln>
        </p:spPr>
        <p:txBody>
          <a:bodyPr wrap="none" anchor="ctr"/>
          <a:lstStyle/>
          <a:p>
            <a:endParaRPr lang="zh-CN" altLang="en-US" dirty="0">
              <a:latin typeface="Arial" panose="020B0604020202020204" pitchFamily="34" charset="0"/>
            </a:endParaRPr>
          </a:p>
        </p:txBody>
      </p:sp>
      <p:sp>
        <p:nvSpPr>
          <p:cNvPr id="22547" name="AutoShape 20"/>
          <p:cNvSpPr/>
          <p:nvPr/>
        </p:nvSpPr>
        <p:spPr>
          <a:xfrm>
            <a:off x="4276725" y="2505075"/>
            <a:ext cx="457200" cy="304800"/>
          </a:xfrm>
          <a:prstGeom prst="leftArrow">
            <a:avLst>
              <a:gd name="adj1" fmla="val 50000"/>
              <a:gd name="adj2" fmla="val 37500"/>
            </a:avLst>
          </a:prstGeom>
          <a:solidFill>
            <a:srgbClr val="993300"/>
          </a:solidFill>
          <a:ln w="9525">
            <a:noFill/>
          </a:ln>
        </p:spPr>
        <p:txBody>
          <a:bodyPr wrap="none" anchor="ctr"/>
          <a:lstStyle/>
          <a:p>
            <a:endParaRPr lang="zh-CN" altLang="en-US" dirty="0">
              <a:latin typeface="Arial" panose="020B0604020202020204" pitchFamily="34" charset="0"/>
            </a:endParaRPr>
          </a:p>
        </p:txBody>
      </p:sp>
      <p:sp>
        <p:nvSpPr>
          <p:cNvPr id="22548" name="Text Box 21"/>
          <p:cNvSpPr txBox="1"/>
          <p:nvPr/>
        </p:nvSpPr>
        <p:spPr>
          <a:xfrm>
            <a:off x="1533525" y="4181475"/>
            <a:ext cx="2895600" cy="398780"/>
          </a:xfrm>
          <a:prstGeom prst="rect">
            <a:avLst/>
          </a:prstGeom>
          <a:noFill/>
          <a:ln w="9525">
            <a:noFill/>
          </a:ln>
        </p:spPr>
        <p:txBody>
          <a:bodyPr>
            <a:spAutoFit/>
          </a:bodyPr>
          <a:lstStyle/>
          <a:p>
            <a:pPr indent="352425">
              <a:spcBef>
                <a:spcPct val="50000"/>
              </a:spcBef>
            </a:pPr>
            <a:r>
              <a:rPr lang="zh-CN" altLang="en-US" sz="2000" dirty="0">
                <a:solidFill>
                  <a:schemeClr val="tx1"/>
                </a:solidFill>
                <a:latin typeface="Arial" panose="020B0604020202020204" pitchFamily="34" charset="0"/>
              </a:rPr>
              <a:t>建立主机端到端连接</a:t>
            </a:r>
          </a:p>
        </p:txBody>
      </p:sp>
      <p:sp>
        <p:nvSpPr>
          <p:cNvPr id="22549" name="Text Box 22"/>
          <p:cNvSpPr txBox="1"/>
          <p:nvPr/>
        </p:nvSpPr>
        <p:spPr>
          <a:xfrm>
            <a:off x="1304925" y="3648075"/>
            <a:ext cx="3200400" cy="398780"/>
          </a:xfrm>
          <a:prstGeom prst="rect">
            <a:avLst/>
          </a:prstGeom>
          <a:noFill/>
          <a:ln w="9525">
            <a:noFill/>
          </a:ln>
        </p:spPr>
        <p:txBody>
          <a:bodyPr>
            <a:spAutoFit/>
          </a:bodyPr>
          <a:lstStyle/>
          <a:p>
            <a:pPr indent="352425">
              <a:spcBef>
                <a:spcPct val="50000"/>
              </a:spcBef>
            </a:pPr>
            <a:r>
              <a:rPr lang="zh-CN" altLang="en-US" sz="2000" dirty="0">
                <a:solidFill>
                  <a:schemeClr val="tx1"/>
                </a:solidFill>
                <a:latin typeface="Arial" panose="020B0604020202020204" pitchFamily="34" charset="0"/>
              </a:rPr>
              <a:t>建立、维护和管理会话</a:t>
            </a:r>
          </a:p>
        </p:txBody>
      </p:sp>
      <p:sp>
        <p:nvSpPr>
          <p:cNvPr id="22550" name="Text Box 23"/>
          <p:cNvSpPr txBox="1"/>
          <p:nvPr/>
        </p:nvSpPr>
        <p:spPr>
          <a:xfrm>
            <a:off x="771525" y="3038475"/>
            <a:ext cx="3733800" cy="398780"/>
          </a:xfrm>
          <a:prstGeom prst="rect">
            <a:avLst/>
          </a:prstGeom>
          <a:noFill/>
          <a:ln w="9525">
            <a:noFill/>
          </a:ln>
        </p:spPr>
        <p:txBody>
          <a:bodyPr>
            <a:spAutoFit/>
          </a:bodyPr>
          <a:lstStyle/>
          <a:p>
            <a:pPr indent="352425">
              <a:spcBef>
                <a:spcPct val="50000"/>
              </a:spcBef>
            </a:pPr>
            <a:r>
              <a:rPr lang="zh-CN" altLang="en-US" sz="2000" dirty="0">
                <a:solidFill>
                  <a:schemeClr val="tx1"/>
                </a:solidFill>
                <a:latin typeface="Arial" panose="020B0604020202020204" pitchFamily="34" charset="0"/>
              </a:rPr>
              <a:t>处理数据格式、数据加密等</a:t>
            </a:r>
          </a:p>
        </p:txBody>
      </p:sp>
      <p:sp>
        <p:nvSpPr>
          <p:cNvPr id="22551" name="Text Box 24"/>
          <p:cNvSpPr txBox="1"/>
          <p:nvPr/>
        </p:nvSpPr>
        <p:spPr>
          <a:xfrm>
            <a:off x="1533525" y="2428875"/>
            <a:ext cx="2971800" cy="398780"/>
          </a:xfrm>
          <a:prstGeom prst="rect">
            <a:avLst/>
          </a:prstGeom>
          <a:noFill/>
          <a:ln w="9525">
            <a:noFill/>
          </a:ln>
        </p:spPr>
        <p:txBody>
          <a:bodyPr>
            <a:spAutoFit/>
          </a:bodyPr>
          <a:lstStyle/>
          <a:p>
            <a:pPr indent="352425">
              <a:spcBef>
                <a:spcPct val="50000"/>
              </a:spcBef>
            </a:pPr>
            <a:r>
              <a:rPr lang="zh-CN" altLang="en-US" sz="2000" dirty="0">
                <a:solidFill>
                  <a:schemeClr val="tx1"/>
                </a:solidFill>
                <a:latin typeface="Arial" panose="020B0604020202020204" pitchFamily="34" charset="0"/>
              </a:rPr>
              <a:t>提供应用程序间通信</a:t>
            </a:r>
          </a:p>
        </p:txBody>
      </p:sp>
      <p:sp>
        <p:nvSpPr>
          <p:cNvPr id="22552" name="Text Box 25"/>
          <p:cNvSpPr txBox="1"/>
          <p:nvPr/>
        </p:nvSpPr>
        <p:spPr>
          <a:xfrm>
            <a:off x="228600" y="446088"/>
            <a:ext cx="6010275" cy="590931"/>
          </a:xfrm>
          <a:prstGeom prst="rect">
            <a:avLst/>
          </a:prstGeom>
          <a:noFill/>
          <a:ln w="9525">
            <a:noFill/>
          </a:ln>
        </p:spPr>
        <p:txBody>
          <a:bodyPr>
            <a:spAutoFit/>
          </a:bodyPr>
          <a:lstStyle/>
          <a:p>
            <a:pPr algn="l">
              <a:lnSpc>
                <a:spcPct val="90000"/>
              </a:lnSpc>
              <a:buClrTx/>
              <a:buSzTx/>
              <a:buFontTx/>
            </a:pPr>
            <a:r>
              <a:rPr kumimoji="1" lang="en-US" altLang="zh-CN" sz="3600" dirty="0">
                <a:ln w="0"/>
                <a:solidFill>
                  <a:schemeClr val="bg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mj-cs"/>
              </a:rPr>
              <a:t> </a:t>
            </a:r>
            <a:r>
              <a:rPr kumimoji="1" lang="zh-CN" altLang="en-US" sz="3600" dirty="0">
                <a:ln w="0"/>
                <a:solidFill>
                  <a:schemeClr val="bg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mj-cs"/>
              </a:rPr>
              <a:t>蓝牙协议体系</a:t>
            </a:r>
          </a:p>
        </p:txBody>
      </p:sp>
      <p:sp>
        <p:nvSpPr>
          <p:cNvPr id="22553" name="Rectangle 26"/>
          <p:cNvSpPr/>
          <p:nvPr/>
        </p:nvSpPr>
        <p:spPr>
          <a:xfrm>
            <a:off x="0" y="1151678"/>
            <a:ext cx="8458200" cy="1135054"/>
          </a:xfrm>
          <a:prstGeom prst="rect">
            <a:avLst/>
          </a:prstGeom>
          <a:noFill/>
          <a:ln w="9525">
            <a:noFill/>
          </a:ln>
        </p:spPr>
        <p:txBody>
          <a:bodyPr>
            <a:spAutoFit/>
          </a:bodyPr>
          <a:lstStyle/>
          <a:p>
            <a:pPr indent="352425">
              <a:lnSpc>
                <a:spcPct val="150000"/>
              </a:lnSpc>
            </a:pPr>
            <a:r>
              <a:rPr lang="zh-CN" altLang="en-US" sz="2000" dirty="0">
                <a:solidFill>
                  <a:srgbClr val="9C1E93"/>
                </a:solidFill>
                <a:latin typeface="Arial" panose="020B0604020202020204" pitchFamily="34" charset="0"/>
              </a:rPr>
              <a:t>    </a:t>
            </a:r>
            <a:r>
              <a:rPr lang="zh-CN" altLang="en-US" sz="2400" dirty="0">
                <a:latin typeface="微软雅黑" panose="020B0503020204020204" pitchFamily="34" charset="-122"/>
                <a:ea typeface="微软雅黑" panose="020B0503020204020204" pitchFamily="34" charset="-122"/>
              </a:rPr>
              <a:t>蓝牙协议采用分层结构，遵循开放系统互联（</a:t>
            </a:r>
            <a:r>
              <a:rPr lang="en-US" altLang="zh-CN" sz="2400" dirty="0">
                <a:latin typeface="微软雅黑" panose="020B0503020204020204" pitchFamily="34" charset="-122"/>
                <a:ea typeface="微软雅黑" panose="020B0503020204020204" pitchFamily="34" charset="-122"/>
              </a:rPr>
              <a:t>OSI</a:t>
            </a:r>
            <a:r>
              <a:rPr lang="zh-CN" altLang="en-US" sz="2400" dirty="0">
                <a:latin typeface="微软雅黑" panose="020B0503020204020204" pitchFamily="34" charset="-122"/>
                <a:ea typeface="微软雅黑" panose="020B0503020204020204" pitchFamily="34" charset="-122"/>
              </a:rPr>
              <a:t>，</a:t>
            </a:r>
            <a:r>
              <a:rPr lang="zh-CN" altLang="zh-CN" sz="2400" dirty="0">
                <a:latin typeface="微软雅黑" panose="020B0503020204020204" pitchFamily="34" charset="-122"/>
                <a:ea typeface="微软雅黑" panose="020B0503020204020204" pitchFamily="34" charset="-122"/>
              </a:rPr>
              <a:t>Open System Interconne</a:t>
            </a:r>
            <a:r>
              <a:rPr lang="zh-CN" altLang="en-US" sz="2400" dirty="0">
                <a:latin typeface="微软雅黑" panose="020B0503020204020204" pitchFamily="34" charset="-122"/>
                <a:ea typeface="微软雅黑" panose="020B0503020204020204" pitchFamily="34" charset="-122"/>
              </a:rPr>
              <a:t>c</a:t>
            </a:r>
            <a:r>
              <a:rPr lang="zh-CN" altLang="zh-CN" sz="2400" dirty="0">
                <a:latin typeface="微软雅黑" panose="020B0503020204020204" pitchFamily="34" charset="-122"/>
                <a:ea typeface="微软雅黑" panose="020B0503020204020204" pitchFamily="34" charset="-122"/>
              </a:rPr>
              <a:t>tion</a:t>
            </a:r>
            <a:r>
              <a:rPr lang="zh-CN" altLang="en-US" sz="2400" dirty="0">
                <a:latin typeface="微软雅黑" panose="020B0503020204020204" pitchFamily="34" charset="-122"/>
                <a:ea typeface="微软雅黑" panose="020B0503020204020204" pitchFamily="34" charset="-122"/>
              </a:rPr>
              <a:t>）参考模型</a:t>
            </a:r>
          </a:p>
        </p:txBody>
      </p:sp>
      <p:sp>
        <p:nvSpPr>
          <p:cNvPr id="22554" name="Text Box 27"/>
          <p:cNvSpPr txBox="1"/>
          <p:nvPr/>
        </p:nvSpPr>
        <p:spPr>
          <a:xfrm>
            <a:off x="4714875" y="6557963"/>
            <a:ext cx="1924050" cy="368300"/>
          </a:xfrm>
          <a:prstGeom prst="rect">
            <a:avLst/>
          </a:prstGeom>
          <a:noFill/>
          <a:ln w="9525">
            <a:noFill/>
          </a:ln>
        </p:spPr>
        <p:txBody>
          <a:bodyPr>
            <a:spAutoFit/>
          </a:bodyPr>
          <a:lstStyle/>
          <a:p>
            <a:pPr indent="352425">
              <a:spcBef>
                <a:spcPct val="50000"/>
              </a:spcBef>
            </a:pPr>
            <a:r>
              <a:rPr lang="en-US" altLang="zh-CN">
                <a:solidFill>
                  <a:schemeClr val="bg1"/>
                </a:solidFill>
                <a:latin typeface="Arial" panose="020B0604020202020204" pitchFamily="34" charset="0"/>
              </a:rPr>
              <a:t>OSI</a:t>
            </a:r>
            <a:r>
              <a:rPr lang="zh-CN" altLang="en-US" dirty="0">
                <a:solidFill>
                  <a:schemeClr val="bg1"/>
                </a:solidFill>
                <a:latin typeface="Arial" panose="020B0604020202020204" pitchFamily="34" charset="0"/>
              </a:rPr>
              <a:t>参考模型</a:t>
            </a:r>
          </a:p>
        </p:txBody>
      </p:sp>
    </p:spTree>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endParaRPr lang="zh-CN" altLang="en-US"/>
          </a:p>
        </p:txBody>
      </p:sp>
      <p:sp>
        <p:nvSpPr>
          <p:cNvPr id="1028" name="Text Box 2"/>
          <p:cNvSpPr txBox="1"/>
          <p:nvPr/>
        </p:nvSpPr>
        <p:spPr>
          <a:xfrm>
            <a:off x="228600" y="446088"/>
            <a:ext cx="6010275" cy="590931"/>
          </a:xfrm>
          <a:prstGeom prst="rect">
            <a:avLst/>
          </a:prstGeom>
          <a:noFill/>
          <a:ln w="9525">
            <a:noFill/>
          </a:ln>
        </p:spPr>
        <p:txBody>
          <a:bodyPr>
            <a:spAutoFit/>
          </a:bodyPr>
          <a:lstStyle/>
          <a:p>
            <a:pPr algn="l">
              <a:lnSpc>
                <a:spcPct val="90000"/>
              </a:lnSpc>
              <a:buClrTx/>
              <a:buSzTx/>
              <a:buFontTx/>
            </a:pPr>
            <a:r>
              <a:rPr kumimoji="1" lang="en-US" altLang="zh-CN" sz="3600" dirty="0">
                <a:ln w="0"/>
                <a:solidFill>
                  <a:schemeClr val="bg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mj-cs"/>
              </a:rPr>
              <a:t> </a:t>
            </a:r>
            <a:r>
              <a:rPr kumimoji="1" lang="zh-CN" altLang="en-US" sz="3600" dirty="0">
                <a:ln w="0"/>
                <a:solidFill>
                  <a:schemeClr val="bg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mj-cs"/>
              </a:rPr>
              <a:t>蓝牙协议体系</a:t>
            </a:r>
          </a:p>
        </p:txBody>
      </p:sp>
      <p:sp>
        <p:nvSpPr>
          <p:cNvPr id="1029" name="Rectangle 4"/>
          <p:cNvSpPr/>
          <p:nvPr/>
        </p:nvSpPr>
        <p:spPr>
          <a:xfrm>
            <a:off x="0" y="1649413"/>
            <a:ext cx="309880" cy="368300"/>
          </a:xfrm>
          <a:prstGeom prst="rect">
            <a:avLst/>
          </a:prstGeom>
          <a:noFill/>
          <a:ln w="9525">
            <a:noFill/>
          </a:ln>
        </p:spPr>
        <p:txBody>
          <a:bodyPr wrap="none" anchor="ctr">
            <a:spAutoFit/>
          </a:bodyPr>
          <a:lstStyle/>
          <a:p>
            <a:endParaRPr lang="zh-CN" altLang="en-US" dirty="0">
              <a:latin typeface="Arial" panose="020B0604020202020204" pitchFamily="34" charset="0"/>
            </a:endParaRPr>
          </a:p>
        </p:txBody>
      </p:sp>
      <p:graphicFrame>
        <p:nvGraphicFramePr>
          <p:cNvPr id="1026" name="Object 3"/>
          <p:cNvGraphicFramePr/>
          <p:nvPr/>
        </p:nvGraphicFramePr>
        <p:xfrm>
          <a:off x="990600" y="1219200"/>
          <a:ext cx="7391400" cy="5257800"/>
        </p:xfrm>
        <a:graphic>
          <a:graphicData uri="http://schemas.openxmlformats.org/presentationml/2006/ole">
            <mc:AlternateContent xmlns:mc="http://schemas.openxmlformats.org/markup-compatibility/2006">
              <mc:Choice xmlns:v="urn:schemas-microsoft-com:vml" Requires="v">
                <p:oleObj r:id="rId3" imgW="5301615" imgH="4114800" progId="Visio.Drawing.11">
                  <p:embed/>
                </p:oleObj>
              </mc:Choice>
              <mc:Fallback>
                <p:oleObj r:id="rId3" imgW="5301615" imgH="4114800" progId="Visio.Drawing.11">
                  <p:embed/>
                  <p:pic>
                    <p:nvPicPr>
                      <p:cNvPr id="0" name="图片 3075"/>
                      <p:cNvPicPr/>
                      <p:nvPr/>
                    </p:nvPicPr>
                    <p:blipFill>
                      <a:blip r:embed="rId4"/>
                      <a:stretch>
                        <a:fillRect/>
                      </a:stretch>
                    </p:blipFill>
                    <p:spPr>
                      <a:xfrm>
                        <a:off x="990600" y="1219200"/>
                        <a:ext cx="7391400" cy="5257800"/>
                      </a:xfrm>
                      <a:prstGeom prst="rect">
                        <a:avLst/>
                      </a:prstGeom>
                      <a:noFill/>
                      <a:ln w="38100">
                        <a:noFill/>
                        <a:miter/>
                      </a:ln>
                    </p:spPr>
                  </p:pic>
                </p:oleObj>
              </mc:Fallback>
            </mc:AlternateContent>
          </a:graphicData>
        </a:graphic>
      </p:graphicFrame>
      <p:sp>
        <p:nvSpPr>
          <p:cNvPr id="7" name="动作按钮: 后退或前一项 6">
            <a:hlinkClick r:id="rId5" action="ppaction://hlinksldjump" highlightClick="1"/>
            <a:extLst>
              <a:ext uri="{FF2B5EF4-FFF2-40B4-BE49-F238E27FC236}">
                <a16:creationId xmlns:a16="http://schemas.microsoft.com/office/drawing/2014/main" id="{A07941AA-8491-47EE-8D65-691425D79B8A}"/>
              </a:ext>
            </a:extLst>
          </p:cNvPr>
          <p:cNvSpPr/>
          <p:nvPr/>
        </p:nvSpPr>
        <p:spPr>
          <a:xfrm>
            <a:off x="8305801" y="6314302"/>
            <a:ext cx="419100" cy="345990"/>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93872" y="1319529"/>
            <a:ext cx="7886700" cy="4945878"/>
          </a:xfrm>
        </p:spPr>
        <p:txBody>
          <a:bodyPr>
            <a:normAutofit/>
          </a:bodyPr>
          <a:lstStyle/>
          <a:p>
            <a:pPr>
              <a:lnSpc>
                <a:spcPct val="120000"/>
              </a:lnSpc>
            </a:pPr>
            <a:r>
              <a:rPr lang="zh-CN" altLang="en-US" dirty="0"/>
              <a:t>蓝牙优点：主要有</a:t>
            </a:r>
            <a:r>
              <a:rPr lang="zh-CN" altLang="en-US" dirty="0">
                <a:solidFill>
                  <a:srgbClr val="FF0000"/>
                </a:solidFill>
              </a:rPr>
              <a:t>低成本</a:t>
            </a:r>
            <a:r>
              <a:rPr lang="zh-CN" altLang="en-US" dirty="0"/>
              <a:t>，</a:t>
            </a:r>
            <a:r>
              <a:rPr lang="zh-CN" altLang="en-US" dirty="0">
                <a:solidFill>
                  <a:srgbClr val="FF0000"/>
                </a:solidFill>
              </a:rPr>
              <a:t>低功耗</a:t>
            </a:r>
            <a:r>
              <a:rPr lang="zh-CN" altLang="en-US" dirty="0"/>
              <a:t>，实现</a:t>
            </a:r>
            <a:r>
              <a:rPr lang="zh-CN" altLang="en-US" dirty="0">
                <a:solidFill>
                  <a:srgbClr val="FF0000"/>
                </a:solidFill>
              </a:rPr>
              <a:t>小尺寸</a:t>
            </a:r>
            <a:r>
              <a:rPr lang="zh-CN" altLang="en-US" dirty="0"/>
              <a:t>，</a:t>
            </a:r>
            <a:r>
              <a:rPr lang="zh-CN" altLang="en-US" dirty="0">
                <a:solidFill>
                  <a:srgbClr val="FF0000"/>
                </a:solidFill>
              </a:rPr>
              <a:t>点对点</a:t>
            </a:r>
            <a:r>
              <a:rPr lang="zh-CN" altLang="en-US" dirty="0"/>
              <a:t>连接，语音与数据</a:t>
            </a:r>
            <a:r>
              <a:rPr lang="zh-CN" altLang="en-US" dirty="0">
                <a:solidFill>
                  <a:srgbClr val="FF0000"/>
                </a:solidFill>
              </a:rPr>
              <a:t>混合传输</a:t>
            </a:r>
            <a:r>
              <a:rPr lang="zh-CN" altLang="en-US" dirty="0"/>
              <a:t>以及</a:t>
            </a:r>
            <a:r>
              <a:rPr lang="zh-CN" altLang="en-US" dirty="0">
                <a:solidFill>
                  <a:srgbClr val="FF0000"/>
                </a:solidFill>
              </a:rPr>
              <a:t>高抗干扰</a:t>
            </a:r>
            <a:r>
              <a:rPr lang="zh-CN" altLang="en-US" dirty="0"/>
              <a:t>能力等。具体优点表现在以下几个方面：</a:t>
            </a:r>
          </a:p>
          <a:p>
            <a:pPr>
              <a:lnSpc>
                <a:spcPct val="120000"/>
              </a:lnSpc>
              <a:buFont typeface="Wingdings" panose="05000000000000000000" pitchFamily="2" charset="2"/>
              <a:buChar char="n"/>
            </a:pPr>
            <a:r>
              <a:rPr lang="en-US" altLang="zh-CN" dirty="0">
                <a:solidFill>
                  <a:srgbClr val="FF0000"/>
                </a:solidFill>
              </a:rPr>
              <a:t> </a:t>
            </a:r>
            <a:r>
              <a:rPr lang="zh-CN" altLang="en-US" dirty="0">
                <a:solidFill>
                  <a:srgbClr val="FF0000"/>
                </a:solidFill>
              </a:rPr>
              <a:t>开放性优势</a:t>
            </a:r>
            <a:r>
              <a:rPr lang="zh-CN" altLang="en-US" dirty="0"/>
              <a:t>：</a:t>
            </a:r>
          </a:p>
          <a:p>
            <a:pPr marL="0" indent="0">
              <a:lnSpc>
                <a:spcPct val="120000"/>
              </a:lnSpc>
              <a:buNone/>
            </a:pPr>
            <a:r>
              <a:rPr lang="en-US" altLang="zh-CN" dirty="0"/>
              <a:t>   </a:t>
            </a:r>
            <a:r>
              <a:rPr lang="zh-CN" altLang="en-US" dirty="0"/>
              <a:t>支持企业多、协议公开无偿使用</a:t>
            </a:r>
            <a:endParaRPr lang="en-US" altLang="zh-CN" dirty="0"/>
          </a:p>
          <a:p>
            <a:pPr>
              <a:lnSpc>
                <a:spcPct val="120000"/>
              </a:lnSpc>
              <a:buFont typeface="Wingdings" panose="05000000000000000000" pitchFamily="2" charset="2"/>
              <a:buChar char="n"/>
            </a:pPr>
            <a:r>
              <a:rPr lang="zh-CN" altLang="en-US" sz="2400" dirty="0">
                <a:solidFill>
                  <a:srgbClr val="FF0000"/>
                </a:solidFill>
              </a:rPr>
              <a:t>成本优势：</a:t>
            </a:r>
            <a:r>
              <a:rPr lang="zh-CN" altLang="en-US" dirty="0"/>
              <a:t>无需基站</a:t>
            </a:r>
            <a:endParaRPr lang="en-US" altLang="zh-CN" dirty="0"/>
          </a:p>
          <a:p>
            <a:pPr>
              <a:lnSpc>
                <a:spcPct val="120000"/>
              </a:lnSpc>
              <a:buFont typeface="Wingdings" panose="05000000000000000000" pitchFamily="2" charset="2"/>
              <a:buChar char="n"/>
            </a:pPr>
            <a:r>
              <a:rPr lang="zh-CN" altLang="en-US" sz="2400" dirty="0">
                <a:solidFill>
                  <a:srgbClr val="FF0000"/>
                </a:solidFill>
              </a:rPr>
              <a:t>便携式优势：</a:t>
            </a:r>
            <a:r>
              <a:rPr lang="zh-CN" altLang="en-US" dirty="0"/>
              <a:t>体积小，功耗较小</a:t>
            </a:r>
            <a:endParaRPr lang="en-US" altLang="zh-CN" dirty="0"/>
          </a:p>
          <a:p>
            <a:pPr>
              <a:lnSpc>
                <a:spcPct val="120000"/>
              </a:lnSpc>
              <a:buFont typeface="Wingdings" panose="05000000000000000000" pitchFamily="2" charset="2"/>
              <a:buChar char="n"/>
            </a:pPr>
            <a:r>
              <a:rPr lang="zh-CN" altLang="en-US" sz="2400" dirty="0">
                <a:solidFill>
                  <a:srgbClr val="FF0000"/>
                </a:solidFill>
              </a:rPr>
              <a:t>频带优势：</a:t>
            </a:r>
            <a:r>
              <a:rPr lang="zh-CN" altLang="en-US" dirty="0"/>
              <a:t>使用了</a:t>
            </a:r>
            <a:r>
              <a:rPr lang="zh-CN" altLang="en-US" dirty="0">
                <a:solidFill>
                  <a:srgbClr val="FF0000"/>
                </a:solidFill>
              </a:rPr>
              <a:t>跳频扩频</a:t>
            </a:r>
            <a:r>
              <a:rPr lang="zh-CN" altLang="en-US" dirty="0"/>
              <a:t>技术</a:t>
            </a:r>
            <a:endParaRPr lang="en-US" altLang="zh-CN" dirty="0"/>
          </a:p>
          <a:p>
            <a:pPr>
              <a:buFont typeface="Wingdings" panose="05000000000000000000" pitchFamily="2" charset="2"/>
              <a:buChar char="n"/>
            </a:pPr>
            <a:r>
              <a:rPr lang="zh-CN" altLang="en-US" dirty="0">
                <a:solidFill>
                  <a:srgbClr val="FF0000"/>
                </a:solidFill>
              </a:rPr>
              <a:t>安全性优势：</a:t>
            </a:r>
            <a:r>
              <a:rPr lang="zh-CN" altLang="en-US" dirty="0"/>
              <a:t>抗干扰能力强、保密性好</a:t>
            </a:r>
          </a:p>
          <a:p>
            <a:pPr>
              <a:lnSpc>
                <a:spcPct val="120000"/>
              </a:lnSpc>
              <a:buFont typeface="Wingdings" panose="05000000000000000000" pitchFamily="2" charset="2"/>
              <a:buChar char="n"/>
            </a:pPr>
            <a:endParaRPr lang="zh-CN" altLang="en-US" dirty="0"/>
          </a:p>
          <a:p>
            <a:pPr>
              <a:lnSpc>
                <a:spcPct val="120000"/>
              </a:lnSpc>
              <a:buFont typeface="Wingdings" panose="05000000000000000000" pitchFamily="2" charset="2"/>
              <a:buChar char="n"/>
            </a:pPr>
            <a:endParaRPr lang="en-US" altLang="zh-CN" dirty="0"/>
          </a:p>
          <a:p>
            <a:pPr>
              <a:lnSpc>
                <a:spcPct val="120000"/>
              </a:lnSpc>
              <a:buFont typeface="Wingdings" panose="05000000000000000000" pitchFamily="2" charset="2"/>
              <a:buChar char="n"/>
            </a:pPr>
            <a:endParaRPr lang="en-US" altLang="zh-CN" sz="2400" dirty="0">
              <a:solidFill>
                <a:srgbClr val="FF0000"/>
              </a:solidFill>
            </a:endParaRPr>
          </a:p>
          <a:p>
            <a:pPr>
              <a:lnSpc>
                <a:spcPct val="120000"/>
              </a:lnSpc>
              <a:buFont typeface="Wingdings" panose="05000000000000000000" pitchFamily="2" charset="2"/>
              <a:buChar char="n"/>
            </a:pPr>
            <a:endParaRPr lang="zh-CN" altLang="en-US" sz="2400" dirty="0">
              <a:solidFill>
                <a:srgbClr val="FF0000"/>
              </a:solidFill>
            </a:endParaRPr>
          </a:p>
          <a:p>
            <a:pPr marL="0" indent="0">
              <a:lnSpc>
                <a:spcPct val="120000"/>
              </a:lnSpc>
              <a:buNone/>
            </a:pPr>
            <a:endParaRPr lang="zh-CN" altLang="en-US" dirty="0"/>
          </a:p>
        </p:txBody>
      </p:sp>
      <p:sp>
        <p:nvSpPr>
          <p:cNvPr id="5" name="标题 4"/>
          <p:cNvSpPr>
            <a:spLocks noGrp="1"/>
          </p:cNvSpPr>
          <p:nvPr>
            <p:ph type="title"/>
          </p:nvPr>
        </p:nvSpPr>
        <p:spPr>
          <a:xfrm>
            <a:off x="628649" y="323850"/>
            <a:ext cx="5813426" cy="995679"/>
          </a:xfrm>
        </p:spPr>
        <p:txBody>
          <a:bodyPr/>
          <a:lstStyle/>
          <a:p>
            <a:r>
              <a:rPr lang="en-US" altLang="zh-CN" dirty="0"/>
              <a:t> </a:t>
            </a:r>
            <a:r>
              <a:rPr lang="zh-CN" altLang="en-US" dirty="0"/>
              <a:t>蓝牙的优势</a:t>
            </a:r>
          </a:p>
        </p:txBody>
      </p:sp>
      <p:sp>
        <p:nvSpPr>
          <p:cNvPr id="4" name="动作按钮: 后退或前一项 3">
            <a:hlinkClick r:id="rId2" action="ppaction://hlinksldjump" highlightClick="1"/>
            <a:extLst>
              <a:ext uri="{FF2B5EF4-FFF2-40B4-BE49-F238E27FC236}">
                <a16:creationId xmlns:a16="http://schemas.microsoft.com/office/drawing/2014/main" id="{923B23EF-8689-44C4-9462-9030B4159700}"/>
              </a:ext>
            </a:extLst>
          </p:cNvPr>
          <p:cNvSpPr/>
          <p:nvPr/>
        </p:nvSpPr>
        <p:spPr>
          <a:xfrm>
            <a:off x="8305801" y="6314302"/>
            <a:ext cx="419100" cy="345990"/>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Rectangle 3"/>
          <p:cNvSpPr>
            <a:spLocks noGrp="1"/>
          </p:cNvSpPr>
          <p:nvPr>
            <p:ph idx="1"/>
          </p:nvPr>
        </p:nvSpPr>
        <p:spPr>
          <a:xfrm>
            <a:off x="742950" y="1758950"/>
            <a:ext cx="7886700" cy="4351338"/>
          </a:xfrm>
          <a:prstGeom prst="rect">
            <a:avLst/>
          </a:prstGeom>
          <a:noFill/>
          <a:ln w="9525">
            <a:noFill/>
          </a:ln>
        </p:spPr>
        <p:txBody>
          <a:bodyPr/>
          <a:lstStyle/>
          <a:p>
            <a:pPr algn="l" eaLnBrk="1" hangingPunct="1">
              <a:lnSpc>
                <a:spcPct val="90000"/>
              </a:lnSpc>
              <a:spcBef>
                <a:spcPts val="1000"/>
              </a:spcBef>
              <a:buClrTx/>
              <a:buSzTx/>
              <a:buChar char="•"/>
            </a:pPr>
            <a:r>
              <a:rPr lang="zh-CN" altLang="en-US" dirty="0"/>
              <a:t>蓝牙状态</a:t>
            </a:r>
          </a:p>
          <a:p>
            <a:pPr algn="l" eaLnBrk="1" hangingPunct="1">
              <a:lnSpc>
                <a:spcPct val="90000"/>
              </a:lnSpc>
              <a:spcBef>
                <a:spcPts val="1000"/>
              </a:spcBef>
              <a:buClrTx/>
              <a:buSzTx/>
              <a:buChar char="•"/>
            </a:pPr>
            <a:endParaRPr lang="zh-CN" altLang="en-US" dirty="0"/>
          </a:p>
          <a:p>
            <a:pPr algn="l" eaLnBrk="1" hangingPunct="1">
              <a:lnSpc>
                <a:spcPct val="90000"/>
              </a:lnSpc>
              <a:spcBef>
                <a:spcPts val="1000"/>
              </a:spcBef>
              <a:buClrTx/>
              <a:buSzTx/>
              <a:buChar char="•"/>
            </a:pPr>
            <a:r>
              <a:rPr lang="zh-CN" altLang="en-US" dirty="0"/>
              <a:t>蓝牙编址</a:t>
            </a:r>
          </a:p>
        </p:txBody>
      </p:sp>
      <p:sp>
        <p:nvSpPr>
          <p:cNvPr id="26628" name="Text Box 4"/>
          <p:cNvSpPr txBox="1"/>
          <p:nvPr/>
        </p:nvSpPr>
        <p:spPr>
          <a:xfrm>
            <a:off x="376881" y="588997"/>
            <a:ext cx="6010275" cy="589280"/>
          </a:xfrm>
          <a:prstGeom prst="rect">
            <a:avLst/>
          </a:prstGeom>
          <a:noFill/>
          <a:ln w="9525">
            <a:noFill/>
          </a:ln>
        </p:spPr>
        <p:txBody>
          <a:bodyPr>
            <a:spAutoFit/>
          </a:bodyPr>
          <a:lstStyle/>
          <a:p>
            <a:pPr>
              <a:lnSpc>
                <a:spcPct val="90000"/>
              </a:lnSpc>
            </a:pPr>
            <a:r>
              <a:rPr lang="zh-CN" altLang="en-US" sz="3600" dirty="0">
                <a:ln w="0"/>
                <a:solidFill>
                  <a:schemeClr val="bg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mj-cs"/>
              </a:rPr>
              <a:t>蓝牙状态和编址</a:t>
            </a:r>
          </a:p>
        </p:txBody>
      </p:sp>
    </p:spTree>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endParaRPr lang="zh-CN" altLang="en-US" dirty="0"/>
          </a:p>
        </p:txBody>
      </p:sp>
      <p:sp>
        <p:nvSpPr>
          <p:cNvPr id="27651" name="Text Box 4"/>
          <p:cNvSpPr txBox="1"/>
          <p:nvPr/>
        </p:nvSpPr>
        <p:spPr>
          <a:xfrm>
            <a:off x="228600" y="446088"/>
            <a:ext cx="6010275" cy="590931"/>
          </a:xfrm>
          <a:prstGeom prst="rect">
            <a:avLst/>
          </a:prstGeom>
          <a:noFill/>
          <a:ln w="9525">
            <a:noFill/>
          </a:ln>
        </p:spPr>
        <p:txBody>
          <a:bodyPr>
            <a:spAutoFit/>
          </a:bodyPr>
          <a:lstStyle/>
          <a:p>
            <a:pPr algn="l">
              <a:lnSpc>
                <a:spcPct val="90000"/>
              </a:lnSpc>
              <a:buClrTx/>
              <a:buSzTx/>
              <a:buFontTx/>
            </a:pPr>
            <a:r>
              <a:rPr lang="zh-CN" altLang="en-US" sz="3600" dirty="0">
                <a:ln w="0"/>
                <a:solidFill>
                  <a:schemeClr val="bg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mj-cs"/>
              </a:rPr>
              <a:t>蓝牙状态</a:t>
            </a:r>
          </a:p>
        </p:txBody>
      </p:sp>
      <p:sp>
        <p:nvSpPr>
          <p:cNvPr id="27652" name="Rectangle 5"/>
          <p:cNvSpPr/>
          <p:nvPr/>
        </p:nvSpPr>
        <p:spPr>
          <a:xfrm>
            <a:off x="457200" y="1949659"/>
            <a:ext cx="8077200" cy="2655471"/>
          </a:xfrm>
          <a:prstGeom prst="rect">
            <a:avLst/>
          </a:prstGeom>
          <a:noFill/>
          <a:ln w="9525">
            <a:noFill/>
          </a:ln>
        </p:spPr>
        <p:txBody>
          <a:bodyPr anchor="ctr">
            <a:spAutoFit/>
          </a:bodyPr>
          <a:lstStyle/>
          <a:p>
            <a:pPr marL="228600" indent="-228600" algn="l" defTabSz="914400">
              <a:lnSpc>
                <a:spcPct val="120000"/>
              </a:lnSpc>
              <a:spcBef>
                <a:spcPts val="1000"/>
              </a:spcBef>
              <a:buClrTx/>
              <a:buSzTx/>
              <a:buFont typeface="Arial" panose="020B0604020202020204" pitchFamily="34" charset="0"/>
              <a:buChar char="•"/>
            </a:pPr>
            <a:r>
              <a:rPr lang="zh-CN" altLang="en-US" sz="2400" dirty="0">
                <a:solidFill>
                  <a:schemeClr val="tx1"/>
                </a:solidFill>
                <a:latin typeface="微软雅黑" panose="020B0503020204020204" pitchFamily="34" charset="-122"/>
                <a:ea typeface="微软雅黑" panose="020B0503020204020204" pitchFamily="34" charset="-122"/>
              </a:rPr>
              <a:t>蓝牙设备主要运行在</a:t>
            </a:r>
            <a:r>
              <a:rPr lang="zh-CN" altLang="en-US" sz="2400" dirty="0">
                <a:solidFill>
                  <a:srgbClr val="FF0000"/>
                </a:solidFill>
                <a:latin typeface="微软雅黑" panose="020B0503020204020204" pitchFamily="34" charset="-122"/>
                <a:ea typeface="微软雅黑" panose="020B0503020204020204" pitchFamily="34" charset="-122"/>
              </a:rPr>
              <a:t>待机</a:t>
            </a:r>
            <a:r>
              <a:rPr lang="zh-CN" altLang="en-US" sz="2400" dirty="0">
                <a:solidFill>
                  <a:schemeClr val="tx1"/>
                </a:solidFill>
                <a:latin typeface="微软雅黑" panose="020B0503020204020204" pitchFamily="34" charset="-122"/>
                <a:ea typeface="微软雅黑" panose="020B0503020204020204" pitchFamily="34" charset="-122"/>
              </a:rPr>
              <a:t>和</a:t>
            </a:r>
            <a:r>
              <a:rPr lang="zh-CN" altLang="en-US" sz="2400" dirty="0">
                <a:solidFill>
                  <a:srgbClr val="FF0000"/>
                </a:solidFill>
                <a:latin typeface="微软雅黑" panose="020B0503020204020204" pitchFamily="34" charset="-122"/>
                <a:ea typeface="微软雅黑" panose="020B0503020204020204" pitchFamily="34" charset="-122"/>
              </a:rPr>
              <a:t>连接</a:t>
            </a:r>
            <a:r>
              <a:rPr lang="zh-CN" altLang="en-US" sz="2400" dirty="0">
                <a:solidFill>
                  <a:schemeClr val="tx1"/>
                </a:solidFill>
                <a:latin typeface="微软雅黑" panose="020B0503020204020204" pitchFamily="34" charset="-122"/>
                <a:ea typeface="微软雅黑" panose="020B0503020204020204" pitchFamily="34" charset="-122"/>
              </a:rPr>
              <a:t>两种状态。</a:t>
            </a:r>
          </a:p>
          <a:p>
            <a:pPr marL="228600" indent="-228600" algn="l" defTabSz="914400">
              <a:lnSpc>
                <a:spcPct val="120000"/>
              </a:lnSpc>
              <a:spcBef>
                <a:spcPts val="1000"/>
              </a:spcBef>
              <a:buClrTx/>
              <a:buSzTx/>
              <a:buFont typeface="Arial" panose="020B0604020202020204" pitchFamily="34" charset="0"/>
            </a:pPr>
            <a:endParaRPr lang="zh-CN" altLang="en-US" sz="2400" dirty="0">
              <a:solidFill>
                <a:schemeClr val="tx1"/>
              </a:solidFill>
              <a:latin typeface="微软雅黑" panose="020B0503020204020204" pitchFamily="34" charset="-122"/>
              <a:ea typeface="微软雅黑" panose="020B0503020204020204" pitchFamily="34" charset="-122"/>
            </a:endParaRPr>
          </a:p>
          <a:p>
            <a:pPr marL="228600" indent="-228600" algn="l" defTabSz="914400">
              <a:lnSpc>
                <a:spcPct val="120000"/>
              </a:lnSpc>
              <a:spcBef>
                <a:spcPts val="1000"/>
              </a:spcBef>
              <a:buClrTx/>
              <a:buSzTx/>
              <a:buFont typeface="Arial" panose="020B0604020202020204" pitchFamily="34" charset="0"/>
              <a:buChar char="•"/>
            </a:pPr>
            <a:r>
              <a:rPr lang="zh-CN" altLang="en-US" sz="2400" dirty="0">
                <a:solidFill>
                  <a:schemeClr val="tx1"/>
                </a:solidFill>
                <a:latin typeface="微软雅黑" panose="020B0503020204020204" pitchFamily="34" charset="-122"/>
                <a:ea typeface="微软雅黑" panose="020B0503020204020204" pitchFamily="34" charset="-122"/>
              </a:rPr>
              <a:t>从待机到连接状态，要经历7个子状态：</a:t>
            </a:r>
            <a:endParaRPr lang="en-US" altLang="zh-CN" sz="2400" dirty="0">
              <a:solidFill>
                <a:schemeClr val="tx1"/>
              </a:solidFill>
              <a:latin typeface="微软雅黑" panose="020B0503020204020204" pitchFamily="34" charset="-122"/>
              <a:ea typeface="微软雅黑" panose="020B0503020204020204" pitchFamily="34" charset="-122"/>
            </a:endParaRPr>
          </a:p>
          <a:p>
            <a:pPr algn="l" defTabSz="914400">
              <a:lnSpc>
                <a:spcPct val="120000"/>
              </a:lnSpc>
              <a:spcBef>
                <a:spcPts val="1000"/>
              </a:spcBef>
              <a:buClrTx/>
              <a:buSzTx/>
            </a:pPr>
            <a:r>
              <a:rPr lang="en-US" altLang="zh-CN" sz="2400" dirty="0">
                <a:latin typeface="微软雅黑" panose="020B0503020204020204" pitchFamily="34" charset="-122"/>
                <a:ea typeface="微软雅黑" panose="020B0503020204020204" pitchFamily="34" charset="-122"/>
              </a:rPr>
              <a:t> </a:t>
            </a:r>
            <a:r>
              <a:rPr lang="zh-CN" altLang="en-US" sz="2400" dirty="0">
                <a:solidFill>
                  <a:schemeClr val="tx1"/>
                </a:solidFill>
                <a:latin typeface="微软雅黑" panose="020B0503020204020204" pitchFamily="34" charset="-122"/>
                <a:ea typeface="微软雅黑" panose="020B0503020204020204" pitchFamily="34" charset="-122"/>
              </a:rPr>
              <a:t>寻呼、寻呼扫描、查询、查询扫描、主响应、从响应、查询响应。</a:t>
            </a:r>
          </a:p>
        </p:txBody>
      </p:sp>
    </p:spTree>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endParaRPr lang="zh-CN" altLang="en-US" dirty="0"/>
          </a:p>
        </p:txBody>
      </p:sp>
      <p:sp>
        <p:nvSpPr>
          <p:cNvPr id="28675" name="Text Box 5"/>
          <p:cNvSpPr txBox="1"/>
          <p:nvPr/>
        </p:nvSpPr>
        <p:spPr>
          <a:xfrm>
            <a:off x="228600" y="446088"/>
            <a:ext cx="6010275" cy="589280"/>
          </a:xfrm>
          <a:prstGeom prst="rect">
            <a:avLst/>
          </a:prstGeom>
          <a:noFill/>
          <a:ln w="9525">
            <a:noFill/>
          </a:ln>
        </p:spPr>
        <p:txBody>
          <a:bodyPr>
            <a:spAutoFit/>
          </a:bodyPr>
          <a:lstStyle/>
          <a:p>
            <a:pPr algn="l">
              <a:lnSpc>
                <a:spcPct val="90000"/>
              </a:lnSpc>
              <a:buClrTx/>
              <a:buSzTx/>
              <a:buFontTx/>
            </a:pPr>
            <a:r>
              <a:rPr lang="en-US" altLang="zh-CN" sz="2400" b="1">
                <a:solidFill>
                  <a:schemeClr val="bg2"/>
                </a:solidFill>
                <a:latin typeface="Arial" panose="020B0604020202020204" pitchFamily="34" charset="0"/>
                <a:ea typeface="黑体" panose="02010609060101010101" pitchFamily="2" charset="-122"/>
              </a:rPr>
              <a:t>  </a:t>
            </a:r>
            <a:r>
              <a:rPr lang="zh-CN" altLang="en-US" sz="3600">
                <a:ln w="0"/>
                <a:solidFill>
                  <a:schemeClr val="bg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mj-cs"/>
              </a:rPr>
              <a:t>蓝牙状态——待机</a:t>
            </a:r>
          </a:p>
        </p:txBody>
      </p:sp>
      <p:sp>
        <p:nvSpPr>
          <p:cNvPr id="28676" name="Rectangle 6"/>
          <p:cNvSpPr/>
          <p:nvPr/>
        </p:nvSpPr>
        <p:spPr>
          <a:xfrm>
            <a:off x="457200" y="2844152"/>
            <a:ext cx="8077200" cy="1512594"/>
          </a:xfrm>
          <a:prstGeom prst="rect">
            <a:avLst/>
          </a:prstGeom>
          <a:noFill/>
          <a:ln w="9525">
            <a:noFill/>
          </a:ln>
        </p:spPr>
        <p:txBody>
          <a:bodyPr anchor="ctr">
            <a:spAutoFit/>
          </a:bodyPr>
          <a:lstStyle/>
          <a:p>
            <a:pPr marL="228600" indent="-228600" algn="l" defTabSz="914400">
              <a:lnSpc>
                <a:spcPct val="120000"/>
              </a:lnSpc>
              <a:spcBef>
                <a:spcPts val="1000"/>
              </a:spcBef>
              <a:buClrTx/>
              <a:buSzTx/>
              <a:buFont typeface="Arial" panose="020B0604020202020204" pitchFamily="34" charset="0"/>
              <a:buChar char="•"/>
            </a:pPr>
            <a:r>
              <a:rPr lang="zh-CN" altLang="en-US" sz="2400" dirty="0">
                <a:solidFill>
                  <a:schemeClr val="tx1"/>
                </a:solidFill>
                <a:latin typeface="微软雅黑" panose="020B0503020204020204" pitchFamily="34" charset="-122"/>
                <a:ea typeface="微软雅黑" panose="020B0503020204020204" pitchFamily="34" charset="-122"/>
              </a:rPr>
              <a:t>蓝牙设备默认的工作状态。</a:t>
            </a:r>
          </a:p>
          <a:p>
            <a:pPr marL="228600" indent="-228600" algn="l" defTabSz="914400">
              <a:lnSpc>
                <a:spcPct val="120000"/>
              </a:lnSpc>
              <a:spcBef>
                <a:spcPts val="1000"/>
              </a:spcBef>
              <a:buClrTx/>
              <a:buSzTx/>
              <a:buFont typeface="Arial" panose="020B0604020202020204" pitchFamily="34" charset="0"/>
              <a:buChar char="•"/>
            </a:pPr>
            <a:r>
              <a:rPr lang="zh-CN" altLang="en-US" sz="2400" dirty="0">
                <a:solidFill>
                  <a:schemeClr val="tx1"/>
                </a:solidFill>
                <a:latin typeface="微软雅黑" panose="020B0503020204020204" pitchFamily="34" charset="-122"/>
                <a:ea typeface="微软雅黑" panose="020B0503020204020204" pitchFamily="34" charset="-122"/>
              </a:rPr>
              <a:t>一旦设备被唤醒，便处于连接状态，将在预先设定的32个 跳频频率上接听信息。</a:t>
            </a:r>
          </a:p>
        </p:txBody>
      </p:sp>
    </p:spTree>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Text Box 4"/>
          <p:cNvSpPr txBox="1"/>
          <p:nvPr/>
        </p:nvSpPr>
        <p:spPr>
          <a:xfrm>
            <a:off x="228600" y="446088"/>
            <a:ext cx="6010275" cy="589280"/>
          </a:xfrm>
          <a:prstGeom prst="rect">
            <a:avLst/>
          </a:prstGeom>
          <a:noFill/>
          <a:ln w="9525">
            <a:noFill/>
          </a:ln>
        </p:spPr>
        <p:txBody>
          <a:bodyPr>
            <a:spAutoFit/>
          </a:bodyPr>
          <a:lstStyle/>
          <a:p>
            <a:pPr algn="l">
              <a:lnSpc>
                <a:spcPct val="90000"/>
              </a:lnSpc>
              <a:buClrTx/>
              <a:buSzTx/>
              <a:buFontTx/>
            </a:pPr>
            <a:r>
              <a:rPr lang="en-US" altLang="zh-CN" sz="2400" b="1">
                <a:solidFill>
                  <a:schemeClr val="bg2"/>
                </a:solidFill>
                <a:latin typeface="Arial" panose="020B0604020202020204" pitchFamily="34" charset="0"/>
                <a:ea typeface="黑体" panose="02010609060101010101" pitchFamily="2" charset="-122"/>
              </a:rPr>
              <a:t>  </a:t>
            </a:r>
            <a:r>
              <a:rPr lang="zh-CN" altLang="en-US" sz="3600">
                <a:ln w="0"/>
                <a:solidFill>
                  <a:schemeClr val="bg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mj-cs"/>
              </a:rPr>
              <a:t>蓝牙状态——连接</a:t>
            </a:r>
          </a:p>
        </p:txBody>
      </p:sp>
      <p:graphicFrame>
        <p:nvGraphicFramePr>
          <p:cNvPr id="404574" name="Group 94"/>
          <p:cNvGraphicFramePr>
            <a:graphicFrameLocks noGrp="1"/>
          </p:cNvGraphicFramePr>
          <p:nvPr>
            <p:ph idx="1"/>
            <p:custDataLst>
              <p:tags r:id="rId1"/>
            </p:custDataLst>
          </p:nvPr>
        </p:nvGraphicFramePr>
        <p:xfrm>
          <a:off x="628650" y="1511300"/>
          <a:ext cx="7886700" cy="5029201"/>
        </p:xfrm>
        <a:graphic>
          <a:graphicData uri="http://schemas.openxmlformats.org/drawingml/2006/table">
            <a:tbl>
              <a:tblPr/>
              <a:tblGrid>
                <a:gridCol w="1106805">
                  <a:extLst>
                    <a:ext uri="{9D8B030D-6E8A-4147-A177-3AD203B41FA5}">
                      <a16:colId xmlns:a16="http://schemas.microsoft.com/office/drawing/2014/main" val="20000"/>
                    </a:ext>
                  </a:extLst>
                </a:gridCol>
                <a:gridCol w="6779895">
                  <a:extLst>
                    <a:ext uri="{9D8B030D-6E8A-4147-A177-3AD203B41FA5}">
                      <a16:colId xmlns:a16="http://schemas.microsoft.com/office/drawing/2014/main" val="20001"/>
                    </a:ext>
                  </a:extLst>
                </a:gridCol>
              </a:tblGrid>
              <a:tr h="385763">
                <a:tc>
                  <a:txBody>
                    <a:bodyPr/>
                    <a:lstStyle/>
                    <a:p>
                      <a:pPr marL="0" marR="0" lvl="0" indent="0" algn="ctr" defTabSz="913130" rtl="0" eaLnBrk="1" fontAlgn="base" latinLnBrk="0" hangingPunct="1">
                        <a:lnSpc>
                          <a:spcPct val="100000"/>
                        </a:lnSpc>
                        <a:spcBef>
                          <a:spcPct val="0"/>
                        </a:spcBef>
                        <a:spcAft>
                          <a:spcPct val="0"/>
                        </a:spcAft>
                        <a:buClrTx/>
                        <a:buSzTx/>
                        <a:buFontTx/>
                        <a:buNone/>
                      </a:pPr>
                      <a:r>
                        <a:rPr kumimoji="0" lang="zh-CN" altLang="en-US" sz="1800" b="1" i="0" u="none" strike="noStrike" cap="none" normalizeH="0" baseline="0">
                          <a:ln>
                            <a:noFill/>
                          </a:ln>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rPr>
                        <a:t>状态</a:t>
                      </a:r>
                      <a:endParaRPr kumimoji="0" lang="zh-CN" altLang="en-US" sz="1800" b="0" i="0" u="none" strike="noStrike" cap="none" normalizeH="0" baseline="0">
                        <a:ln>
                          <a:noFill/>
                        </a:ln>
                        <a:solidFill>
                          <a:schemeClr val="bg1"/>
                        </a:solidFill>
                        <a:effectLst/>
                        <a:latin typeface="Segoe"/>
                        <a:ea typeface="宋体" panose="02010600030101010101" pitchFamily="2" charset="-122"/>
                        <a:cs typeface="Times New Roman" panose="02020603050405020304" pitchFamily="18" charset="0"/>
                      </a:endParaRPr>
                    </a:p>
                  </a:txBody>
                  <a:tcPr marL="0" marR="0" marT="0" marB="0" anchor="ctr" anchorCtr="1"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3130" rtl="0" eaLnBrk="1" fontAlgn="base" latinLnBrk="0" hangingPunct="1">
                        <a:lnSpc>
                          <a:spcPct val="100000"/>
                        </a:lnSpc>
                        <a:spcBef>
                          <a:spcPct val="0"/>
                        </a:spcBef>
                        <a:spcAft>
                          <a:spcPct val="0"/>
                        </a:spcAft>
                        <a:buClrTx/>
                        <a:buSzTx/>
                        <a:buFontTx/>
                        <a:buNone/>
                      </a:pPr>
                      <a:r>
                        <a:rPr kumimoji="0" lang="zh-CN" altLang="en-US" sz="1800" b="1" i="0" u="none" strike="noStrike" cap="none" normalizeH="0" baseline="0">
                          <a:ln>
                            <a:noFill/>
                          </a:ln>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rPr>
                        <a:t>描述</a:t>
                      </a:r>
                      <a:endParaRPr kumimoji="0" lang="zh-CN" altLang="en-US" sz="1800" b="0" i="0" u="none" strike="noStrike" cap="none" normalizeH="0" baseline="0">
                        <a:ln>
                          <a:noFill/>
                        </a:ln>
                        <a:solidFill>
                          <a:schemeClr val="bg1"/>
                        </a:solidFill>
                        <a:effectLst/>
                        <a:latin typeface="Segoe"/>
                        <a:ea typeface="宋体" panose="02010600030101010101" pitchFamily="2" charset="-122"/>
                        <a:cs typeface="Times New Roman" panose="02020603050405020304" pitchFamily="18" charset="0"/>
                      </a:endParaRPr>
                    </a:p>
                  </a:txBody>
                  <a:tcPr marL="0" marR="0" marT="0" marB="0" anchor="ctr" anchorCtr="1"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757238">
                <a:tc>
                  <a:txBody>
                    <a:bodyPr/>
                    <a:lstStyle/>
                    <a:p>
                      <a:pPr marL="0" marR="0" lvl="0" indent="0" algn="ctr" defTabSz="913130" rtl="0" eaLnBrk="1" fontAlgn="base" latinLnBrk="0" hangingPunct="1">
                        <a:lnSpc>
                          <a:spcPct val="100000"/>
                        </a:lnSpc>
                        <a:spcBef>
                          <a:spcPct val="0"/>
                        </a:spcBef>
                        <a:spcAft>
                          <a:spcPct val="0"/>
                        </a:spcAft>
                        <a:buClrTx/>
                        <a:buSzTx/>
                        <a:buFontTx/>
                        <a:buNone/>
                      </a:pPr>
                      <a:r>
                        <a:rPr kumimoji="0" lang="zh-CN" altLang="en-US" sz="18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激活</a:t>
                      </a:r>
                    </a:p>
                    <a:p>
                      <a:pPr marL="0" marR="0" lvl="0" indent="0" algn="ctr" defTabSz="913130" rtl="0" eaLnBrk="1" fontAlgn="base" latinLnBrk="0" hangingPunct="1">
                        <a:lnSpc>
                          <a:spcPct val="100000"/>
                        </a:lnSpc>
                        <a:spcBef>
                          <a:spcPct val="0"/>
                        </a:spcBef>
                        <a:spcAft>
                          <a:spcPct val="0"/>
                        </a:spcAft>
                        <a:buClrTx/>
                        <a:buSzTx/>
                        <a:buFontTx/>
                        <a:buNone/>
                      </a:pPr>
                      <a:r>
                        <a:rPr kumimoji="0" lang="zh-CN" altLang="en-US" sz="18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sz="18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Active</a:t>
                      </a:r>
                      <a:r>
                        <a:rPr kumimoji="0" lang="zh-CN" altLang="en-US" sz="18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endParaRPr kumimoji="0" lang="zh-CN" altLang="en-US" sz="1800" b="0" i="0" u="none" strike="noStrike" cap="none" normalizeH="0" baseline="0">
                        <a:ln>
                          <a:noFill/>
                        </a:ln>
                        <a:solidFill>
                          <a:schemeClr val="tx1"/>
                        </a:solidFill>
                        <a:effectLst/>
                        <a:latin typeface="Segoe"/>
                        <a:ea typeface="宋体" panose="02010600030101010101" pitchFamily="2" charset="-122"/>
                        <a:cs typeface="Times New Roman" panose="02020603050405020304" pitchFamily="18" charset="0"/>
                      </a:endParaRPr>
                    </a:p>
                  </a:txBody>
                  <a:tcPr marL="0" marR="0" marT="0" marB="0" anchor="ctr" anchorCtr="1"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3130" rtl="0" eaLnBrk="1" fontAlgn="ctr" latinLnBrk="0" hangingPunct="1">
                        <a:lnSpc>
                          <a:spcPct val="100000"/>
                        </a:lnSpc>
                        <a:spcBef>
                          <a:spcPct val="0"/>
                        </a:spcBef>
                        <a:spcAft>
                          <a:spcPct val="0"/>
                        </a:spcAft>
                        <a:buClrTx/>
                        <a:buSzTx/>
                        <a:buFontTx/>
                        <a:buNone/>
                      </a:pPr>
                      <a:r>
                        <a:rPr kumimoji="0" lang="zh-CN" altLang="en-US" sz="18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该模式下，主单元和从单元通过</a:t>
                      </a:r>
                      <a:r>
                        <a:rPr kumimoji="0" lang="zh-CN" altLang="en-US" sz="1800" b="0" i="0" u="none" strike="noStrike" cap="none" normalizeH="0" baseline="0">
                          <a:ln>
                            <a:noFill/>
                          </a:ln>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侦听</a:t>
                      </a:r>
                      <a:r>
                        <a:rPr kumimoji="0" lang="zh-CN" altLang="en-US" sz="18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r>
                        <a:rPr kumimoji="0" lang="zh-CN" altLang="en-US" sz="1800" b="0" i="0" u="none" strike="noStrike" cap="none" normalizeH="0" baseline="0">
                          <a:ln>
                            <a:noFill/>
                          </a:ln>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发送</a:t>
                      </a:r>
                      <a:r>
                        <a:rPr kumimoji="0" lang="zh-CN" altLang="en-US" sz="18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或者</a:t>
                      </a:r>
                      <a:r>
                        <a:rPr kumimoji="0" lang="zh-CN" altLang="en-US" sz="1800" b="0" i="0" u="none" strike="noStrike" cap="none" normalizeH="0" baseline="0">
                          <a:ln>
                            <a:noFill/>
                          </a:ln>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接收数据包</a:t>
                      </a:r>
                      <a:r>
                        <a:rPr kumimoji="0" lang="zh-CN" altLang="en-US" sz="18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而主动参与信道操作。主单元和从单元相互保持同步。</a:t>
                      </a:r>
                      <a:endParaRPr kumimoji="0" lang="zh-CN" altLang="en-US" sz="1800" b="0" i="0" u="none" strike="noStrike" cap="none" normalizeH="0" baseline="0">
                        <a:ln>
                          <a:noFill/>
                        </a:ln>
                        <a:solidFill>
                          <a:schemeClr val="tx1"/>
                        </a:solidFill>
                        <a:effectLst/>
                        <a:latin typeface="Segoe"/>
                        <a:ea typeface="宋体" panose="02010600030101010101" pitchFamily="2" charset="-122"/>
                        <a:cs typeface="Times New Roman" panose="02020603050405020304" pitchFamily="18" charset="0"/>
                      </a:endParaRPr>
                    </a:p>
                  </a:txBody>
                  <a:tcPr marL="0" marR="0" marT="0" marB="0" anchor="ctr" anchorCtr="1"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990600">
                <a:tc>
                  <a:txBody>
                    <a:bodyPr/>
                    <a:lstStyle/>
                    <a:p>
                      <a:pPr marL="0" marR="0" lvl="0" indent="0" algn="ctr" defTabSz="913130" rtl="0" eaLnBrk="1" fontAlgn="base" latinLnBrk="0" hangingPunct="1">
                        <a:lnSpc>
                          <a:spcPct val="100000"/>
                        </a:lnSpc>
                        <a:spcBef>
                          <a:spcPct val="0"/>
                        </a:spcBef>
                        <a:spcAft>
                          <a:spcPct val="0"/>
                        </a:spcAft>
                        <a:buClrTx/>
                        <a:buSzTx/>
                        <a:buFontTx/>
                        <a:buNone/>
                      </a:pPr>
                      <a:r>
                        <a:rPr kumimoji="0" lang="zh-CN" altLang="en-US"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呼吸</a:t>
                      </a:r>
                    </a:p>
                    <a:p>
                      <a:pPr marL="0" marR="0" lvl="0" indent="0" algn="ctr" defTabSz="913130" rtl="0" eaLnBrk="0" fontAlgn="base" latinLnBrk="0" hangingPunct="0">
                        <a:lnSpc>
                          <a:spcPct val="100000"/>
                        </a:lnSpc>
                        <a:spcBef>
                          <a:spcPct val="0"/>
                        </a:spcBef>
                        <a:spcAft>
                          <a:spcPct val="0"/>
                        </a:spcAft>
                        <a:buClrTx/>
                        <a:buSzTx/>
                        <a:buFontTx/>
                        <a:buNone/>
                      </a:pPr>
                      <a:r>
                        <a:rPr kumimoji="0" lang="zh-CN" altLang="en-US"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Sniff</a:t>
                      </a:r>
                      <a:r>
                        <a:rPr kumimoji="0" lang="zh-CN" altLang="en-US"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p>
                  </a:txBody>
                  <a:tcPr marL="0" marR="0" marT="0" marB="0" anchor="ctr" anchorCtr="1"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3130" rtl="0" eaLnBrk="1" fontAlgn="base" latinLnBrk="0" hangingPunct="1">
                        <a:lnSpc>
                          <a:spcPct val="100000"/>
                        </a:lnSpc>
                        <a:spcBef>
                          <a:spcPct val="0"/>
                        </a:spcBef>
                        <a:spcAft>
                          <a:spcPct val="0"/>
                        </a:spcAft>
                        <a:buClrTx/>
                        <a:buSzTx/>
                        <a:buFontTx/>
                        <a:buNone/>
                      </a:pPr>
                      <a:r>
                        <a:rPr kumimoji="0" lang="zh-CN" altLang="en-US" sz="18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该模式下，主单元只能有规律地在特定的时隙发送数据，从单元只在指定的时隙上“</a:t>
                      </a:r>
                      <a:r>
                        <a:rPr kumimoji="0" lang="zh-CN" altLang="en-US" sz="1800" b="0" i="0" u="none" strike="noStrike" cap="none" normalizeH="0" baseline="0">
                          <a:ln>
                            <a:noFill/>
                          </a:ln>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嗅探</a:t>
                      </a:r>
                      <a:r>
                        <a:rPr kumimoji="0" lang="zh-CN" altLang="en-US" sz="18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”消息，可以在空时隙睡眠而节约功率。呼吸间隔可以根据应用需求做适当调整。</a:t>
                      </a:r>
                      <a:endParaRPr kumimoji="0" lang="zh-CN" altLang="en-US" sz="1800" b="0" i="0" u="none" strike="noStrike" cap="none" normalizeH="0" baseline="0">
                        <a:ln>
                          <a:noFill/>
                        </a:ln>
                        <a:solidFill>
                          <a:schemeClr val="tx1"/>
                        </a:solidFill>
                        <a:effectLst/>
                        <a:latin typeface="Segoe"/>
                        <a:ea typeface="宋体" panose="02010600030101010101" pitchFamily="2" charset="-122"/>
                        <a:cs typeface="Times New Roman" panose="02020603050405020304" pitchFamily="18" charset="0"/>
                      </a:endParaRPr>
                    </a:p>
                  </a:txBody>
                  <a:tcPr marL="0" marR="0" marT="0" marB="0" anchor="ctr" anchorCtr="1"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1447800">
                <a:tc>
                  <a:txBody>
                    <a:bodyPr/>
                    <a:lstStyle/>
                    <a:p>
                      <a:pPr marL="0" marR="0" lvl="0" indent="0" algn="ctr" defTabSz="913130" rtl="0" eaLnBrk="1" fontAlgn="base" latinLnBrk="0" hangingPunct="1">
                        <a:lnSpc>
                          <a:spcPct val="100000"/>
                        </a:lnSpc>
                        <a:spcBef>
                          <a:spcPct val="0"/>
                        </a:spcBef>
                        <a:spcAft>
                          <a:spcPct val="0"/>
                        </a:spcAft>
                        <a:buClrTx/>
                        <a:buSzTx/>
                        <a:buFontTx/>
                        <a:buNone/>
                      </a:pPr>
                      <a:r>
                        <a:rPr kumimoji="0" lang="zh-CN" altLang="en-US"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保持</a:t>
                      </a:r>
                    </a:p>
                    <a:p>
                      <a:pPr marL="0" marR="0" lvl="0" indent="0" algn="ctr" defTabSz="913130" rtl="0" eaLnBrk="0" fontAlgn="base" latinLnBrk="0" hangingPunct="0">
                        <a:lnSpc>
                          <a:spcPct val="100000"/>
                        </a:lnSpc>
                        <a:spcBef>
                          <a:spcPct val="0"/>
                        </a:spcBef>
                        <a:spcAft>
                          <a:spcPct val="0"/>
                        </a:spcAft>
                        <a:buClrTx/>
                        <a:buSzTx/>
                        <a:buFontTx/>
                        <a:buNone/>
                      </a:pPr>
                      <a:r>
                        <a:rPr kumimoji="0" lang="zh-CN" altLang="en-US"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Hold</a:t>
                      </a:r>
                      <a:r>
                        <a:rPr kumimoji="0" lang="zh-CN" altLang="en-US"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p>
                  </a:txBody>
                  <a:tcPr marL="0" marR="0" marT="0" marB="0" anchor="ctr" anchorCtr="1"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just" defTabSz="913130" rtl="0" eaLnBrk="1" fontAlgn="base" latinLnBrk="0" hangingPunct="1">
                        <a:lnSpc>
                          <a:spcPct val="100000"/>
                        </a:lnSpc>
                        <a:spcBef>
                          <a:spcPct val="0"/>
                        </a:spcBef>
                        <a:spcAft>
                          <a:spcPct val="0"/>
                        </a:spcAft>
                        <a:buClrTx/>
                        <a:buSzTx/>
                        <a:buFontTx/>
                        <a:buNone/>
                      </a:pPr>
                      <a:r>
                        <a:rPr kumimoji="0" lang="zh-CN" altLang="en-US" sz="18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该模式下，设备只有一个内部计数器在工作，可为寻呼、扫描等操作提供可用信道。保持模式</a:t>
                      </a:r>
                      <a:r>
                        <a:rPr kumimoji="0" lang="zh-CN" altLang="en-US" sz="1800" b="0" i="0" u="none" strike="noStrike" cap="none" normalizeH="0" baseline="0">
                          <a:ln>
                            <a:noFill/>
                          </a:ln>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一般用于连接几个微微网或能耗低的设备</a:t>
                      </a:r>
                      <a:r>
                        <a:rPr kumimoji="0" lang="zh-CN" altLang="en-US" sz="18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。在进入该模式前，主节点和从节点应就从节点处于保持模式的持续时间达成一致。当时间耗尽时，从节点将被唤醒并与信道同步，等待主节点的指示。</a:t>
                      </a:r>
                    </a:p>
                  </a:txBody>
                  <a:tcPr marL="0" marR="0" marT="0" marB="0" anchor="ctr" anchorCtr="1"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1447800">
                <a:tc>
                  <a:txBody>
                    <a:bodyPr/>
                    <a:lstStyle/>
                    <a:p>
                      <a:pPr marL="0" marR="0" lvl="0" indent="0" algn="ctr" defTabSz="913130" rtl="0" eaLnBrk="1" fontAlgn="base" latinLnBrk="0" hangingPunct="1">
                        <a:lnSpc>
                          <a:spcPct val="100000"/>
                        </a:lnSpc>
                        <a:spcBef>
                          <a:spcPct val="0"/>
                        </a:spcBef>
                        <a:spcAft>
                          <a:spcPct val="0"/>
                        </a:spcAft>
                        <a:buClrTx/>
                        <a:buSzTx/>
                        <a:buFontTx/>
                        <a:buNone/>
                      </a:pPr>
                      <a:r>
                        <a:rPr kumimoji="0" lang="zh-CN" altLang="en-US"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休眠</a:t>
                      </a:r>
                    </a:p>
                    <a:p>
                      <a:pPr marL="0" marR="0" lvl="0" indent="0" algn="ctr" defTabSz="913130" rtl="0" eaLnBrk="0" fontAlgn="base" latinLnBrk="0" hangingPunct="0">
                        <a:lnSpc>
                          <a:spcPct val="100000"/>
                        </a:lnSpc>
                        <a:spcBef>
                          <a:spcPct val="0"/>
                        </a:spcBef>
                        <a:spcAft>
                          <a:spcPct val="0"/>
                        </a:spcAft>
                        <a:buClrTx/>
                        <a:buSzTx/>
                        <a:buFontTx/>
                        <a:buNone/>
                      </a:pPr>
                      <a:r>
                        <a:rPr kumimoji="0" lang="zh-CN" altLang="en-US"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Park</a:t>
                      </a:r>
                      <a:r>
                        <a:rPr kumimoji="0" lang="zh-CN" altLang="en-US"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p>
                  </a:txBody>
                  <a:tcPr marL="0" marR="0" marT="0" marB="0" anchor="ctr" anchorCtr="1"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3130" rtl="0" eaLnBrk="1" fontAlgn="base" latinLnBrk="0" hangingPunct="1">
                        <a:lnSpc>
                          <a:spcPct val="100000"/>
                        </a:lnSpc>
                        <a:spcBef>
                          <a:spcPct val="0"/>
                        </a:spcBef>
                        <a:spcAft>
                          <a:spcPct val="0"/>
                        </a:spcAft>
                        <a:buClrTx/>
                        <a:buSzTx/>
                        <a:buFontTx/>
                        <a:buNone/>
                      </a:pPr>
                      <a:r>
                        <a:rPr kumimoji="0" lang="zh-CN" altLang="en-US" sz="18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当从单元无需使用微微网信道却又打算和信道保持同步时，可以进入休眠模式。在该模式下，设备几乎没有任何活动，不支持数据传送，偶尔收听主设备的消息并恢复同步、检查广播消息。设备被赋予一个休眠成员地址（</a:t>
                      </a:r>
                      <a:r>
                        <a:rPr kumimoji="0" lang="en-US" altLang="zh-CN" sz="18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Parking Member Address</a:t>
                      </a:r>
                      <a:r>
                        <a:rPr kumimoji="0" lang="zh-CN" altLang="en-US" sz="18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sz="18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PM_ADDR</a:t>
                      </a:r>
                      <a:r>
                        <a:rPr kumimoji="0" lang="zh-CN" altLang="en-US" sz="18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）并失去其活动成员地址（</a:t>
                      </a:r>
                      <a:r>
                        <a:rPr kumimoji="0" lang="en-US" altLang="zh-CN" sz="18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Active Member Address</a:t>
                      </a:r>
                      <a:r>
                        <a:rPr kumimoji="0" lang="zh-CN" altLang="en-US" sz="18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sz="18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AM_ADDR</a:t>
                      </a:r>
                      <a:r>
                        <a:rPr kumimoji="0" lang="zh-CN" altLang="en-US" sz="18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p>
                  </a:txBody>
                  <a:tcPr marL="0" marR="0" marT="0" marB="0" anchor="ctr" anchorCtr="1"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Tree>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endParaRPr lang="zh-CN" altLang="en-US"/>
          </a:p>
        </p:txBody>
      </p:sp>
      <p:sp>
        <p:nvSpPr>
          <p:cNvPr id="74" name="标题 73"/>
          <p:cNvSpPr>
            <a:spLocks noGrp="1"/>
          </p:cNvSpPr>
          <p:nvPr>
            <p:ph type="title"/>
          </p:nvPr>
        </p:nvSpPr>
        <p:spPr/>
        <p:txBody>
          <a:bodyPr/>
          <a:lstStyle/>
          <a:p>
            <a:endParaRPr lang="zh-CN" altLang="en-US" dirty="0"/>
          </a:p>
        </p:txBody>
      </p:sp>
      <p:sp>
        <p:nvSpPr>
          <p:cNvPr id="4" name="标题 3"/>
          <p:cNvSpPr>
            <a:spLocks noGrp="1"/>
          </p:cNvSpPr>
          <p:nvPr>
            <p:ph type="title"/>
          </p:nvPr>
        </p:nvSpPr>
        <p:spPr/>
        <p:txBody>
          <a:bodyPr/>
          <a:lstStyle/>
          <a:p>
            <a:r>
              <a:rPr kumimoji="1" lang="zh-CN" altLang="en-US" dirty="0"/>
              <a:t>无线网络的组成元素</a:t>
            </a:r>
          </a:p>
        </p:txBody>
      </p:sp>
      <p:grpSp>
        <p:nvGrpSpPr>
          <p:cNvPr id="5" name="组合 74"/>
          <p:cNvGrpSpPr/>
          <p:nvPr/>
        </p:nvGrpSpPr>
        <p:grpSpPr bwMode="auto">
          <a:xfrm>
            <a:off x="414528" y="2151522"/>
            <a:ext cx="4573587" cy="3943350"/>
            <a:chOff x="790575" y="1709738"/>
            <a:chExt cx="5548313" cy="4583112"/>
          </a:xfrm>
        </p:grpSpPr>
        <p:sp>
          <p:nvSpPr>
            <p:cNvPr id="6" name="Oval 5"/>
            <p:cNvSpPr>
              <a:spLocks noChangeArrowheads="1"/>
            </p:cNvSpPr>
            <p:nvPr/>
          </p:nvSpPr>
          <p:spPr bwMode="auto">
            <a:xfrm>
              <a:off x="4583113" y="4667250"/>
              <a:ext cx="1755775" cy="1625600"/>
            </a:xfrm>
            <a:prstGeom prst="ellipse">
              <a:avLst/>
            </a:prstGeom>
            <a:solidFill>
              <a:srgbClr val="99CCFF"/>
            </a:solidFill>
            <a:ln>
              <a:noFill/>
            </a:ln>
          </p:spPr>
          <p:txBody>
            <a:bodyPr wrap="none" anchor="ctr"/>
            <a:lstStyle/>
            <a:p>
              <a:endParaRPr lang="zh-TW" altLang="en-US">
                <a:latin typeface="微软雅黑" panose="020B0503020204020204" pitchFamily="34" charset="-122"/>
                <a:ea typeface="微软雅黑" panose="020B0503020204020204" pitchFamily="34" charset="-122"/>
                <a:cs typeface="微软雅黑" panose="020B0503020204020204" pitchFamily="34" charset="-122"/>
              </a:endParaRPr>
            </a:p>
          </p:txBody>
        </p:sp>
        <p:grpSp>
          <p:nvGrpSpPr>
            <p:cNvPr id="7" name="Group 6"/>
            <p:cNvGrpSpPr/>
            <p:nvPr/>
          </p:nvGrpSpPr>
          <p:grpSpPr bwMode="auto">
            <a:xfrm>
              <a:off x="2701925" y="2781300"/>
              <a:ext cx="2362200" cy="1762125"/>
              <a:chOff x="3839" y="1737"/>
              <a:chExt cx="1488" cy="1110"/>
            </a:xfrm>
          </p:grpSpPr>
          <p:sp>
            <p:nvSpPr>
              <p:cNvPr id="64" name="Freeform 7"/>
              <p:cNvSpPr/>
              <p:nvPr/>
            </p:nvSpPr>
            <p:spPr bwMode="auto">
              <a:xfrm>
                <a:off x="3839" y="1737"/>
                <a:ext cx="1488" cy="1110"/>
              </a:xfrm>
              <a:custGeom>
                <a:avLst/>
                <a:gdLst>
                  <a:gd name="T0" fmla="*/ 1 w 2135"/>
                  <a:gd name="T1" fmla="*/ 1 h 1662"/>
                  <a:gd name="T2" fmla="*/ 1 w 2135"/>
                  <a:gd name="T3" fmla="*/ 1 h 1662"/>
                  <a:gd name="T4" fmla="*/ 1 w 2135"/>
                  <a:gd name="T5" fmla="*/ 1 h 1662"/>
                  <a:gd name="T6" fmla="*/ 1 w 2135"/>
                  <a:gd name="T7" fmla="*/ 1 h 1662"/>
                  <a:gd name="T8" fmla="*/ 2 w 2135"/>
                  <a:gd name="T9" fmla="*/ 1 h 1662"/>
                  <a:gd name="T10" fmla="*/ 2 w 2135"/>
                  <a:gd name="T11" fmla="*/ 1 h 1662"/>
                  <a:gd name="T12" fmla="*/ 1 w 2135"/>
                  <a:gd name="T13" fmla="*/ 1 h 1662"/>
                  <a:gd name="T14" fmla="*/ 1 w 2135"/>
                  <a:gd name="T15" fmla="*/ 1 h 1662"/>
                  <a:gd name="T16" fmla="*/ 1 w 2135"/>
                  <a:gd name="T17" fmla="*/ 1 h 1662"/>
                  <a:gd name="T18" fmla="*/ 1 w 2135"/>
                  <a:gd name="T19" fmla="*/ 1 h 1662"/>
                  <a:gd name="T20" fmla="*/ 1 w 2135"/>
                  <a:gd name="T21" fmla="*/ 1 h 166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135"/>
                  <a:gd name="T34" fmla="*/ 0 h 1662"/>
                  <a:gd name="T35" fmla="*/ 2135 w 2135"/>
                  <a:gd name="T36" fmla="*/ 1662 h 166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135" h="1662">
                    <a:moveTo>
                      <a:pt x="27" y="652"/>
                    </a:moveTo>
                    <a:cubicBezTo>
                      <a:pt x="14" y="487"/>
                      <a:pt x="0" y="152"/>
                      <a:pt x="105" y="76"/>
                    </a:cubicBezTo>
                    <a:cubicBezTo>
                      <a:pt x="210" y="0"/>
                      <a:pt x="473" y="192"/>
                      <a:pt x="657" y="196"/>
                    </a:cubicBezTo>
                    <a:cubicBezTo>
                      <a:pt x="841" y="200"/>
                      <a:pt x="985" y="65"/>
                      <a:pt x="1209" y="100"/>
                    </a:cubicBezTo>
                    <a:cubicBezTo>
                      <a:pt x="1433" y="135"/>
                      <a:pt x="1867" y="232"/>
                      <a:pt x="2001" y="406"/>
                    </a:cubicBezTo>
                    <a:cubicBezTo>
                      <a:pt x="2135" y="580"/>
                      <a:pt x="2083" y="945"/>
                      <a:pt x="2013" y="1144"/>
                    </a:cubicBezTo>
                    <a:cubicBezTo>
                      <a:pt x="1943" y="1343"/>
                      <a:pt x="1781" y="1538"/>
                      <a:pt x="1581" y="1600"/>
                    </a:cubicBezTo>
                    <a:cubicBezTo>
                      <a:pt x="1381" y="1662"/>
                      <a:pt x="993" y="1571"/>
                      <a:pt x="813" y="1516"/>
                    </a:cubicBezTo>
                    <a:cubicBezTo>
                      <a:pt x="633" y="1461"/>
                      <a:pt x="606" y="1345"/>
                      <a:pt x="501" y="1270"/>
                    </a:cubicBezTo>
                    <a:cubicBezTo>
                      <a:pt x="396" y="1195"/>
                      <a:pt x="262" y="1169"/>
                      <a:pt x="183" y="1066"/>
                    </a:cubicBezTo>
                    <a:cubicBezTo>
                      <a:pt x="104" y="963"/>
                      <a:pt x="25" y="819"/>
                      <a:pt x="27" y="652"/>
                    </a:cubicBezTo>
                    <a:close/>
                  </a:path>
                </a:pathLst>
              </a:custGeom>
              <a:solidFill>
                <a:schemeClr val="accent2"/>
              </a:solidFill>
              <a:ln>
                <a:noFill/>
              </a:ln>
            </p:spPr>
            <p:txBody>
              <a:bodyPr wrap="none" anchor="ctr"/>
              <a:lstStyle/>
              <a:p>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65" name="Text Box 8"/>
              <p:cNvSpPr txBox="1">
                <a:spLocks noChangeArrowheads="1"/>
              </p:cNvSpPr>
              <p:nvPr/>
            </p:nvSpPr>
            <p:spPr bwMode="auto">
              <a:xfrm>
                <a:off x="3964" y="2106"/>
                <a:ext cx="1317" cy="293"/>
              </a:xfrm>
              <a:prstGeom prst="rect">
                <a:avLst/>
              </a:prstGeom>
              <a:noFill/>
              <a:ln>
                <a:noFill/>
              </a:ln>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cs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公共基础网络</a:t>
                </a:r>
                <a:endParaRPr lang="en-US" altLang="zh-TW" sz="2000" dirty="0">
                  <a:latin typeface="微软雅黑" panose="020B0503020204020204" pitchFamily="34" charset="-122"/>
                  <a:ea typeface="微软雅黑" panose="020B0503020204020204" pitchFamily="34" charset="-122"/>
                  <a:cs typeface="微软雅黑" panose="020B0503020204020204" pitchFamily="34" charset="-122"/>
                </a:endParaRPr>
              </a:p>
            </p:txBody>
          </p:sp>
        </p:grpSp>
        <p:pic>
          <p:nvPicPr>
            <p:cNvPr id="8" name="Picture 9" descr="31u_bnrz[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8138" y="5245100"/>
              <a:ext cx="214312" cy="336550"/>
            </a:xfrm>
            <a:prstGeom prst="rect">
              <a:avLst/>
            </a:prstGeom>
            <a:noFill/>
            <a:ln>
              <a:noFill/>
            </a:ln>
          </p:spPr>
        </p:pic>
        <p:grpSp>
          <p:nvGrpSpPr>
            <p:cNvPr id="9" name="Group 10"/>
            <p:cNvGrpSpPr/>
            <p:nvPr/>
          </p:nvGrpSpPr>
          <p:grpSpPr bwMode="auto">
            <a:xfrm>
              <a:off x="790575" y="1709738"/>
              <a:ext cx="1755775" cy="1625600"/>
              <a:chOff x="567" y="1326"/>
              <a:chExt cx="1106" cy="1024"/>
            </a:xfrm>
          </p:grpSpPr>
          <p:sp>
            <p:nvSpPr>
              <p:cNvPr id="53" name="Oval 11"/>
              <p:cNvSpPr>
                <a:spLocks noChangeArrowheads="1"/>
              </p:cNvSpPr>
              <p:nvPr/>
            </p:nvSpPr>
            <p:spPr bwMode="auto">
              <a:xfrm>
                <a:off x="567" y="1326"/>
                <a:ext cx="1106" cy="1024"/>
              </a:xfrm>
              <a:prstGeom prst="ellipse">
                <a:avLst/>
              </a:prstGeom>
              <a:solidFill>
                <a:srgbClr val="99CCFF"/>
              </a:solidFill>
              <a:ln>
                <a:noFill/>
              </a:ln>
            </p:spPr>
            <p:txBody>
              <a:bodyPr wrap="none" anchor="ctr"/>
              <a:lstStyle/>
              <a:p>
                <a:endParaRPr lang="zh-TW" altLang="en-US">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54" name="Picture 12" descr="31u_bnrz[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5400000">
                <a:off x="1035" y="1785"/>
                <a:ext cx="212" cy="135"/>
              </a:xfrm>
              <a:prstGeom prst="rect">
                <a:avLst/>
              </a:prstGeom>
              <a:solidFill>
                <a:srgbClr val="99CCFF"/>
              </a:solidFill>
              <a:ln>
                <a:noFill/>
              </a:ln>
            </p:spPr>
          </p:pic>
          <p:grpSp>
            <p:nvGrpSpPr>
              <p:cNvPr id="55" name="Group 13"/>
              <p:cNvGrpSpPr/>
              <p:nvPr/>
            </p:nvGrpSpPr>
            <p:grpSpPr bwMode="auto">
              <a:xfrm>
                <a:off x="1221" y="1447"/>
                <a:ext cx="252" cy="288"/>
                <a:chOff x="2870" y="1518"/>
                <a:chExt cx="292" cy="320"/>
              </a:xfrm>
            </p:grpSpPr>
            <p:graphicFrame>
              <p:nvGraphicFramePr>
                <p:cNvPr id="62" name="Object 14"/>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name="Clip" r:id="rId5" imgW="826770" imgH="840105" progId="MS_ClipArt_Gallery.2">
                        <p:embed/>
                      </p:oleObj>
                    </mc:Choice>
                    <mc:Fallback>
                      <p:oleObj name="Clip" r:id="rId5" imgW="826770" imgH="840105" progId="MS_ClipArt_Gallery.2">
                        <p:embed/>
                        <p:pic>
                          <p:nvPicPr>
                            <p:cNvPr id="0" name="图片 4567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solidFill>
                              <a:srgbClr val="99CCFF"/>
                            </a:solidFill>
                            <a:ln>
                              <a:noFill/>
                            </a:ln>
                            <a:effectLst/>
                          </p:spPr>
                        </p:pic>
                      </p:oleObj>
                    </mc:Fallback>
                  </mc:AlternateContent>
                </a:graphicData>
              </a:graphic>
            </p:graphicFrame>
            <p:graphicFrame>
              <p:nvGraphicFramePr>
                <p:cNvPr id="63" name="Object 15"/>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name="Clip" r:id="rId7" imgW="1268095" imgH="1199515" progId="MS_ClipArt_Gallery.2">
                        <p:embed/>
                      </p:oleObj>
                    </mc:Choice>
                    <mc:Fallback>
                      <p:oleObj name="Clip" r:id="rId7" imgW="1268095" imgH="1199515" progId="MS_ClipArt_Gallery.2">
                        <p:embed/>
                        <p:pic>
                          <p:nvPicPr>
                            <p:cNvPr id="0" name="图片 4567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solidFill>
                              <a:srgbClr val="99CCFF"/>
                            </a:solidFill>
                            <a:ln>
                              <a:noFill/>
                            </a:ln>
                            <a:effectLst/>
                          </p:spPr>
                        </p:pic>
                      </p:oleObj>
                    </mc:Fallback>
                  </mc:AlternateContent>
                </a:graphicData>
              </a:graphic>
            </p:graphicFrame>
          </p:grpSp>
          <p:grpSp>
            <p:nvGrpSpPr>
              <p:cNvPr id="56" name="Group 16"/>
              <p:cNvGrpSpPr/>
              <p:nvPr/>
            </p:nvGrpSpPr>
            <p:grpSpPr bwMode="auto">
              <a:xfrm>
                <a:off x="869" y="1379"/>
                <a:ext cx="252" cy="288"/>
                <a:chOff x="2870" y="1518"/>
                <a:chExt cx="292" cy="320"/>
              </a:xfrm>
            </p:grpSpPr>
            <p:graphicFrame>
              <p:nvGraphicFramePr>
                <p:cNvPr id="60" name="Object 17"/>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name="Clip" r:id="rId9" imgW="826770" imgH="840105" progId="MS_ClipArt_Gallery.2">
                        <p:embed/>
                      </p:oleObj>
                    </mc:Choice>
                    <mc:Fallback>
                      <p:oleObj name="Clip" r:id="rId9" imgW="826770" imgH="840105" progId="MS_ClipArt_Gallery.2">
                        <p:embed/>
                        <p:pic>
                          <p:nvPicPr>
                            <p:cNvPr id="0" name="图片 4567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solidFill>
                              <a:srgbClr val="99CCFF"/>
                            </a:solidFill>
                            <a:ln>
                              <a:noFill/>
                            </a:ln>
                            <a:effectLst/>
                          </p:spPr>
                        </p:pic>
                      </p:oleObj>
                    </mc:Fallback>
                  </mc:AlternateContent>
                </a:graphicData>
              </a:graphic>
            </p:graphicFrame>
            <p:graphicFrame>
              <p:nvGraphicFramePr>
                <p:cNvPr id="61" name="Object 18"/>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name="Clip" r:id="rId10" imgW="1268095" imgH="1199515" progId="MS_ClipArt_Gallery.2">
                        <p:embed/>
                      </p:oleObj>
                    </mc:Choice>
                    <mc:Fallback>
                      <p:oleObj name="Clip" r:id="rId10" imgW="1268095" imgH="1199515" progId="MS_ClipArt_Gallery.2">
                        <p:embed/>
                        <p:pic>
                          <p:nvPicPr>
                            <p:cNvPr id="0" name="图片 4567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solidFill>
                              <a:srgbClr val="99CCFF"/>
                            </a:solidFill>
                            <a:ln>
                              <a:noFill/>
                            </a:ln>
                            <a:effectLst/>
                          </p:spPr>
                        </p:pic>
                      </p:oleObj>
                    </mc:Fallback>
                  </mc:AlternateContent>
                </a:graphicData>
              </a:graphic>
            </p:graphicFrame>
          </p:grpSp>
          <p:grpSp>
            <p:nvGrpSpPr>
              <p:cNvPr id="57" name="Group 19"/>
              <p:cNvGrpSpPr/>
              <p:nvPr/>
            </p:nvGrpSpPr>
            <p:grpSpPr bwMode="auto">
              <a:xfrm>
                <a:off x="727" y="1878"/>
                <a:ext cx="252" cy="288"/>
                <a:chOff x="2870" y="1518"/>
                <a:chExt cx="292" cy="320"/>
              </a:xfrm>
            </p:grpSpPr>
            <p:graphicFrame>
              <p:nvGraphicFramePr>
                <p:cNvPr id="58" name="Object 20"/>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name="Clip" r:id="rId11" imgW="826770" imgH="840105" progId="MS_ClipArt_Gallery.2">
                        <p:embed/>
                      </p:oleObj>
                    </mc:Choice>
                    <mc:Fallback>
                      <p:oleObj name="Clip" r:id="rId11" imgW="826770" imgH="840105" progId="MS_ClipArt_Gallery.2">
                        <p:embed/>
                        <p:pic>
                          <p:nvPicPr>
                            <p:cNvPr id="0" name="图片 4567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solidFill>
                              <a:srgbClr val="99CCFF"/>
                            </a:solidFill>
                            <a:ln>
                              <a:noFill/>
                            </a:ln>
                            <a:effectLst/>
                          </p:spPr>
                        </p:pic>
                      </p:oleObj>
                    </mc:Fallback>
                  </mc:AlternateContent>
                </a:graphicData>
              </a:graphic>
            </p:graphicFrame>
            <p:graphicFrame>
              <p:nvGraphicFramePr>
                <p:cNvPr id="59" name="Object 21"/>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name="Clip" r:id="rId12" imgW="1268095" imgH="1199515" progId="MS_ClipArt_Gallery.2">
                        <p:embed/>
                      </p:oleObj>
                    </mc:Choice>
                    <mc:Fallback>
                      <p:oleObj name="Clip" r:id="rId12" imgW="1268095" imgH="1199515" progId="MS_ClipArt_Gallery.2">
                        <p:embed/>
                        <p:pic>
                          <p:nvPicPr>
                            <p:cNvPr id="0" name="图片 4567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solidFill>
                              <a:srgbClr val="99CCFF"/>
                            </a:solidFill>
                            <a:ln>
                              <a:noFill/>
                            </a:ln>
                            <a:effectLst/>
                          </p:spPr>
                        </p:pic>
                      </p:oleObj>
                    </mc:Fallback>
                  </mc:AlternateContent>
                </a:graphicData>
              </a:graphic>
            </p:graphicFrame>
          </p:grpSp>
        </p:grpSp>
        <p:sp>
          <p:nvSpPr>
            <p:cNvPr id="10" name="Line 22"/>
            <p:cNvSpPr>
              <a:spLocks noChangeShapeType="1"/>
            </p:cNvSpPr>
            <p:nvPr/>
          </p:nvSpPr>
          <p:spPr bwMode="auto">
            <a:xfrm>
              <a:off x="1819275" y="2711450"/>
              <a:ext cx="900113" cy="392113"/>
            </a:xfrm>
            <a:prstGeom prst="line">
              <a:avLst/>
            </a:prstGeom>
            <a:noFill/>
            <a:ln w="9525">
              <a:solidFill>
                <a:schemeClr val="tx1"/>
              </a:solidFill>
              <a:round/>
            </a:ln>
          </p:spPr>
          <p:txBody>
            <a:bodyPr/>
            <a:lstStyle/>
            <a:p>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1" name="Oval 23"/>
            <p:cNvSpPr>
              <a:spLocks noChangeArrowheads="1"/>
            </p:cNvSpPr>
            <p:nvPr/>
          </p:nvSpPr>
          <p:spPr bwMode="auto">
            <a:xfrm>
              <a:off x="885825" y="3632200"/>
              <a:ext cx="1755775" cy="1625600"/>
            </a:xfrm>
            <a:prstGeom prst="ellipse">
              <a:avLst/>
            </a:prstGeom>
            <a:solidFill>
              <a:srgbClr val="99CCFF"/>
            </a:solidFill>
            <a:ln>
              <a:noFill/>
            </a:ln>
          </p:spPr>
          <p:txBody>
            <a:bodyPr wrap="none" anchor="ctr"/>
            <a:lstStyle/>
            <a:p>
              <a:endParaRPr lang="zh-TW" altLang="en-US">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12" name="Picture 24" descr="31u_bnrz[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89100" y="4300538"/>
              <a:ext cx="214313" cy="336550"/>
            </a:xfrm>
            <a:prstGeom prst="rect">
              <a:avLst/>
            </a:prstGeom>
            <a:noFill/>
            <a:ln>
              <a:noFill/>
            </a:ln>
          </p:spPr>
        </p:pic>
        <p:grpSp>
          <p:nvGrpSpPr>
            <p:cNvPr id="13" name="Group 25"/>
            <p:cNvGrpSpPr/>
            <p:nvPr/>
          </p:nvGrpSpPr>
          <p:grpSpPr bwMode="auto">
            <a:xfrm>
              <a:off x="1676400" y="4651380"/>
              <a:ext cx="400050" cy="457201"/>
              <a:chOff x="2870" y="1518"/>
              <a:chExt cx="292" cy="320"/>
            </a:xfrm>
          </p:grpSpPr>
          <p:graphicFrame>
            <p:nvGraphicFramePr>
              <p:cNvPr id="51" name="Object 26"/>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name="Clip" r:id="rId13" imgW="826770" imgH="840105" progId="MS_ClipArt_Gallery.2">
                      <p:embed/>
                    </p:oleObj>
                  </mc:Choice>
                  <mc:Fallback>
                    <p:oleObj name="Clip" r:id="rId13" imgW="826770" imgH="840105" progId="MS_ClipArt_Gallery.2">
                      <p:embed/>
                      <p:pic>
                        <p:nvPicPr>
                          <p:cNvPr id="0" name="图片 4567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ln>
                            <a:noFill/>
                          </a:ln>
                          <a:effectLst/>
                        </p:spPr>
                      </p:pic>
                    </p:oleObj>
                  </mc:Fallback>
                </mc:AlternateContent>
              </a:graphicData>
            </a:graphic>
          </p:graphicFrame>
          <p:graphicFrame>
            <p:nvGraphicFramePr>
              <p:cNvPr id="52" name="Object 27"/>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name="Clip" r:id="rId14" imgW="1268095" imgH="1199515" progId="MS_ClipArt_Gallery.2">
                      <p:embed/>
                    </p:oleObj>
                  </mc:Choice>
                  <mc:Fallback>
                    <p:oleObj name="Clip" r:id="rId14" imgW="1268095" imgH="1199515" progId="MS_ClipArt_Gallery.2">
                      <p:embed/>
                      <p:pic>
                        <p:nvPicPr>
                          <p:cNvPr id="0" name="图片 4567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ln>
                            <a:noFill/>
                          </a:ln>
                          <a:effectLst/>
                        </p:spPr>
                      </p:pic>
                    </p:oleObj>
                  </mc:Fallback>
                </mc:AlternateContent>
              </a:graphicData>
            </a:graphic>
          </p:graphicFrame>
        </p:grpSp>
        <p:grpSp>
          <p:nvGrpSpPr>
            <p:cNvPr id="14" name="Group 28"/>
            <p:cNvGrpSpPr/>
            <p:nvPr/>
          </p:nvGrpSpPr>
          <p:grpSpPr bwMode="auto">
            <a:xfrm>
              <a:off x="1525588" y="3702055"/>
              <a:ext cx="400050" cy="457201"/>
              <a:chOff x="2870" y="1518"/>
              <a:chExt cx="292" cy="320"/>
            </a:xfrm>
          </p:grpSpPr>
          <p:graphicFrame>
            <p:nvGraphicFramePr>
              <p:cNvPr id="49" name="Object 29"/>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name="Clip" r:id="rId15" imgW="826770" imgH="840105" progId="MS_ClipArt_Gallery.2">
                      <p:embed/>
                    </p:oleObj>
                  </mc:Choice>
                  <mc:Fallback>
                    <p:oleObj name="Clip" r:id="rId15" imgW="826770" imgH="840105" progId="MS_ClipArt_Gallery.2">
                      <p:embed/>
                      <p:pic>
                        <p:nvPicPr>
                          <p:cNvPr id="0" name="图片 4567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ln>
                            <a:noFill/>
                          </a:ln>
                          <a:effectLst/>
                        </p:spPr>
                      </p:pic>
                    </p:oleObj>
                  </mc:Fallback>
                </mc:AlternateContent>
              </a:graphicData>
            </a:graphic>
          </p:graphicFrame>
          <p:graphicFrame>
            <p:nvGraphicFramePr>
              <p:cNvPr id="50" name="Object 30"/>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name="Clip" r:id="rId16" imgW="1268095" imgH="1199515" progId="MS_ClipArt_Gallery.2">
                      <p:embed/>
                    </p:oleObj>
                  </mc:Choice>
                  <mc:Fallback>
                    <p:oleObj name="Clip" r:id="rId16" imgW="1268095" imgH="1199515" progId="MS_ClipArt_Gallery.2">
                      <p:embed/>
                      <p:pic>
                        <p:nvPicPr>
                          <p:cNvPr id="0" name="图片 4568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ln>
                            <a:noFill/>
                          </a:ln>
                          <a:effectLst/>
                        </p:spPr>
                      </p:pic>
                    </p:oleObj>
                  </mc:Fallback>
                </mc:AlternateContent>
              </a:graphicData>
            </a:graphic>
          </p:graphicFrame>
        </p:grpSp>
        <p:grpSp>
          <p:nvGrpSpPr>
            <p:cNvPr id="15" name="Group 31"/>
            <p:cNvGrpSpPr/>
            <p:nvPr/>
          </p:nvGrpSpPr>
          <p:grpSpPr bwMode="auto">
            <a:xfrm>
              <a:off x="1139825" y="4508505"/>
              <a:ext cx="400050" cy="457201"/>
              <a:chOff x="2870" y="1518"/>
              <a:chExt cx="292" cy="320"/>
            </a:xfrm>
          </p:grpSpPr>
          <p:graphicFrame>
            <p:nvGraphicFramePr>
              <p:cNvPr id="47" name="Object 32"/>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name="Clip" r:id="rId17" imgW="826770" imgH="840105" progId="MS_ClipArt_Gallery.2">
                      <p:embed/>
                    </p:oleObj>
                  </mc:Choice>
                  <mc:Fallback>
                    <p:oleObj name="Clip" r:id="rId17" imgW="826770" imgH="840105" progId="MS_ClipArt_Gallery.2">
                      <p:embed/>
                      <p:pic>
                        <p:nvPicPr>
                          <p:cNvPr id="0" name="图片 4568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ln>
                            <a:noFill/>
                          </a:ln>
                          <a:effectLst/>
                        </p:spPr>
                      </p:pic>
                    </p:oleObj>
                  </mc:Fallback>
                </mc:AlternateContent>
              </a:graphicData>
            </a:graphic>
          </p:graphicFrame>
          <p:graphicFrame>
            <p:nvGraphicFramePr>
              <p:cNvPr id="48" name="Object 33"/>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name="Clip" r:id="rId18" imgW="1268095" imgH="1199515" progId="MS_ClipArt_Gallery.2">
                      <p:embed/>
                    </p:oleObj>
                  </mc:Choice>
                  <mc:Fallback>
                    <p:oleObj name="Clip" r:id="rId18" imgW="1268095" imgH="1199515" progId="MS_ClipArt_Gallery.2">
                      <p:embed/>
                      <p:pic>
                        <p:nvPicPr>
                          <p:cNvPr id="0" name="图片 4568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ln>
                            <a:noFill/>
                          </a:ln>
                          <a:effectLst/>
                        </p:spPr>
                      </p:pic>
                    </p:oleObj>
                  </mc:Fallback>
                </mc:AlternateContent>
              </a:graphicData>
            </a:graphic>
          </p:graphicFrame>
        </p:grpSp>
        <p:sp>
          <p:nvSpPr>
            <p:cNvPr id="16" name="Line 34"/>
            <p:cNvSpPr>
              <a:spLocks noChangeShapeType="1"/>
            </p:cNvSpPr>
            <p:nvPr/>
          </p:nvSpPr>
          <p:spPr bwMode="auto">
            <a:xfrm flipV="1">
              <a:off x="1839913" y="3721100"/>
              <a:ext cx="974725" cy="725488"/>
            </a:xfrm>
            <a:prstGeom prst="line">
              <a:avLst/>
            </a:prstGeom>
            <a:noFill/>
            <a:ln w="9525">
              <a:solidFill>
                <a:schemeClr val="tx1"/>
              </a:solidFill>
              <a:round/>
            </a:ln>
          </p:spPr>
          <p:txBody>
            <a:bodyPr/>
            <a:lstStyle/>
            <a:p>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p:txBody>
        </p:sp>
        <p:grpSp>
          <p:nvGrpSpPr>
            <p:cNvPr id="17" name="Group 35"/>
            <p:cNvGrpSpPr/>
            <p:nvPr/>
          </p:nvGrpSpPr>
          <p:grpSpPr bwMode="auto">
            <a:xfrm>
              <a:off x="1016000" y="3960818"/>
              <a:ext cx="400050" cy="457201"/>
              <a:chOff x="2870" y="1518"/>
              <a:chExt cx="292" cy="320"/>
            </a:xfrm>
          </p:grpSpPr>
          <p:graphicFrame>
            <p:nvGraphicFramePr>
              <p:cNvPr id="45" name="Object 36"/>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name="Clip" r:id="rId19" imgW="826770" imgH="840105" progId="MS_ClipArt_Gallery.2">
                      <p:embed/>
                    </p:oleObj>
                  </mc:Choice>
                  <mc:Fallback>
                    <p:oleObj name="Clip" r:id="rId19" imgW="826770" imgH="840105" progId="MS_ClipArt_Gallery.2">
                      <p:embed/>
                      <p:pic>
                        <p:nvPicPr>
                          <p:cNvPr id="0" name="图片 4568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ln>
                            <a:noFill/>
                          </a:ln>
                          <a:effectLst/>
                        </p:spPr>
                      </p:pic>
                    </p:oleObj>
                  </mc:Fallback>
                </mc:AlternateContent>
              </a:graphicData>
            </a:graphic>
          </p:graphicFrame>
          <p:graphicFrame>
            <p:nvGraphicFramePr>
              <p:cNvPr id="46" name="Object 37"/>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name="Clip" r:id="rId20" imgW="1268095" imgH="1199515" progId="MS_ClipArt_Gallery.2">
                      <p:embed/>
                    </p:oleObj>
                  </mc:Choice>
                  <mc:Fallback>
                    <p:oleObj name="Clip" r:id="rId20" imgW="1268095" imgH="1199515" progId="MS_ClipArt_Gallery.2">
                      <p:embed/>
                      <p:pic>
                        <p:nvPicPr>
                          <p:cNvPr id="0" name="图片 4568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ln>
                            <a:noFill/>
                          </a:ln>
                          <a:effectLst/>
                        </p:spPr>
                      </p:pic>
                    </p:oleObj>
                  </mc:Fallback>
                </mc:AlternateContent>
              </a:graphicData>
            </a:graphic>
          </p:graphicFrame>
        </p:grpSp>
        <p:sp>
          <p:nvSpPr>
            <p:cNvPr id="18" name="Oval 38"/>
            <p:cNvSpPr>
              <a:spLocks noChangeArrowheads="1"/>
            </p:cNvSpPr>
            <p:nvPr/>
          </p:nvSpPr>
          <p:spPr bwMode="auto">
            <a:xfrm>
              <a:off x="3273425" y="4583113"/>
              <a:ext cx="1755775" cy="1625600"/>
            </a:xfrm>
            <a:prstGeom prst="ellipse">
              <a:avLst/>
            </a:prstGeom>
            <a:solidFill>
              <a:srgbClr val="99CCFF"/>
            </a:solidFill>
            <a:ln>
              <a:noFill/>
            </a:ln>
          </p:spPr>
          <p:txBody>
            <a:bodyPr wrap="none" anchor="ctr"/>
            <a:lstStyle/>
            <a:p>
              <a:endParaRPr lang="zh-TW" altLang="en-US">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19" name="Picture 39" descr="31u_bnrz[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76700" y="5265738"/>
              <a:ext cx="214313" cy="336550"/>
            </a:xfrm>
            <a:prstGeom prst="rect">
              <a:avLst/>
            </a:prstGeom>
            <a:noFill/>
            <a:ln>
              <a:noFill/>
            </a:ln>
          </p:spPr>
        </p:pic>
        <p:grpSp>
          <p:nvGrpSpPr>
            <p:cNvPr id="20" name="Group 40"/>
            <p:cNvGrpSpPr/>
            <p:nvPr/>
          </p:nvGrpSpPr>
          <p:grpSpPr bwMode="auto">
            <a:xfrm>
              <a:off x="4064000" y="5616580"/>
              <a:ext cx="400050" cy="457201"/>
              <a:chOff x="2870" y="1518"/>
              <a:chExt cx="292" cy="320"/>
            </a:xfrm>
          </p:grpSpPr>
          <p:graphicFrame>
            <p:nvGraphicFramePr>
              <p:cNvPr id="43" name="Object 41"/>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name="Clip" r:id="rId21" imgW="826770" imgH="840105" progId="MS_ClipArt_Gallery.2">
                      <p:embed/>
                    </p:oleObj>
                  </mc:Choice>
                  <mc:Fallback>
                    <p:oleObj name="Clip" r:id="rId21" imgW="826770" imgH="840105" progId="MS_ClipArt_Gallery.2">
                      <p:embed/>
                      <p:pic>
                        <p:nvPicPr>
                          <p:cNvPr id="0" name="图片 4568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ln>
                            <a:noFill/>
                          </a:ln>
                          <a:effectLst/>
                        </p:spPr>
                      </p:pic>
                    </p:oleObj>
                  </mc:Fallback>
                </mc:AlternateContent>
              </a:graphicData>
            </a:graphic>
          </p:graphicFrame>
          <p:graphicFrame>
            <p:nvGraphicFramePr>
              <p:cNvPr id="44" name="Object 42"/>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name="Clip" r:id="rId22" imgW="1268095" imgH="1199515" progId="MS_ClipArt_Gallery.2">
                      <p:embed/>
                    </p:oleObj>
                  </mc:Choice>
                  <mc:Fallback>
                    <p:oleObj name="Clip" r:id="rId22" imgW="1268095" imgH="1199515" progId="MS_ClipArt_Gallery.2">
                      <p:embed/>
                      <p:pic>
                        <p:nvPicPr>
                          <p:cNvPr id="0" name="图片 4568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ln>
                            <a:noFill/>
                          </a:ln>
                          <a:effectLst/>
                        </p:spPr>
                      </p:pic>
                    </p:oleObj>
                  </mc:Fallback>
                </mc:AlternateContent>
              </a:graphicData>
            </a:graphic>
          </p:graphicFrame>
        </p:grpSp>
        <p:grpSp>
          <p:nvGrpSpPr>
            <p:cNvPr id="21" name="Group 43"/>
            <p:cNvGrpSpPr/>
            <p:nvPr/>
          </p:nvGrpSpPr>
          <p:grpSpPr bwMode="auto">
            <a:xfrm>
              <a:off x="4265613" y="4672018"/>
              <a:ext cx="400050" cy="457201"/>
              <a:chOff x="2870" y="1518"/>
              <a:chExt cx="292" cy="320"/>
            </a:xfrm>
          </p:grpSpPr>
          <p:graphicFrame>
            <p:nvGraphicFramePr>
              <p:cNvPr id="41" name="Object 44"/>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name="Clip" r:id="rId23" imgW="826770" imgH="840105" progId="MS_ClipArt_Gallery.2">
                      <p:embed/>
                    </p:oleObj>
                  </mc:Choice>
                  <mc:Fallback>
                    <p:oleObj name="Clip" r:id="rId23" imgW="826770" imgH="840105" progId="MS_ClipArt_Gallery.2">
                      <p:embed/>
                      <p:pic>
                        <p:nvPicPr>
                          <p:cNvPr id="0" name="图片 4568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ln>
                            <a:noFill/>
                          </a:ln>
                          <a:effectLst/>
                        </p:spPr>
                      </p:pic>
                    </p:oleObj>
                  </mc:Fallback>
                </mc:AlternateContent>
              </a:graphicData>
            </a:graphic>
          </p:graphicFrame>
          <p:graphicFrame>
            <p:nvGraphicFramePr>
              <p:cNvPr id="42" name="Object 45"/>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name="Clip" r:id="rId24" imgW="1268095" imgH="1199515" progId="MS_ClipArt_Gallery.2">
                      <p:embed/>
                    </p:oleObj>
                  </mc:Choice>
                  <mc:Fallback>
                    <p:oleObj name="Clip" r:id="rId24" imgW="1268095" imgH="1199515" progId="MS_ClipArt_Gallery.2">
                      <p:embed/>
                      <p:pic>
                        <p:nvPicPr>
                          <p:cNvPr id="0" name="图片 4568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ln>
                            <a:noFill/>
                          </a:ln>
                          <a:effectLst/>
                        </p:spPr>
                      </p:pic>
                    </p:oleObj>
                  </mc:Fallback>
                </mc:AlternateContent>
              </a:graphicData>
            </a:graphic>
          </p:graphicFrame>
        </p:grpSp>
        <p:grpSp>
          <p:nvGrpSpPr>
            <p:cNvPr id="22" name="Group 46"/>
            <p:cNvGrpSpPr/>
            <p:nvPr/>
          </p:nvGrpSpPr>
          <p:grpSpPr bwMode="auto">
            <a:xfrm>
              <a:off x="3527425" y="5473705"/>
              <a:ext cx="400050" cy="457201"/>
              <a:chOff x="2870" y="1518"/>
              <a:chExt cx="292" cy="320"/>
            </a:xfrm>
          </p:grpSpPr>
          <p:graphicFrame>
            <p:nvGraphicFramePr>
              <p:cNvPr id="39" name="Object 47"/>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name="Clip" r:id="rId25" imgW="826770" imgH="840105" progId="MS_ClipArt_Gallery.2">
                      <p:embed/>
                    </p:oleObj>
                  </mc:Choice>
                  <mc:Fallback>
                    <p:oleObj name="Clip" r:id="rId25" imgW="826770" imgH="840105" progId="MS_ClipArt_Gallery.2">
                      <p:embed/>
                      <p:pic>
                        <p:nvPicPr>
                          <p:cNvPr id="0" name="图片 4568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ln>
                            <a:noFill/>
                          </a:ln>
                          <a:effectLst/>
                        </p:spPr>
                      </p:pic>
                    </p:oleObj>
                  </mc:Fallback>
                </mc:AlternateContent>
              </a:graphicData>
            </a:graphic>
          </p:graphicFrame>
          <p:graphicFrame>
            <p:nvGraphicFramePr>
              <p:cNvPr id="40" name="Object 48"/>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name="Clip" r:id="rId26" imgW="1268095" imgH="1199515" progId="MS_ClipArt_Gallery.2">
                      <p:embed/>
                    </p:oleObj>
                  </mc:Choice>
                  <mc:Fallback>
                    <p:oleObj name="Clip" r:id="rId26" imgW="1268095" imgH="1199515" progId="MS_ClipArt_Gallery.2">
                      <p:embed/>
                      <p:pic>
                        <p:nvPicPr>
                          <p:cNvPr id="0" name="图片 4569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ln>
                            <a:noFill/>
                          </a:ln>
                          <a:effectLst/>
                        </p:spPr>
                      </p:pic>
                    </p:oleObj>
                  </mc:Fallback>
                </mc:AlternateContent>
              </a:graphicData>
            </a:graphic>
          </p:graphicFrame>
        </p:grpSp>
        <p:grpSp>
          <p:nvGrpSpPr>
            <p:cNvPr id="23" name="Group 49"/>
            <p:cNvGrpSpPr/>
            <p:nvPr/>
          </p:nvGrpSpPr>
          <p:grpSpPr bwMode="auto">
            <a:xfrm>
              <a:off x="3403600" y="4926018"/>
              <a:ext cx="400050" cy="457201"/>
              <a:chOff x="2870" y="1518"/>
              <a:chExt cx="292" cy="320"/>
            </a:xfrm>
          </p:grpSpPr>
          <p:graphicFrame>
            <p:nvGraphicFramePr>
              <p:cNvPr id="37" name="Object 50"/>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name="Clip" r:id="rId27" imgW="826770" imgH="840105" progId="MS_ClipArt_Gallery.2">
                      <p:embed/>
                    </p:oleObj>
                  </mc:Choice>
                  <mc:Fallback>
                    <p:oleObj name="Clip" r:id="rId27" imgW="826770" imgH="840105" progId="MS_ClipArt_Gallery.2">
                      <p:embed/>
                      <p:pic>
                        <p:nvPicPr>
                          <p:cNvPr id="0" name="图片 4569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ln>
                            <a:noFill/>
                          </a:ln>
                          <a:effectLst/>
                        </p:spPr>
                      </p:pic>
                    </p:oleObj>
                  </mc:Fallback>
                </mc:AlternateContent>
              </a:graphicData>
            </a:graphic>
          </p:graphicFrame>
          <p:graphicFrame>
            <p:nvGraphicFramePr>
              <p:cNvPr id="38" name="Object 51"/>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name="Clip" r:id="rId28" imgW="1268095" imgH="1199515" progId="MS_ClipArt_Gallery.2">
                      <p:embed/>
                    </p:oleObj>
                  </mc:Choice>
                  <mc:Fallback>
                    <p:oleObj name="Clip" r:id="rId28" imgW="1268095" imgH="1199515" progId="MS_ClipArt_Gallery.2">
                      <p:embed/>
                      <p:pic>
                        <p:nvPicPr>
                          <p:cNvPr id="0" name="图片 4569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ln>
                            <a:noFill/>
                          </a:ln>
                          <a:effectLst/>
                        </p:spPr>
                      </p:pic>
                    </p:oleObj>
                  </mc:Fallback>
                </mc:AlternateContent>
              </a:graphicData>
            </a:graphic>
          </p:graphicFrame>
        </p:grpSp>
        <p:grpSp>
          <p:nvGrpSpPr>
            <p:cNvPr id="24" name="Group 52"/>
            <p:cNvGrpSpPr/>
            <p:nvPr/>
          </p:nvGrpSpPr>
          <p:grpSpPr bwMode="auto">
            <a:xfrm>
              <a:off x="5480050" y="5697543"/>
              <a:ext cx="400050" cy="457201"/>
              <a:chOff x="2870" y="1518"/>
              <a:chExt cx="292" cy="320"/>
            </a:xfrm>
          </p:grpSpPr>
          <p:graphicFrame>
            <p:nvGraphicFramePr>
              <p:cNvPr id="35" name="Object 53"/>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name="Clip" r:id="rId29" imgW="826770" imgH="840105" progId="MS_ClipArt_Gallery.2">
                      <p:embed/>
                    </p:oleObj>
                  </mc:Choice>
                  <mc:Fallback>
                    <p:oleObj name="Clip" r:id="rId29" imgW="826770" imgH="840105" progId="MS_ClipArt_Gallery.2">
                      <p:embed/>
                      <p:pic>
                        <p:nvPicPr>
                          <p:cNvPr id="0" name="图片 4569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ln>
                            <a:noFill/>
                          </a:ln>
                          <a:effectLst/>
                        </p:spPr>
                      </p:pic>
                    </p:oleObj>
                  </mc:Fallback>
                </mc:AlternateContent>
              </a:graphicData>
            </a:graphic>
          </p:graphicFrame>
          <p:graphicFrame>
            <p:nvGraphicFramePr>
              <p:cNvPr id="36" name="Object 54"/>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name="Clip" r:id="rId30" imgW="1268095" imgH="1199515" progId="MS_ClipArt_Gallery.2">
                      <p:embed/>
                    </p:oleObj>
                  </mc:Choice>
                  <mc:Fallback>
                    <p:oleObj name="Clip" r:id="rId30" imgW="1268095" imgH="1199515" progId="MS_ClipArt_Gallery.2">
                      <p:embed/>
                      <p:pic>
                        <p:nvPicPr>
                          <p:cNvPr id="0" name="图片 4569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ln>
                            <a:noFill/>
                          </a:ln>
                          <a:effectLst/>
                        </p:spPr>
                      </p:pic>
                    </p:oleObj>
                  </mc:Fallback>
                </mc:AlternateContent>
              </a:graphicData>
            </a:graphic>
          </p:graphicFrame>
        </p:grpSp>
        <p:grpSp>
          <p:nvGrpSpPr>
            <p:cNvPr id="25" name="Group 55"/>
            <p:cNvGrpSpPr/>
            <p:nvPr/>
          </p:nvGrpSpPr>
          <p:grpSpPr bwMode="auto">
            <a:xfrm>
              <a:off x="4473582" y="5164140"/>
              <a:ext cx="835026" cy="457200"/>
              <a:chOff x="3345" y="3383"/>
              <a:chExt cx="526" cy="288"/>
            </a:xfrm>
          </p:grpSpPr>
          <p:grpSp>
            <p:nvGrpSpPr>
              <p:cNvPr id="28" name="Group 56"/>
              <p:cNvGrpSpPr/>
              <p:nvPr/>
            </p:nvGrpSpPr>
            <p:grpSpPr bwMode="auto">
              <a:xfrm>
                <a:off x="3426" y="3383"/>
                <a:ext cx="252" cy="288"/>
                <a:chOff x="2870" y="1518"/>
                <a:chExt cx="292" cy="320"/>
              </a:xfrm>
            </p:grpSpPr>
            <p:graphicFrame>
              <p:nvGraphicFramePr>
                <p:cNvPr id="33" name="Object 57"/>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name="Clip" r:id="rId31" imgW="826770" imgH="840105" progId="MS_ClipArt_Gallery.2">
                        <p:embed/>
                      </p:oleObj>
                    </mc:Choice>
                    <mc:Fallback>
                      <p:oleObj name="Clip" r:id="rId31" imgW="826770" imgH="840105" progId="MS_ClipArt_Gallery.2">
                        <p:embed/>
                        <p:pic>
                          <p:nvPicPr>
                            <p:cNvPr id="0" name="图片 4569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ln>
                              <a:noFill/>
                            </a:ln>
                            <a:effectLst/>
                          </p:spPr>
                        </p:pic>
                      </p:oleObj>
                    </mc:Fallback>
                  </mc:AlternateContent>
                </a:graphicData>
              </a:graphic>
            </p:graphicFrame>
            <p:graphicFrame>
              <p:nvGraphicFramePr>
                <p:cNvPr id="34" name="Object 58"/>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name="Clip" r:id="rId32" imgW="1268095" imgH="1199515" progId="MS_ClipArt_Gallery.2">
                        <p:embed/>
                      </p:oleObj>
                    </mc:Choice>
                    <mc:Fallback>
                      <p:oleObj name="Clip" r:id="rId32" imgW="1268095" imgH="1199515" progId="MS_ClipArt_Gallery.2">
                        <p:embed/>
                        <p:pic>
                          <p:nvPicPr>
                            <p:cNvPr id="0" name="图片 4569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ln>
                              <a:noFill/>
                            </a:ln>
                            <a:effectLst/>
                          </p:spPr>
                        </p:pic>
                      </p:oleObj>
                    </mc:Fallback>
                  </mc:AlternateContent>
                </a:graphicData>
              </a:graphic>
            </p:graphicFrame>
          </p:grpSp>
          <p:sp>
            <p:nvSpPr>
              <p:cNvPr id="29" name="Line 59"/>
              <p:cNvSpPr>
                <a:spLocks noChangeShapeType="1"/>
              </p:cNvSpPr>
              <p:nvPr/>
            </p:nvSpPr>
            <p:spPr bwMode="auto">
              <a:xfrm>
                <a:off x="3679" y="3547"/>
                <a:ext cx="192" cy="0"/>
              </a:xfrm>
              <a:prstGeom prst="line">
                <a:avLst/>
              </a:prstGeom>
              <a:noFill/>
              <a:ln w="9525">
                <a:solidFill>
                  <a:schemeClr val="tx1"/>
                </a:solidFill>
                <a:round/>
                <a:tailEnd type="triangle" w="med" len="med"/>
              </a:ln>
            </p:spPr>
            <p:txBody>
              <a:bodyPr/>
              <a:lstStyle/>
              <a:p>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0" name="Line 60"/>
              <p:cNvSpPr>
                <a:spLocks noChangeShapeType="1"/>
              </p:cNvSpPr>
              <p:nvPr/>
            </p:nvSpPr>
            <p:spPr bwMode="auto">
              <a:xfrm flipH="1">
                <a:off x="3372" y="3486"/>
                <a:ext cx="120" cy="0"/>
              </a:xfrm>
              <a:prstGeom prst="line">
                <a:avLst/>
              </a:prstGeom>
              <a:noFill/>
              <a:ln w="9525">
                <a:solidFill>
                  <a:schemeClr val="tx1"/>
                </a:solidFill>
                <a:round/>
              </a:ln>
            </p:spPr>
            <p:txBody>
              <a:bodyPr/>
              <a:lstStyle/>
              <a:p>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1" name="Line 61"/>
              <p:cNvSpPr>
                <a:spLocks noChangeShapeType="1"/>
              </p:cNvSpPr>
              <p:nvPr/>
            </p:nvSpPr>
            <p:spPr bwMode="auto">
              <a:xfrm flipH="1">
                <a:off x="3381" y="3534"/>
                <a:ext cx="120" cy="0"/>
              </a:xfrm>
              <a:prstGeom prst="line">
                <a:avLst/>
              </a:prstGeom>
              <a:noFill/>
              <a:ln w="9525">
                <a:solidFill>
                  <a:schemeClr val="tx1"/>
                </a:solidFill>
                <a:round/>
              </a:ln>
            </p:spPr>
            <p:txBody>
              <a:bodyPr/>
              <a:lstStyle/>
              <a:p>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2" name="Line 62"/>
              <p:cNvSpPr>
                <a:spLocks noChangeShapeType="1"/>
              </p:cNvSpPr>
              <p:nvPr/>
            </p:nvSpPr>
            <p:spPr bwMode="auto">
              <a:xfrm flipH="1">
                <a:off x="3345" y="3576"/>
                <a:ext cx="120" cy="0"/>
              </a:xfrm>
              <a:prstGeom prst="line">
                <a:avLst/>
              </a:prstGeom>
              <a:noFill/>
              <a:ln w="9525">
                <a:solidFill>
                  <a:schemeClr val="tx1"/>
                </a:solidFill>
                <a:round/>
              </a:ln>
            </p:spPr>
            <p:txBody>
              <a:bodyPr/>
              <a:lstStyle/>
              <a:p>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p:txBody>
          </p:sp>
        </p:grpSp>
        <p:sp>
          <p:nvSpPr>
            <p:cNvPr id="26" name="Line 63"/>
            <p:cNvSpPr>
              <a:spLocks noChangeShapeType="1"/>
            </p:cNvSpPr>
            <p:nvPr/>
          </p:nvSpPr>
          <p:spPr bwMode="auto">
            <a:xfrm flipH="1" flipV="1">
              <a:off x="4711700" y="4303713"/>
              <a:ext cx="747713" cy="1095375"/>
            </a:xfrm>
            <a:prstGeom prst="line">
              <a:avLst/>
            </a:prstGeom>
            <a:noFill/>
            <a:ln w="9525">
              <a:solidFill>
                <a:schemeClr val="tx1"/>
              </a:solidFill>
              <a:round/>
            </a:ln>
          </p:spPr>
          <p:txBody>
            <a:bodyPr/>
            <a:lstStyle/>
            <a:p>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7" name="Line 64"/>
            <p:cNvSpPr>
              <a:spLocks noChangeShapeType="1"/>
            </p:cNvSpPr>
            <p:nvPr/>
          </p:nvSpPr>
          <p:spPr bwMode="auto">
            <a:xfrm flipH="1" flipV="1">
              <a:off x="3940175" y="4451350"/>
              <a:ext cx="176213" cy="990600"/>
            </a:xfrm>
            <a:prstGeom prst="line">
              <a:avLst/>
            </a:prstGeom>
            <a:noFill/>
            <a:ln w="9525">
              <a:solidFill>
                <a:schemeClr val="tx1"/>
              </a:solidFill>
              <a:round/>
            </a:ln>
          </p:spPr>
          <p:txBody>
            <a:bodyPr/>
            <a:lstStyle/>
            <a:p>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p:txBody>
        </p:sp>
      </p:grpSp>
      <p:grpSp>
        <p:nvGrpSpPr>
          <p:cNvPr id="66" name="组合 144"/>
          <p:cNvGrpSpPr/>
          <p:nvPr/>
        </p:nvGrpSpPr>
        <p:grpSpPr bwMode="auto">
          <a:xfrm>
            <a:off x="5454840" y="2007059"/>
            <a:ext cx="3390900" cy="3227388"/>
            <a:chOff x="3878783" y="1628800"/>
            <a:chExt cx="3390900" cy="3227388"/>
          </a:xfrm>
        </p:grpSpPr>
        <p:sp>
          <p:nvSpPr>
            <p:cNvPr id="67" name="Rectangle 84"/>
            <p:cNvSpPr>
              <a:spLocks noChangeArrowheads="1"/>
            </p:cNvSpPr>
            <p:nvPr/>
          </p:nvSpPr>
          <p:spPr bwMode="auto">
            <a:xfrm>
              <a:off x="3878783" y="2186013"/>
              <a:ext cx="3376612" cy="1816397"/>
            </a:xfrm>
            <a:prstGeom prst="rect">
              <a:avLst/>
            </a:prstGeom>
            <a:noFill/>
            <a:ln w="28575">
              <a:solidFill>
                <a:srgbClr val="FF0000"/>
              </a:solidFill>
              <a:miter lim="800000"/>
            </a:ln>
          </p:spPr>
          <p:txBody>
            <a:bodyPr wrap="none" anchor="ctr"/>
            <a:lstStyle/>
            <a:p>
              <a:endParaRPr lang="zh-TW" altLang="en-US">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68" name="Rectangle 85"/>
            <p:cNvSpPr>
              <a:spLocks noChangeArrowheads="1"/>
            </p:cNvSpPr>
            <p:nvPr/>
          </p:nvSpPr>
          <p:spPr bwMode="auto">
            <a:xfrm>
              <a:off x="3962921" y="2032025"/>
              <a:ext cx="1912937" cy="280988"/>
            </a:xfrm>
            <a:prstGeom prst="rect">
              <a:avLst/>
            </a:prstGeom>
            <a:solidFill>
              <a:schemeClr val="bg1"/>
            </a:solidFill>
            <a:ln>
              <a:noFill/>
            </a:ln>
          </p:spPr>
          <p:txBody>
            <a:bodyPr wrap="none" anchor="ctr"/>
            <a:lstStyle/>
            <a:p>
              <a:endParaRPr lang="zh-TW" altLang="en-US">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69" name="Rectangle 83"/>
            <p:cNvSpPr>
              <a:spLocks noChangeArrowheads="1"/>
            </p:cNvSpPr>
            <p:nvPr/>
          </p:nvSpPr>
          <p:spPr bwMode="auto">
            <a:xfrm>
              <a:off x="3961333" y="1990750"/>
              <a:ext cx="3308350" cy="2865438"/>
            </a:xfrm>
            <a:prstGeom prst="rect">
              <a:avLst/>
            </a:prstGeom>
            <a:noFill/>
            <a:ln>
              <a:noFill/>
            </a:ln>
          </p:spPr>
          <p:txBody>
            <a:bodyPr/>
            <a:lstStyle/>
            <a:p>
              <a:pPr marL="342900" indent="-342900">
                <a:lnSpc>
                  <a:spcPct val="90000"/>
                </a:lnSpc>
                <a:spcBef>
                  <a:spcPct val="20000"/>
                </a:spcBef>
                <a:buClr>
                  <a:schemeClr val="accent2"/>
                </a:buClr>
                <a:buSzPct val="85000"/>
                <a:buFont typeface="ZapfDingbats" charset="0"/>
                <a:buNone/>
              </a:pP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无线网络用户</a:t>
              </a:r>
              <a:endParaRPr lang="en-US" altLang="zh-TW" sz="2400" dirty="0">
                <a:latin typeface="微软雅黑" panose="020B0503020204020204" pitchFamily="34" charset="-122"/>
                <a:ea typeface="微软雅黑" panose="020B0503020204020204" pitchFamily="34" charset="-122"/>
                <a:cs typeface="微软雅黑" panose="020B0503020204020204" pitchFamily="34" charset="-122"/>
              </a:endParaRPr>
            </a:p>
            <a:p>
              <a:pPr marL="342900" indent="-342900">
                <a:lnSpc>
                  <a:spcPct val="90000"/>
                </a:lnSpc>
                <a:spcBef>
                  <a:spcPct val="20000"/>
                </a:spcBef>
                <a:buClr>
                  <a:schemeClr val="accent2"/>
                </a:buClr>
                <a:buSzPct val="85000"/>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手机，</a:t>
              </a:r>
              <a:r>
                <a:rPr lang="en-US" altLang="zh-CN" sz="2000" dirty="0">
                  <a:latin typeface="微软雅黑" panose="020B0503020204020204" pitchFamily="34" charset="-122"/>
                  <a:ea typeface="微软雅黑" panose="020B0503020204020204" pitchFamily="34" charset="-122"/>
                  <a:cs typeface="微软雅黑" panose="020B0503020204020204" pitchFamily="34" charset="-122"/>
                </a:rPr>
                <a:t>PDA</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，传感器，</a:t>
              </a:r>
              <a:r>
                <a:rPr lang="en-US" altLang="zh-CN" sz="2000" dirty="0">
                  <a:latin typeface="微软雅黑" panose="020B0503020204020204" pitchFamily="34" charset="-122"/>
                  <a:ea typeface="微软雅黑" panose="020B0503020204020204" pitchFamily="34" charset="-122"/>
                  <a:cs typeface="微软雅黑" panose="020B0503020204020204" pitchFamily="34" charset="-122"/>
                </a:rPr>
                <a:t>……</a:t>
              </a:r>
              <a:endParaRPr lang="en-US" altLang="zh-TW" sz="2000" dirty="0">
                <a:latin typeface="微软雅黑" panose="020B0503020204020204" pitchFamily="34" charset="-122"/>
                <a:ea typeface="微软雅黑" panose="020B0503020204020204" pitchFamily="34" charset="-122"/>
                <a:cs typeface="微软雅黑" panose="020B0503020204020204" pitchFamily="34" charset="-122"/>
              </a:endParaRPr>
            </a:p>
            <a:p>
              <a:pPr marL="342900" indent="-342900">
                <a:lnSpc>
                  <a:spcPct val="90000"/>
                </a:lnSpc>
                <a:spcBef>
                  <a:spcPct val="20000"/>
                </a:spcBef>
                <a:buClr>
                  <a:schemeClr val="accent2"/>
                </a:buClr>
                <a:buSzPct val="85000"/>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可无线通信。</a:t>
              </a:r>
              <a:endParaRPr lang="en-US" altLang="zh-CN" sz="2000" dirty="0">
                <a:latin typeface="微软雅黑" panose="020B0503020204020204" pitchFamily="34" charset="-122"/>
                <a:ea typeface="微软雅黑" panose="020B0503020204020204" pitchFamily="34" charset="-122"/>
                <a:cs typeface="微软雅黑" panose="020B0503020204020204" pitchFamily="34" charset="-122"/>
              </a:endParaRPr>
            </a:p>
            <a:p>
              <a:pPr marL="342900" indent="-342900">
                <a:lnSpc>
                  <a:spcPct val="90000"/>
                </a:lnSpc>
                <a:spcBef>
                  <a:spcPct val="20000"/>
                </a:spcBef>
                <a:buClr>
                  <a:schemeClr val="accent2"/>
                </a:buClr>
                <a:buSzPct val="85000"/>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可获取有效信息。</a:t>
              </a:r>
              <a:endParaRPr lang="en-US" altLang="zh-TW" sz="2000" dirty="0">
                <a:latin typeface="微软雅黑" panose="020B0503020204020204" pitchFamily="34" charset="-122"/>
                <a:ea typeface="微软雅黑" panose="020B0503020204020204" pitchFamily="34" charset="-122"/>
                <a:cs typeface="微软雅黑" panose="020B0503020204020204" pitchFamily="34" charset="-122"/>
              </a:endParaRPr>
            </a:p>
          </p:txBody>
        </p:sp>
        <p:grpSp>
          <p:nvGrpSpPr>
            <p:cNvPr id="70" name="Group 70"/>
            <p:cNvGrpSpPr/>
            <p:nvPr/>
          </p:nvGrpSpPr>
          <p:grpSpPr bwMode="auto">
            <a:xfrm>
              <a:off x="6006033" y="1628800"/>
              <a:ext cx="808037" cy="668338"/>
              <a:chOff x="2870" y="1518"/>
              <a:chExt cx="292" cy="320"/>
            </a:xfrm>
          </p:grpSpPr>
          <p:graphicFrame>
            <p:nvGraphicFramePr>
              <p:cNvPr id="71" name="Object 71"/>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name="Clip" r:id="rId33" imgW="826770" imgH="840105" progId="MS_ClipArt_Gallery.2">
                      <p:embed/>
                    </p:oleObj>
                  </mc:Choice>
                  <mc:Fallback>
                    <p:oleObj name="Clip" r:id="rId33" imgW="826770" imgH="840105" progId="MS_ClipArt_Gallery.2">
                      <p:embed/>
                      <p:pic>
                        <p:nvPicPr>
                          <p:cNvPr id="0" name="图片 4569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ln>
                            <a:noFill/>
                          </a:ln>
                          <a:effectLst/>
                        </p:spPr>
                      </p:pic>
                    </p:oleObj>
                  </mc:Fallback>
                </mc:AlternateContent>
              </a:graphicData>
            </a:graphic>
          </p:graphicFrame>
          <p:graphicFrame>
            <p:nvGraphicFramePr>
              <p:cNvPr id="72" name="Object 72"/>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name="Clip" r:id="rId34" imgW="1268095" imgH="1199515" progId="MS_ClipArt_Gallery.2">
                      <p:embed/>
                    </p:oleObj>
                  </mc:Choice>
                  <mc:Fallback>
                    <p:oleObj name="Clip" r:id="rId34" imgW="1268095" imgH="1199515" progId="MS_ClipArt_Gallery.2">
                      <p:embed/>
                      <p:pic>
                        <p:nvPicPr>
                          <p:cNvPr id="0" name="图片 4569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ln>
                            <a:noFill/>
                          </a:ln>
                          <a:effectLst/>
                        </p:spPr>
                      </p:pic>
                    </p:oleObj>
                  </mc:Fallback>
                </mc:AlternateContent>
              </a:graphicData>
            </a:graphic>
          </p:graphicFrame>
        </p:grpSp>
      </p:grpSp>
      <p:sp>
        <p:nvSpPr>
          <p:cNvPr id="73" name="Line 87"/>
          <p:cNvSpPr>
            <a:spLocks noChangeShapeType="1"/>
          </p:cNvSpPr>
          <p:nvPr/>
        </p:nvSpPr>
        <p:spPr bwMode="auto">
          <a:xfrm flipH="1">
            <a:off x="4519802" y="4380670"/>
            <a:ext cx="2598386" cy="1501478"/>
          </a:xfrm>
          <a:prstGeom prst="line">
            <a:avLst/>
          </a:prstGeom>
          <a:noFill/>
          <a:ln w="9525">
            <a:solidFill>
              <a:srgbClr val="FF0000"/>
            </a:solidFill>
            <a:round/>
            <a:tailEnd type="triangle" w="med" len="med"/>
          </a:ln>
        </p:spPr>
        <p:txBody>
          <a:bodyPr wrap="none"/>
          <a:lstStyle/>
          <a:p>
            <a:endParaRPr lang="zh-CN" altLang="en-US"/>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endParaRPr lang="zh-CN" altLang="en-US"/>
          </a:p>
        </p:txBody>
      </p:sp>
      <p:sp>
        <p:nvSpPr>
          <p:cNvPr id="30723" name="Text Box 4"/>
          <p:cNvSpPr txBox="1"/>
          <p:nvPr/>
        </p:nvSpPr>
        <p:spPr>
          <a:xfrm>
            <a:off x="228600" y="381000"/>
            <a:ext cx="6010275" cy="460375"/>
          </a:xfrm>
          <a:prstGeom prst="rect">
            <a:avLst/>
          </a:prstGeom>
          <a:noFill/>
          <a:ln w="9525">
            <a:noFill/>
          </a:ln>
        </p:spPr>
        <p:txBody>
          <a:bodyPr>
            <a:spAutoFit/>
          </a:bodyPr>
          <a:lstStyle/>
          <a:p>
            <a:pPr algn="l">
              <a:lnSpc>
                <a:spcPct val="90000"/>
              </a:lnSpc>
              <a:buClrTx/>
              <a:buSzTx/>
              <a:buFontTx/>
            </a:pPr>
            <a:r>
              <a:rPr lang="en-US" altLang="zh-CN" sz="2400" b="1">
                <a:solidFill>
                  <a:schemeClr val="bg2"/>
                </a:solidFill>
                <a:latin typeface="Arial" panose="020B0604020202020204" pitchFamily="34" charset="0"/>
                <a:ea typeface="黑体" panose="02010609060101010101" pitchFamily="2" charset="-122"/>
              </a:rPr>
              <a:t>  </a:t>
            </a:r>
            <a:r>
              <a:rPr lang="zh-CN" altLang="en-US" sz="3600">
                <a:ln w="0"/>
                <a:solidFill>
                  <a:schemeClr val="bg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mj-cs"/>
              </a:rPr>
              <a:t>蓝牙状态——微微网</a:t>
            </a:r>
          </a:p>
        </p:txBody>
      </p:sp>
      <p:sp>
        <p:nvSpPr>
          <p:cNvPr id="30724" name="Rectangle 5"/>
          <p:cNvSpPr/>
          <p:nvPr/>
        </p:nvSpPr>
        <p:spPr>
          <a:xfrm>
            <a:off x="228600" y="1441450"/>
            <a:ext cx="8763000" cy="2120265"/>
          </a:xfrm>
          <a:prstGeom prst="rect">
            <a:avLst/>
          </a:prstGeom>
          <a:noFill/>
          <a:ln w="9525">
            <a:noFill/>
          </a:ln>
        </p:spPr>
        <p:txBody>
          <a:bodyPr>
            <a:spAutoFit/>
          </a:bodyPr>
          <a:lstStyle/>
          <a:p>
            <a:pPr marL="228600" indent="-228600" algn="l" fontAlgn="auto">
              <a:lnSpc>
                <a:spcPct val="120000"/>
              </a:lnSpc>
              <a:spcBef>
                <a:spcPts val="1000"/>
              </a:spcBef>
              <a:buClrTx/>
              <a:buSzTx/>
              <a:buFont typeface="Arial" panose="020B0604020202020204" pitchFamily="34" charset="0"/>
              <a:buChar char="•"/>
            </a:pPr>
            <a:r>
              <a:rPr lang="zh-CN" altLang="en-US" sz="2400" dirty="0">
                <a:latin typeface="微软雅黑" panose="020B0503020204020204" pitchFamily="34" charset="-122"/>
                <a:ea typeface="微软雅黑" panose="020B0503020204020204" pitchFamily="34" charset="-122"/>
              </a:rPr>
              <a:t>蓝牙的网络结构有两种拓扑形式：</a:t>
            </a:r>
            <a:r>
              <a:rPr lang="zh-CN" altLang="en-US" sz="2400" dirty="0">
                <a:solidFill>
                  <a:srgbClr val="FF0000"/>
                </a:solidFill>
                <a:latin typeface="微软雅黑" panose="020B0503020204020204" pitchFamily="34" charset="-122"/>
                <a:ea typeface="微软雅黑" panose="020B0503020204020204" pitchFamily="34" charset="-122"/>
              </a:rPr>
              <a:t>微微网</a:t>
            </a:r>
            <a:r>
              <a:rPr lang="zh-CN" altLang="en-US" sz="2400" dirty="0">
                <a:latin typeface="微软雅黑" panose="020B0503020204020204" pitchFamily="34" charset="-122"/>
                <a:ea typeface="微软雅黑" panose="020B0503020204020204" pitchFamily="34" charset="-122"/>
              </a:rPr>
              <a:t>和</a:t>
            </a:r>
            <a:r>
              <a:rPr lang="zh-CN" altLang="en-US" sz="2400" dirty="0">
                <a:solidFill>
                  <a:srgbClr val="FF0000"/>
                </a:solidFill>
                <a:latin typeface="微软雅黑" panose="020B0503020204020204" pitchFamily="34" charset="-122"/>
                <a:ea typeface="微软雅黑" panose="020B0503020204020204" pitchFamily="34" charset="-122"/>
              </a:rPr>
              <a:t>散射网</a:t>
            </a:r>
            <a:r>
              <a:rPr lang="zh-CN" altLang="en-US" sz="2400" dirty="0">
                <a:latin typeface="微软雅黑" panose="020B0503020204020204" pitchFamily="34" charset="-122"/>
                <a:ea typeface="微软雅黑" panose="020B0503020204020204" pitchFamily="34" charset="-122"/>
              </a:rPr>
              <a:t>（分布式网络）</a:t>
            </a:r>
          </a:p>
          <a:p>
            <a:pPr marL="228600" indent="-228600" algn="l" fontAlgn="auto">
              <a:lnSpc>
                <a:spcPct val="120000"/>
              </a:lnSpc>
              <a:spcBef>
                <a:spcPts val="1000"/>
              </a:spcBef>
              <a:buClrTx/>
              <a:buSzTx/>
              <a:buFont typeface="Arial" panose="020B0604020202020204" pitchFamily="34" charset="0"/>
              <a:buChar char="•"/>
            </a:pPr>
            <a:r>
              <a:rPr lang="zh-CN" altLang="en-US" sz="2400" dirty="0">
                <a:latin typeface="微软雅黑" panose="020B0503020204020204" pitchFamily="34" charset="-122"/>
                <a:ea typeface="微软雅黑" panose="020B0503020204020204" pitchFamily="34" charset="-122"/>
              </a:rPr>
              <a:t>微微网是蓝牙基本的组网方式，散射网由多个微微网组成</a:t>
            </a:r>
          </a:p>
          <a:p>
            <a:pPr marL="228600" indent="-228600" algn="l" fontAlgn="auto">
              <a:lnSpc>
                <a:spcPct val="120000"/>
              </a:lnSpc>
              <a:spcBef>
                <a:spcPts val="1000"/>
              </a:spcBef>
              <a:buClrTx/>
              <a:buSzTx/>
              <a:buFont typeface="Arial" panose="020B0604020202020204" pitchFamily="34" charset="0"/>
              <a:buChar char="•"/>
            </a:pPr>
            <a:r>
              <a:rPr lang="zh-CN" altLang="en-US" sz="2400" dirty="0">
                <a:latin typeface="微软雅黑" panose="020B0503020204020204" pitchFamily="34" charset="-122"/>
                <a:ea typeface="微软雅黑" panose="020B0503020204020204" pitchFamily="34" charset="-122"/>
              </a:rPr>
              <a:t>在同一个微微网中：</a:t>
            </a:r>
          </a:p>
        </p:txBody>
      </p:sp>
      <p:sp>
        <p:nvSpPr>
          <p:cNvPr id="30726" name="Rectangle 20"/>
          <p:cNvSpPr/>
          <p:nvPr/>
        </p:nvSpPr>
        <p:spPr>
          <a:xfrm>
            <a:off x="723900" y="3710940"/>
            <a:ext cx="7696200" cy="2136775"/>
          </a:xfrm>
          <a:prstGeom prst="rect">
            <a:avLst/>
          </a:prstGeom>
          <a:noFill/>
          <a:ln w="9525">
            <a:noFill/>
          </a:ln>
        </p:spPr>
        <p:txBody>
          <a:bodyPr>
            <a:spAutoFit/>
          </a:bodyPr>
          <a:lstStyle/>
          <a:p>
            <a:pPr marL="228600" indent="-228600" algn="l">
              <a:lnSpc>
                <a:spcPct val="90000"/>
              </a:lnSpc>
              <a:spcBef>
                <a:spcPts val="1000"/>
              </a:spcBef>
              <a:buClrTx/>
              <a:buSzTx/>
              <a:buFont typeface="Arial" panose="020B0604020202020204" pitchFamily="34" charset="0"/>
              <a:buChar char="•"/>
            </a:pPr>
            <a:r>
              <a:rPr lang="zh-CN" altLang="en-US" sz="2400" dirty="0">
                <a:latin typeface="微软雅黑" panose="020B0503020204020204" pitchFamily="34" charset="-122"/>
                <a:ea typeface="微软雅黑" panose="020B0503020204020204" pitchFamily="34" charset="-122"/>
              </a:rPr>
              <a:t>一个蓝牙设备可以同时与最多7个其他蓝牙设备相连。</a:t>
            </a:r>
          </a:p>
          <a:p>
            <a:pPr marL="228600" indent="-228600" algn="l">
              <a:lnSpc>
                <a:spcPct val="90000"/>
              </a:lnSpc>
              <a:spcBef>
                <a:spcPts val="1000"/>
              </a:spcBef>
              <a:buClrTx/>
              <a:buSzTx/>
              <a:buFont typeface="Arial" panose="020B0604020202020204" pitchFamily="34" charset="0"/>
              <a:buChar char="•"/>
            </a:pPr>
            <a:r>
              <a:rPr lang="zh-CN" altLang="en-US" sz="2400" dirty="0">
                <a:latin typeface="微软雅黑" panose="020B0503020204020204" pitchFamily="34" charset="-122"/>
                <a:ea typeface="微软雅黑" panose="020B0503020204020204" pitchFamily="34" charset="-122"/>
              </a:rPr>
              <a:t>各单元之间共享一个信道。</a:t>
            </a:r>
          </a:p>
          <a:p>
            <a:pPr marL="228600" indent="-228600" algn="l">
              <a:lnSpc>
                <a:spcPct val="90000"/>
              </a:lnSpc>
              <a:spcBef>
                <a:spcPts val="1000"/>
              </a:spcBef>
              <a:buClrTx/>
              <a:buSzTx/>
              <a:buFont typeface="Arial" panose="020B0604020202020204" pitchFamily="34" charset="0"/>
              <a:buChar char="•"/>
            </a:pPr>
            <a:r>
              <a:rPr lang="zh-CN" altLang="en-US" sz="2400" dirty="0">
                <a:latin typeface="微软雅黑" panose="020B0503020204020204" pitchFamily="34" charset="-122"/>
                <a:ea typeface="微软雅黑" panose="020B0503020204020204" pitchFamily="34" charset="-122"/>
              </a:rPr>
              <a:t>有且只有</a:t>
            </a:r>
            <a:r>
              <a:rPr lang="zh-CN" altLang="en-US" sz="2400" dirty="0">
                <a:solidFill>
                  <a:srgbClr val="FF0000"/>
                </a:solidFill>
                <a:latin typeface="微软雅黑" panose="020B0503020204020204" pitchFamily="34" charset="-122"/>
                <a:ea typeface="微软雅黑" panose="020B0503020204020204" pitchFamily="34" charset="-122"/>
              </a:rPr>
              <a:t>一个主单元</a:t>
            </a:r>
            <a:r>
              <a:rPr lang="zh-CN" altLang="en-US" sz="2400" dirty="0">
                <a:latin typeface="微软雅黑" panose="020B0503020204020204" pitchFamily="34" charset="-122"/>
                <a:ea typeface="微软雅黑" panose="020B0503020204020204" pitchFamily="34" charset="-122"/>
              </a:rPr>
              <a:t>，其余为从单元。</a:t>
            </a:r>
          </a:p>
          <a:p>
            <a:pPr marL="228600" indent="-228600" algn="l">
              <a:lnSpc>
                <a:spcPct val="90000"/>
              </a:lnSpc>
              <a:spcBef>
                <a:spcPts val="1000"/>
              </a:spcBef>
              <a:buClrTx/>
              <a:buSzTx/>
              <a:buFont typeface="Arial" panose="020B0604020202020204" pitchFamily="34" charset="0"/>
              <a:buChar char="•"/>
            </a:pPr>
            <a:r>
              <a:rPr lang="zh-CN" altLang="en-US" sz="2400" dirty="0">
                <a:latin typeface="微软雅黑" panose="020B0503020204020204" pitchFamily="34" charset="-122"/>
                <a:ea typeface="微软雅黑" panose="020B0503020204020204" pitchFamily="34" charset="-122"/>
              </a:rPr>
              <a:t>主单元控制微微网从建立到数据传送到最后结束通信的整个过程。</a:t>
            </a:r>
          </a:p>
        </p:txBody>
      </p:sp>
    </p:spTree>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Text Box 4"/>
          <p:cNvSpPr txBox="1"/>
          <p:nvPr/>
        </p:nvSpPr>
        <p:spPr>
          <a:xfrm>
            <a:off x="228600" y="446088"/>
            <a:ext cx="6010275" cy="589280"/>
          </a:xfrm>
          <a:prstGeom prst="rect">
            <a:avLst/>
          </a:prstGeom>
          <a:noFill/>
          <a:ln w="9525">
            <a:noFill/>
          </a:ln>
        </p:spPr>
        <p:txBody>
          <a:bodyPr>
            <a:spAutoFit/>
          </a:bodyPr>
          <a:lstStyle/>
          <a:p>
            <a:pPr algn="l">
              <a:lnSpc>
                <a:spcPct val="90000"/>
              </a:lnSpc>
              <a:buClrTx/>
              <a:buSzTx/>
              <a:buFontTx/>
            </a:pPr>
            <a:r>
              <a:rPr lang="en-US" altLang="zh-CN" sz="2400" b="1">
                <a:solidFill>
                  <a:schemeClr val="bg2"/>
                </a:solidFill>
                <a:latin typeface="Arial" panose="020B0604020202020204" pitchFamily="34" charset="0"/>
                <a:ea typeface="黑体" panose="02010609060101010101" pitchFamily="2" charset="-122"/>
              </a:rPr>
              <a:t> </a:t>
            </a:r>
            <a:r>
              <a:rPr lang="zh-CN" altLang="en-US" sz="3600">
                <a:ln w="0"/>
                <a:solidFill>
                  <a:schemeClr val="bg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mj-cs"/>
              </a:rPr>
              <a:t>蓝牙状态——微微网</a:t>
            </a:r>
          </a:p>
        </p:txBody>
      </p:sp>
      <p:sp>
        <p:nvSpPr>
          <p:cNvPr id="31748" name="Oval 5"/>
          <p:cNvSpPr/>
          <p:nvPr/>
        </p:nvSpPr>
        <p:spPr>
          <a:xfrm>
            <a:off x="5410200" y="2971800"/>
            <a:ext cx="1143000" cy="1143000"/>
          </a:xfrm>
          <a:prstGeom prst="ellipse">
            <a:avLst/>
          </a:prstGeom>
          <a:solidFill>
            <a:srgbClr val="800080">
              <a:alpha val="69019"/>
            </a:srgbClr>
          </a:solidFill>
          <a:ln w="9525">
            <a:noFill/>
          </a:ln>
        </p:spPr>
        <p:txBody>
          <a:bodyPr wrap="none" lIns="0" rIns="0" anchor="ctr"/>
          <a:lstStyle/>
          <a:p>
            <a:pPr indent="352425"/>
            <a:endParaRPr lang="zh-CN" altLang="en-US" dirty="0">
              <a:latin typeface="Arial" panose="020B0604020202020204" pitchFamily="34" charset="0"/>
            </a:endParaRPr>
          </a:p>
        </p:txBody>
      </p:sp>
      <p:sp>
        <p:nvSpPr>
          <p:cNvPr id="31749" name="Text Box 6"/>
          <p:cNvSpPr txBox="1"/>
          <p:nvPr/>
        </p:nvSpPr>
        <p:spPr>
          <a:xfrm>
            <a:off x="5181600" y="3260725"/>
            <a:ext cx="1600200" cy="706755"/>
          </a:xfrm>
          <a:prstGeom prst="rect">
            <a:avLst/>
          </a:prstGeom>
          <a:noFill/>
          <a:ln w="9525">
            <a:noFill/>
          </a:ln>
        </p:spPr>
        <p:txBody>
          <a:bodyPr>
            <a:spAutoFit/>
          </a:bodyPr>
          <a:lstStyle/>
          <a:p>
            <a:pPr indent="352425"/>
            <a:r>
              <a:rPr lang="zh-CN" altLang="en-US" sz="2000" dirty="0">
                <a:latin typeface="Arial" panose="020B0604020202020204" pitchFamily="34" charset="0"/>
              </a:rPr>
              <a:t>蓝牙主</a:t>
            </a:r>
          </a:p>
          <a:p>
            <a:pPr indent="352425"/>
            <a:r>
              <a:rPr lang="zh-CN" altLang="en-US" sz="2000" dirty="0">
                <a:latin typeface="Arial" panose="020B0604020202020204" pitchFamily="34" charset="0"/>
              </a:rPr>
              <a:t>  设备</a:t>
            </a:r>
          </a:p>
        </p:txBody>
      </p:sp>
      <p:sp>
        <p:nvSpPr>
          <p:cNvPr id="31750" name="Line 7"/>
          <p:cNvSpPr/>
          <p:nvPr/>
        </p:nvSpPr>
        <p:spPr>
          <a:xfrm>
            <a:off x="6172200" y="4114800"/>
            <a:ext cx="457200" cy="762000"/>
          </a:xfrm>
          <a:prstGeom prst="line">
            <a:avLst/>
          </a:prstGeom>
          <a:ln w="25400" cap="flat" cmpd="sng">
            <a:solidFill>
              <a:schemeClr val="bg1"/>
            </a:solidFill>
            <a:prstDash val="solid"/>
            <a:headEnd type="none" w="med" len="med"/>
            <a:tailEnd type="triangle" w="lg" len="sm"/>
          </a:ln>
        </p:spPr>
      </p:sp>
      <p:sp>
        <p:nvSpPr>
          <p:cNvPr id="31751" name="Oval 8"/>
          <p:cNvSpPr/>
          <p:nvPr/>
        </p:nvSpPr>
        <p:spPr>
          <a:xfrm>
            <a:off x="6210300" y="4876800"/>
            <a:ext cx="1143000" cy="1143000"/>
          </a:xfrm>
          <a:prstGeom prst="ellipse">
            <a:avLst/>
          </a:prstGeom>
          <a:solidFill>
            <a:srgbClr val="800080">
              <a:alpha val="69019"/>
            </a:srgbClr>
          </a:solidFill>
          <a:ln w="9525">
            <a:noFill/>
          </a:ln>
        </p:spPr>
        <p:txBody>
          <a:bodyPr wrap="none" lIns="0" rIns="0" anchor="ctr"/>
          <a:lstStyle/>
          <a:p>
            <a:pPr indent="352425"/>
            <a:endParaRPr lang="zh-CN" altLang="en-US" dirty="0">
              <a:latin typeface="Arial" panose="020B0604020202020204" pitchFamily="34" charset="0"/>
            </a:endParaRPr>
          </a:p>
        </p:txBody>
      </p:sp>
      <p:sp>
        <p:nvSpPr>
          <p:cNvPr id="31752" name="Text Box 9"/>
          <p:cNvSpPr txBox="1"/>
          <p:nvPr/>
        </p:nvSpPr>
        <p:spPr>
          <a:xfrm>
            <a:off x="5981700" y="5105400"/>
            <a:ext cx="1600200" cy="706755"/>
          </a:xfrm>
          <a:prstGeom prst="rect">
            <a:avLst/>
          </a:prstGeom>
          <a:noFill/>
          <a:ln w="9525">
            <a:noFill/>
          </a:ln>
        </p:spPr>
        <p:txBody>
          <a:bodyPr>
            <a:spAutoFit/>
          </a:bodyPr>
          <a:lstStyle/>
          <a:p>
            <a:pPr indent="352425"/>
            <a:r>
              <a:rPr lang="zh-CN" altLang="en-US" sz="2000" dirty="0">
                <a:latin typeface="Arial" panose="020B0604020202020204" pitchFamily="34" charset="0"/>
              </a:rPr>
              <a:t>蓝牙从</a:t>
            </a:r>
          </a:p>
          <a:p>
            <a:pPr indent="352425"/>
            <a:r>
              <a:rPr lang="zh-CN" altLang="en-US" sz="2000" dirty="0">
                <a:latin typeface="Arial" panose="020B0604020202020204" pitchFamily="34" charset="0"/>
              </a:rPr>
              <a:t> 设备</a:t>
            </a:r>
            <a:r>
              <a:rPr lang="en-US" altLang="zh-CN" sz="2000">
                <a:latin typeface="Arial" panose="020B0604020202020204" pitchFamily="34" charset="0"/>
              </a:rPr>
              <a:t>1</a:t>
            </a:r>
          </a:p>
        </p:txBody>
      </p:sp>
      <p:sp>
        <p:nvSpPr>
          <p:cNvPr id="31753" name="Line 10"/>
          <p:cNvSpPr/>
          <p:nvPr/>
        </p:nvSpPr>
        <p:spPr>
          <a:xfrm>
            <a:off x="6553200" y="3733800"/>
            <a:ext cx="800100" cy="228600"/>
          </a:xfrm>
          <a:prstGeom prst="line">
            <a:avLst/>
          </a:prstGeom>
          <a:ln w="25400" cap="flat" cmpd="sng">
            <a:solidFill>
              <a:schemeClr val="bg1"/>
            </a:solidFill>
            <a:prstDash val="solid"/>
            <a:headEnd type="none" w="med" len="med"/>
            <a:tailEnd type="triangle" w="lg" len="sm"/>
          </a:ln>
        </p:spPr>
      </p:sp>
      <p:sp>
        <p:nvSpPr>
          <p:cNvPr id="31754" name="Oval 11"/>
          <p:cNvSpPr/>
          <p:nvPr/>
        </p:nvSpPr>
        <p:spPr>
          <a:xfrm>
            <a:off x="7429500" y="2286000"/>
            <a:ext cx="1143000" cy="1143000"/>
          </a:xfrm>
          <a:prstGeom prst="ellipse">
            <a:avLst/>
          </a:prstGeom>
          <a:solidFill>
            <a:srgbClr val="800080">
              <a:alpha val="69019"/>
            </a:srgbClr>
          </a:solidFill>
          <a:ln w="9525">
            <a:noFill/>
          </a:ln>
        </p:spPr>
        <p:txBody>
          <a:bodyPr wrap="none" lIns="0" rIns="0" anchor="ctr"/>
          <a:lstStyle/>
          <a:p>
            <a:pPr indent="352425"/>
            <a:endParaRPr lang="zh-CN" altLang="en-US" dirty="0">
              <a:latin typeface="Arial" panose="020B0604020202020204" pitchFamily="34" charset="0"/>
            </a:endParaRPr>
          </a:p>
        </p:txBody>
      </p:sp>
      <p:sp>
        <p:nvSpPr>
          <p:cNvPr id="31756" name="Line 13"/>
          <p:cNvSpPr/>
          <p:nvPr/>
        </p:nvSpPr>
        <p:spPr>
          <a:xfrm flipV="1">
            <a:off x="6553200" y="2971800"/>
            <a:ext cx="800100" cy="342900"/>
          </a:xfrm>
          <a:prstGeom prst="line">
            <a:avLst/>
          </a:prstGeom>
          <a:ln w="25400" cap="flat" cmpd="sng">
            <a:solidFill>
              <a:schemeClr val="bg1"/>
            </a:solidFill>
            <a:prstDash val="solid"/>
            <a:headEnd type="none" w="med" len="med"/>
            <a:tailEnd type="triangle" w="lg" len="sm"/>
          </a:ln>
        </p:spPr>
      </p:sp>
      <p:sp>
        <p:nvSpPr>
          <p:cNvPr id="31757" name="Oval 14"/>
          <p:cNvSpPr/>
          <p:nvPr/>
        </p:nvSpPr>
        <p:spPr>
          <a:xfrm>
            <a:off x="7429500" y="3705860"/>
            <a:ext cx="1143000" cy="1143000"/>
          </a:xfrm>
          <a:prstGeom prst="ellipse">
            <a:avLst/>
          </a:prstGeom>
          <a:solidFill>
            <a:srgbClr val="800080">
              <a:alpha val="69019"/>
            </a:srgbClr>
          </a:solidFill>
          <a:ln w="9525">
            <a:noFill/>
          </a:ln>
        </p:spPr>
        <p:txBody>
          <a:bodyPr wrap="none" lIns="0" rIns="0" anchor="ctr"/>
          <a:lstStyle/>
          <a:p>
            <a:pPr indent="352425"/>
            <a:endParaRPr lang="zh-CN" altLang="en-US" dirty="0">
              <a:latin typeface="Arial" panose="020B0604020202020204" pitchFamily="34" charset="0"/>
            </a:endParaRPr>
          </a:p>
        </p:txBody>
      </p:sp>
      <p:sp>
        <p:nvSpPr>
          <p:cNvPr id="31758" name="Text Box 15"/>
          <p:cNvSpPr txBox="1"/>
          <p:nvPr/>
        </p:nvSpPr>
        <p:spPr>
          <a:xfrm>
            <a:off x="7162800" y="3924300"/>
            <a:ext cx="1600200" cy="706755"/>
          </a:xfrm>
          <a:prstGeom prst="rect">
            <a:avLst/>
          </a:prstGeom>
          <a:noFill/>
          <a:ln w="9525">
            <a:noFill/>
          </a:ln>
        </p:spPr>
        <p:txBody>
          <a:bodyPr>
            <a:spAutoFit/>
          </a:bodyPr>
          <a:lstStyle/>
          <a:p>
            <a:pPr indent="352425"/>
            <a:r>
              <a:rPr lang="zh-CN" altLang="en-US" sz="2000" dirty="0">
                <a:latin typeface="Arial" panose="020B0604020202020204" pitchFamily="34" charset="0"/>
              </a:rPr>
              <a:t>蓝牙从</a:t>
            </a:r>
          </a:p>
          <a:p>
            <a:pPr indent="352425"/>
            <a:r>
              <a:rPr lang="zh-CN" altLang="en-US" sz="2000" dirty="0">
                <a:latin typeface="Arial" panose="020B0604020202020204" pitchFamily="34" charset="0"/>
              </a:rPr>
              <a:t> 设备</a:t>
            </a:r>
            <a:r>
              <a:rPr lang="en-US" altLang="zh-CN" sz="2000">
                <a:latin typeface="Arial" panose="020B0604020202020204" pitchFamily="34" charset="0"/>
              </a:rPr>
              <a:t>2</a:t>
            </a:r>
          </a:p>
        </p:txBody>
      </p:sp>
      <p:sp>
        <p:nvSpPr>
          <p:cNvPr id="31759" name="Text Box 16"/>
          <p:cNvSpPr txBox="1"/>
          <p:nvPr/>
        </p:nvSpPr>
        <p:spPr>
          <a:xfrm>
            <a:off x="7162800" y="2514600"/>
            <a:ext cx="1600200" cy="706755"/>
          </a:xfrm>
          <a:prstGeom prst="rect">
            <a:avLst/>
          </a:prstGeom>
          <a:noFill/>
          <a:ln w="9525">
            <a:noFill/>
          </a:ln>
        </p:spPr>
        <p:txBody>
          <a:bodyPr>
            <a:spAutoFit/>
          </a:bodyPr>
          <a:lstStyle/>
          <a:p>
            <a:pPr indent="352425"/>
            <a:r>
              <a:rPr lang="zh-CN" altLang="en-US" sz="2000" dirty="0">
                <a:latin typeface="Arial" panose="020B0604020202020204" pitchFamily="34" charset="0"/>
              </a:rPr>
              <a:t>蓝牙从</a:t>
            </a:r>
          </a:p>
          <a:p>
            <a:pPr indent="352425"/>
            <a:r>
              <a:rPr lang="zh-CN" altLang="en-US" sz="2000" dirty="0">
                <a:latin typeface="Arial" panose="020B0604020202020204" pitchFamily="34" charset="0"/>
              </a:rPr>
              <a:t> 设备</a:t>
            </a:r>
            <a:r>
              <a:rPr lang="en-US" altLang="zh-CN" sz="2000">
                <a:latin typeface="Arial" panose="020B0604020202020204" pitchFamily="34" charset="0"/>
              </a:rPr>
              <a:t>3</a:t>
            </a:r>
          </a:p>
        </p:txBody>
      </p:sp>
      <p:sp>
        <p:nvSpPr>
          <p:cNvPr id="31760" name="Line 17"/>
          <p:cNvSpPr/>
          <p:nvPr/>
        </p:nvSpPr>
        <p:spPr>
          <a:xfrm flipV="1">
            <a:off x="5981700" y="2286000"/>
            <a:ext cx="190500" cy="685800"/>
          </a:xfrm>
          <a:prstGeom prst="line">
            <a:avLst/>
          </a:prstGeom>
          <a:ln w="25400" cap="flat" cmpd="sng">
            <a:solidFill>
              <a:schemeClr val="bg1"/>
            </a:solidFill>
            <a:prstDash val="solid"/>
            <a:headEnd type="none" w="med" len="med"/>
            <a:tailEnd type="triangle" w="lg" len="sm"/>
          </a:ln>
        </p:spPr>
      </p:sp>
      <p:sp>
        <p:nvSpPr>
          <p:cNvPr id="31761" name="Oval 18"/>
          <p:cNvSpPr/>
          <p:nvPr/>
        </p:nvSpPr>
        <p:spPr>
          <a:xfrm>
            <a:off x="5867400" y="1143000"/>
            <a:ext cx="1143000" cy="1143000"/>
          </a:xfrm>
          <a:prstGeom prst="ellipse">
            <a:avLst/>
          </a:prstGeom>
          <a:solidFill>
            <a:srgbClr val="800080">
              <a:alpha val="69019"/>
            </a:srgbClr>
          </a:solidFill>
          <a:ln w="9525">
            <a:noFill/>
          </a:ln>
        </p:spPr>
        <p:txBody>
          <a:bodyPr wrap="none" lIns="0" rIns="0" anchor="ctr"/>
          <a:lstStyle/>
          <a:p>
            <a:pPr indent="352425"/>
            <a:endParaRPr lang="zh-CN" altLang="en-US" dirty="0">
              <a:latin typeface="Arial" panose="020B0604020202020204" pitchFamily="34" charset="0"/>
            </a:endParaRPr>
          </a:p>
        </p:txBody>
      </p:sp>
      <p:sp>
        <p:nvSpPr>
          <p:cNvPr id="31762" name="Text Box 19"/>
          <p:cNvSpPr txBox="1"/>
          <p:nvPr/>
        </p:nvSpPr>
        <p:spPr>
          <a:xfrm>
            <a:off x="5600700" y="1371600"/>
            <a:ext cx="1600200" cy="706755"/>
          </a:xfrm>
          <a:prstGeom prst="rect">
            <a:avLst/>
          </a:prstGeom>
          <a:noFill/>
          <a:ln w="9525">
            <a:noFill/>
          </a:ln>
        </p:spPr>
        <p:txBody>
          <a:bodyPr>
            <a:spAutoFit/>
          </a:bodyPr>
          <a:lstStyle/>
          <a:p>
            <a:pPr indent="352425"/>
            <a:r>
              <a:rPr lang="zh-CN" altLang="en-US" sz="2000" dirty="0">
                <a:latin typeface="Arial" panose="020B0604020202020204" pitchFamily="34" charset="0"/>
              </a:rPr>
              <a:t>蓝牙从</a:t>
            </a:r>
          </a:p>
          <a:p>
            <a:pPr indent="352425"/>
            <a:r>
              <a:rPr lang="zh-CN" altLang="en-US" sz="2000" dirty="0">
                <a:latin typeface="Arial" panose="020B0604020202020204" pitchFamily="34" charset="0"/>
              </a:rPr>
              <a:t> 设备</a:t>
            </a:r>
            <a:r>
              <a:rPr lang="en-US" altLang="zh-CN" sz="2000">
                <a:latin typeface="Arial" panose="020B0604020202020204" pitchFamily="34" charset="0"/>
              </a:rPr>
              <a:t>4</a:t>
            </a:r>
          </a:p>
        </p:txBody>
      </p:sp>
      <p:sp>
        <p:nvSpPr>
          <p:cNvPr id="31763" name="Line 20"/>
          <p:cNvSpPr/>
          <p:nvPr/>
        </p:nvSpPr>
        <p:spPr>
          <a:xfrm flipH="1" flipV="1">
            <a:off x="5029200" y="2514600"/>
            <a:ext cx="571500" cy="647700"/>
          </a:xfrm>
          <a:prstGeom prst="line">
            <a:avLst/>
          </a:prstGeom>
          <a:ln w="25400" cap="flat" cmpd="sng">
            <a:solidFill>
              <a:schemeClr val="bg1"/>
            </a:solidFill>
            <a:prstDash val="solid"/>
            <a:headEnd type="none" w="med" len="med"/>
            <a:tailEnd type="triangle" w="lg" len="sm"/>
          </a:ln>
        </p:spPr>
      </p:sp>
      <p:sp>
        <p:nvSpPr>
          <p:cNvPr id="31764" name="Oval 21"/>
          <p:cNvSpPr/>
          <p:nvPr/>
        </p:nvSpPr>
        <p:spPr>
          <a:xfrm>
            <a:off x="4076700" y="1501775"/>
            <a:ext cx="1143000" cy="1143000"/>
          </a:xfrm>
          <a:prstGeom prst="ellipse">
            <a:avLst/>
          </a:prstGeom>
          <a:solidFill>
            <a:srgbClr val="800080">
              <a:alpha val="69019"/>
            </a:srgbClr>
          </a:solidFill>
          <a:ln w="9525">
            <a:noFill/>
          </a:ln>
        </p:spPr>
        <p:txBody>
          <a:bodyPr wrap="none" lIns="0" rIns="0" anchor="ctr"/>
          <a:lstStyle/>
          <a:p>
            <a:pPr indent="352425"/>
            <a:endParaRPr lang="zh-CN" altLang="en-US" dirty="0">
              <a:latin typeface="Arial" panose="020B0604020202020204" pitchFamily="34" charset="0"/>
            </a:endParaRPr>
          </a:p>
        </p:txBody>
      </p:sp>
      <p:sp>
        <p:nvSpPr>
          <p:cNvPr id="31765" name="Text Box 22"/>
          <p:cNvSpPr txBox="1"/>
          <p:nvPr/>
        </p:nvSpPr>
        <p:spPr>
          <a:xfrm>
            <a:off x="3810000" y="1730375"/>
            <a:ext cx="1600200" cy="706755"/>
          </a:xfrm>
          <a:prstGeom prst="rect">
            <a:avLst/>
          </a:prstGeom>
          <a:noFill/>
          <a:ln w="9525">
            <a:noFill/>
          </a:ln>
        </p:spPr>
        <p:txBody>
          <a:bodyPr>
            <a:spAutoFit/>
          </a:bodyPr>
          <a:lstStyle/>
          <a:p>
            <a:pPr indent="352425"/>
            <a:r>
              <a:rPr lang="zh-CN" altLang="en-US" sz="2000" dirty="0">
                <a:latin typeface="Arial" panose="020B0604020202020204" pitchFamily="34" charset="0"/>
              </a:rPr>
              <a:t>蓝牙从</a:t>
            </a:r>
          </a:p>
          <a:p>
            <a:pPr indent="352425"/>
            <a:r>
              <a:rPr lang="zh-CN" altLang="en-US" sz="2000" dirty="0">
                <a:latin typeface="Arial" panose="020B0604020202020204" pitchFamily="34" charset="0"/>
              </a:rPr>
              <a:t> 设备</a:t>
            </a:r>
            <a:r>
              <a:rPr lang="en-US" altLang="zh-CN" sz="2000">
                <a:latin typeface="Arial" panose="020B0604020202020204" pitchFamily="34" charset="0"/>
              </a:rPr>
              <a:t>5</a:t>
            </a:r>
          </a:p>
        </p:txBody>
      </p:sp>
      <p:sp>
        <p:nvSpPr>
          <p:cNvPr id="31766" name="Line 23"/>
          <p:cNvSpPr/>
          <p:nvPr/>
        </p:nvSpPr>
        <p:spPr>
          <a:xfrm flipH="1" flipV="1">
            <a:off x="4495800" y="3540125"/>
            <a:ext cx="914400" cy="0"/>
          </a:xfrm>
          <a:prstGeom prst="line">
            <a:avLst/>
          </a:prstGeom>
          <a:ln w="25400" cap="flat" cmpd="sng">
            <a:solidFill>
              <a:schemeClr val="bg1"/>
            </a:solidFill>
            <a:prstDash val="solid"/>
            <a:headEnd type="none" w="med" len="med"/>
            <a:tailEnd type="triangle" w="lg" len="sm"/>
          </a:ln>
        </p:spPr>
      </p:sp>
      <p:sp>
        <p:nvSpPr>
          <p:cNvPr id="31767" name="Oval 24"/>
          <p:cNvSpPr/>
          <p:nvPr/>
        </p:nvSpPr>
        <p:spPr>
          <a:xfrm>
            <a:off x="3352800" y="3124200"/>
            <a:ext cx="1143000" cy="1143000"/>
          </a:xfrm>
          <a:prstGeom prst="ellipse">
            <a:avLst/>
          </a:prstGeom>
          <a:solidFill>
            <a:srgbClr val="800080">
              <a:alpha val="69019"/>
            </a:srgbClr>
          </a:solidFill>
          <a:ln w="9525">
            <a:noFill/>
          </a:ln>
        </p:spPr>
        <p:txBody>
          <a:bodyPr wrap="none" lIns="0" rIns="0" anchor="ctr"/>
          <a:lstStyle/>
          <a:p>
            <a:pPr indent="352425"/>
            <a:endParaRPr lang="zh-CN" altLang="en-US" dirty="0">
              <a:latin typeface="Arial" panose="020B0604020202020204" pitchFamily="34" charset="0"/>
            </a:endParaRPr>
          </a:p>
        </p:txBody>
      </p:sp>
      <p:sp>
        <p:nvSpPr>
          <p:cNvPr id="31768" name="Text Box 25"/>
          <p:cNvSpPr txBox="1"/>
          <p:nvPr/>
        </p:nvSpPr>
        <p:spPr>
          <a:xfrm>
            <a:off x="3086100" y="3352800"/>
            <a:ext cx="1600200" cy="706755"/>
          </a:xfrm>
          <a:prstGeom prst="rect">
            <a:avLst/>
          </a:prstGeom>
          <a:noFill/>
          <a:ln w="9525">
            <a:noFill/>
          </a:ln>
        </p:spPr>
        <p:txBody>
          <a:bodyPr>
            <a:spAutoFit/>
          </a:bodyPr>
          <a:lstStyle/>
          <a:p>
            <a:pPr indent="352425"/>
            <a:r>
              <a:rPr lang="zh-CN" altLang="en-US" sz="2000" dirty="0">
                <a:latin typeface="Arial" panose="020B0604020202020204" pitchFamily="34" charset="0"/>
              </a:rPr>
              <a:t>蓝牙从</a:t>
            </a:r>
          </a:p>
          <a:p>
            <a:pPr indent="352425"/>
            <a:r>
              <a:rPr lang="zh-CN" altLang="en-US" sz="2000" dirty="0">
                <a:latin typeface="Arial" panose="020B0604020202020204" pitchFamily="34" charset="0"/>
              </a:rPr>
              <a:t> 设备</a:t>
            </a:r>
            <a:r>
              <a:rPr lang="en-US" altLang="zh-CN" sz="2000">
                <a:latin typeface="Arial" panose="020B0604020202020204" pitchFamily="34" charset="0"/>
              </a:rPr>
              <a:t>6</a:t>
            </a:r>
          </a:p>
        </p:txBody>
      </p:sp>
      <p:sp>
        <p:nvSpPr>
          <p:cNvPr id="31769" name="Line 26"/>
          <p:cNvSpPr/>
          <p:nvPr/>
        </p:nvSpPr>
        <p:spPr>
          <a:xfrm flipH="1">
            <a:off x="5181600" y="4010025"/>
            <a:ext cx="419100" cy="615950"/>
          </a:xfrm>
          <a:prstGeom prst="line">
            <a:avLst/>
          </a:prstGeom>
          <a:ln w="25400" cap="flat" cmpd="sng">
            <a:solidFill>
              <a:schemeClr val="bg1"/>
            </a:solidFill>
            <a:prstDash val="solid"/>
            <a:headEnd type="none" w="med" len="med"/>
            <a:tailEnd type="triangle" w="lg" len="sm"/>
          </a:ln>
        </p:spPr>
      </p:sp>
      <p:sp>
        <p:nvSpPr>
          <p:cNvPr id="31770" name="Oval 27"/>
          <p:cNvSpPr/>
          <p:nvPr/>
        </p:nvSpPr>
        <p:spPr>
          <a:xfrm>
            <a:off x="4343400" y="4625975"/>
            <a:ext cx="1143000" cy="1143000"/>
          </a:xfrm>
          <a:prstGeom prst="ellipse">
            <a:avLst/>
          </a:prstGeom>
          <a:solidFill>
            <a:srgbClr val="800080">
              <a:alpha val="69019"/>
            </a:srgbClr>
          </a:solidFill>
          <a:ln w="9525">
            <a:noFill/>
          </a:ln>
        </p:spPr>
        <p:txBody>
          <a:bodyPr wrap="none" lIns="0" rIns="0" anchor="ctr"/>
          <a:lstStyle/>
          <a:p>
            <a:pPr indent="352425"/>
            <a:endParaRPr lang="zh-CN" altLang="en-US" dirty="0">
              <a:latin typeface="Arial" panose="020B0604020202020204" pitchFamily="34" charset="0"/>
            </a:endParaRPr>
          </a:p>
        </p:txBody>
      </p:sp>
      <p:sp>
        <p:nvSpPr>
          <p:cNvPr id="31771" name="Text Box 28"/>
          <p:cNvSpPr txBox="1"/>
          <p:nvPr/>
        </p:nvSpPr>
        <p:spPr>
          <a:xfrm>
            <a:off x="4076700" y="4854575"/>
            <a:ext cx="1600200" cy="706755"/>
          </a:xfrm>
          <a:prstGeom prst="rect">
            <a:avLst/>
          </a:prstGeom>
          <a:noFill/>
          <a:ln w="9525">
            <a:noFill/>
          </a:ln>
        </p:spPr>
        <p:txBody>
          <a:bodyPr>
            <a:spAutoFit/>
          </a:bodyPr>
          <a:lstStyle/>
          <a:p>
            <a:pPr indent="352425"/>
            <a:r>
              <a:rPr lang="zh-CN" altLang="en-US" sz="2000" dirty="0">
                <a:latin typeface="Arial" panose="020B0604020202020204" pitchFamily="34" charset="0"/>
              </a:rPr>
              <a:t>蓝牙从</a:t>
            </a:r>
          </a:p>
          <a:p>
            <a:pPr indent="352425"/>
            <a:r>
              <a:rPr lang="zh-CN" altLang="en-US" sz="2000" dirty="0">
                <a:latin typeface="Arial" panose="020B0604020202020204" pitchFamily="34" charset="0"/>
              </a:rPr>
              <a:t> 设备</a:t>
            </a:r>
            <a:r>
              <a:rPr lang="en-US" altLang="zh-CN" sz="2000">
                <a:latin typeface="Arial" panose="020B0604020202020204" pitchFamily="34" charset="0"/>
              </a:rPr>
              <a:t>7</a:t>
            </a:r>
          </a:p>
        </p:txBody>
      </p:sp>
      <p:sp>
        <p:nvSpPr>
          <p:cNvPr id="31772" name="Oval 29"/>
          <p:cNvSpPr/>
          <p:nvPr/>
        </p:nvSpPr>
        <p:spPr>
          <a:xfrm>
            <a:off x="762000" y="1943100"/>
            <a:ext cx="1143000" cy="1143000"/>
          </a:xfrm>
          <a:prstGeom prst="ellipse">
            <a:avLst/>
          </a:prstGeom>
          <a:solidFill>
            <a:srgbClr val="800080">
              <a:alpha val="69019"/>
            </a:srgbClr>
          </a:solidFill>
          <a:ln w="9525">
            <a:noFill/>
          </a:ln>
        </p:spPr>
        <p:txBody>
          <a:bodyPr wrap="none" lIns="0" rIns="0" anchor="ctr"/>
          <a:lstStyle/>
          <a:p>
            <a:pPr indent="352425"/>
            <a:endParaRPr lang="zh-CN" altLang="en-US" dirty="0">
              <a:latin typeface="Arial" panose="020B0604020202020204" pitchFamily="34" charset="0"/>
            </a:endParaRPr>
          </a:p>
        </p:txBody>
      </p:sp>
      <p:sp>
        <p:nvSpPr>
          <p:cNvPr id="31773" name="Text Box 30"/>
          <p:cNvSpPr txBox="1"/>
          <p:nvPr/>
        </p:nvSpPr>
        <p:spPr>
          <a:xfrm>
            <a:off x="533400" y="2232025"/>
            <a:ext cx="1600200" cy="706755"/>
          </a:xfrm>
          <a:prstGeom prst="rect">
            <a:avLst/>
          </a:prstGeom>
          <a:noFill/>
          <a:ln w="9525">
            <a:noFill/>
          </a:ln>
        </p:spPr>
        <p:txBody>
          <a:bodyPr>
            <a:spAutoFit/>
          </a:bodyPr>
          <a:lstStyle/>
          <a:p>
            <a:pPr indent="352425"/>
            <a:r>
              <a:rPr lang="zh-CN" altLang="en-US" sz="2000" dirty="0">
                <a:latin typeface="Arial" panose="020B0604020202020204" pitchFamily="34" charset="0"/>
              </a:rPr>
              <a:t>蓝牙主</a:t>
            </a:r>
          </a:p>
          <a:p>
            <a:pPr indent="352425"/>
            <a:r>
              <a:rPr lang="zh-CN" altLang="en-US" sz="2000" dirty="0">
                <a:latin typeface="Arial" panose="020B0604020202020204" pitchFamily="34" charset="0"/>
              </a:rPr>
              <a:t>  设备</a:t>
            </a:r>
          </a:p>
        </p:txBody>
      </p:sp>
      <p:sp>
        <p:nvSpPr>
          <p:cNvPr id="31774" name="Line 31"/>
          <p:cNvSpPr/>
          <p:nvPr/>
        </p:nvSpPr>
        <p:spPr>
          <a:xfrm flipH="1">
            <a:off x="1333500" y="3117850"/>
            <a:ext cx="0" cy="844550"/>
          </a:xfrm>
          <a:prstGeom prst="line">
            <a:avLst/>
          </a:prstGeom>
          <a:ln w="25400" cap="flat" cmpd="sng">
            <a:solidFill>
              <a:schemeClr val="bg1"/>
            </a:solidFill>
            <a:prstDash val="solid"/>
            <a:headEnd type="none" w="med" len="med"/>
            <a:tailEnd type="triangle" w="lg" len="sm"/>
          </a:ln>
        </p:spPr>
      </p:sp>
      <p:sp>
        <p:nvSpPr>
          <p:cNvPr id="31775" name="Oval 32"/>
          <p:cNvSpPr/>
          <p:nvPr/>
        </p:nvSpPr>
        <p:spPr>
          <a:xfrm>
            <a:off x="762000" y="4010025"/>
            <a:ext cx="1143000" cy="1143000"/>
          </a:xfrm>
          <a:prstGeom prst="ellipse">
            <a:avLst/>
          </a:prstGeom>
          <a:solidFill>
            <a:srgbClr val="800080">
              <a:alpha val="69019"/>
            </a:srgbClr>
          </a:solidFill>
          <a:ln w="9525">
            <a:noFill/>
          </a:ln>
        </p:spPr>
        <p:txBody>
          <a:bodyPr wrap="none" lIns="0" rIns="0" anchor="ctr"/>
          <a:lstStyle/>
          <a:p>
            <a:pPr indent="352425"/>
            <a:endParaRPr lang="zh-CN" altLang="en-US" dirty="0">
              <a:latin typeface="Arial" panose="020B0604020202020204" pitchFamily="34" charset="0"/>
            </a:endParaRPr>
          </a:p>
        </p:txBody>
      </p:sp>
      <p:sp>
        <p:nvSpPr>
          <p:cNvPr id="31776" name="Text Box 33"/>
          <p:cNvSpPr txBox="1"/>
          <p:nvPr/>
        </p:nvSpPr>
        <p:spPr>
          <a:xfrm>
            <a:off x="533400" y="4298950"/>
            <a:ext cx="1600200" cy="706755"/>
          </a:xfrm>
          <a:prstGeom prst="rect">
            <a:avLst/>
          </a:prstGeom>
          <a:noFill/>
          <a:ln w="9525">
            <a:noFill/>
          </a:ln>
        </p:spPr>
        <p:txBody>
          <a:bodyPr>
            <a:spAutoFit/>
          </a:bodyPr>
          <a:lstStyle/>
          <a:p>
            <a:pPr indent="352425"/>
            <a:r>
              <a:rPr lang="zh-CN" altLang="en-US" sz="2000" dirty="0">
                <a:latin typeface="Arial" panose="020B0604020202020204" pitchFamily="34" charset="0"/>
              </a:rPr>
              <a:t>蓝牙从</a:t>
            </a:r>
          </a:p>
          <a:p>
            <a:pPr indent="352425"/>
            <a:r>
              <a:rPr lang="zh-CN" altLang="en-US" sz="2000" dirty="0">
                <a:latin typeface="Arial" panose="020B0604020202020204" pitchFamily="34" charset="0"/>
              </a:rPr>
              <a:t>  设备</a:t>
            </a:r>
          </a:p>
        </p:txBody>
      </p:sp>
    </p:spTree>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1" name="Text Box 4"/>
          <p:cNvSpPr txBox="1"/>
          <p:nvPr/>
        </p:nvSpPr>
        <p:spPr>
          <a:xfrm>
            <a:off x="228600" y="446088"/>
            <a:ext cx="6010275" cy="589280"/>
          </a:xfrm>
          <a:prstGeom prst="rect">
            <a:avLst/>
          </a:prstGeom>
          <a:noFill/>
          <a:ln w="9525">
            <a:noFill/>
          </a:ln>
        </p:spPr>
        <p:txBody>
          <a:bodyPr>
            <a:spAutoFit/>
          </a:bodyPr>
          <a:lstStyle/>
          <a:p>
            <a:pPr algn="l">
              <a:lnSpc>
                <a:spcPct val="90000"/>
              </a:lnSpc>
              <a:buClrTx/>
              <a:buSzTx/>
              <a:buFontTx/>
            </a:pPr>
            <a:r>
              <a:rPr lang="en-US" altLang="zh-CN" sz="2400" b="1">
                <a:solidFill>
                  <a:schemeClr val="bg2"/>
                </a:solidFill>
                <a:latin typeface="Arial" panose="020B0604020202020204" pitchFamily="34" charset="0"/>
                <a:ea typeface="黑体" panose="02010609060101010101" pitchFamily="2" charset="-122"/>
              </a:rPr>
              <a:t>  </a:t>
            </a:r>
            <a:r>
              <a:rPr lang="zh-CN" altLang="en-US" sz="3600">
                <a:ln w="0"/>
                <a:solidFill>
                  <a:schemeClr val="bg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mj-cs"/>
              </a:rPr>
              <a:t>蓝牙状态——状态转换</a:t>
            </a:r>
          </a:p>
        </p:txBody>
      </p:sp>
      <p:graphicFrame>
        <p:nvGraphicFramePr>
          <p:cNvPr id="414849" name="Group 129"/>
          <p:cNvGraphicFramePr>
            <a:graphicFrameLocks noGrp="1"/>
          </p:cNvGraphicFramePr>
          <p:nvPr>
            <p:ph idx="1"/>
            <p:custDataLst>
              <p:tags r:id="rId1"/>
            </p:custDataLst>
          </p:nvPr>
        </p:nvGraphicFramePr>
        <p:xfrm>
          <a:off x="628650" y="1425575"/>
          <a:ext cx="7886700" cy="5226305"/>
        </p:xfrm>
        <a:graphic>
          <a:graphicData uri="http://schemas.openxmlformats.org/drawingml/2006/table">
            <a:tbl>
              <a:tblPr/>
              <a:tblGrid>
                <a:gridCol w="1470660">
                  <a:extLst>
                    <a:ext uri="{9D8B030D-6E8A-4147-A177-3AD203B41FA5}">
                      <a16:colId xmlns:a16="http://schemas.microsoft.com/office/drawing/2014/main" val="20000"/>
                    </a:ext>
                  </a:extLst>
                </a:gridCol>
                <a:gridCol w="6416040">
                  <a:extLst>
                    <a:ext uri="{9D8B030D-6E8A-4147-A177-3AD203B41FA5}">
                      <a16:colId xmlns:a16="http://schemas.microsoft.com/office/drawing/2014/main" val="20001"/>
                    </a:ext>
                  </a:extLst>
                </a:gridCol>
              </a:tblGrid>
              <a:tr h="457200">
                <a:tc>
                  <a:txBody>
                    <a:bodyPr/>
                    <a:lstStyle/>
                    <a:p>
                      <a:pPr marL="0" marR="0" lvl="0" indent="0" algn="ctr" defTabSz="913130" rtl="0" eaLnBrk="1" fontAlgn="ctr" latinLnBrk="0" hangingPunct="1">
                        <a:lnSpc>
                          <a:spcPct val="100000"/>
                        </a:lnSpc>
                        <a:spcBef>
                          <a:spcPct val="0"/>
                        </a:spcBef>
                        <a:spcAft>
                          <a:spcPct val="0"/>
                        </a:spcAft>
                        <a:buClrTx/>
                        <a:buSzTx/>
                        <a:buFontTx/>
                        <a:buNone/>
                      </a:pPr>
                      <a:r>
                        <a:rPr kumimoji="0" lang="zh-CN" altLang="en-US"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子状态</a:t>
                      </a:r>
                    </a:p>
                  </a:txBody>
                  <a:tcPr anchor="ct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3130" rtl="0" eaLnBrk="1" fontAlgn="ctr" latinLnBrk="0" hangingPunct="1">
                        <a:lnSpc>
                          <a:spcPct val="100000"/>
                        </a:lnSpc>
                        <a:spcBef>
                          <a:spcPct val="0"/>
                        </a:spcBef>
                        <a:spcAft>
                          <a:spcPct val="0"/>
                        </a:spcAft>
                        <a:buClrTx/>
                        <a:buSzTx/>
                        <a:buFontTx/>
                        <a:buNone/>
                      </a:pPr>
                      <a:r>
                        <a:rPr kumimoji="0" lang="zh-CN" altLang="en-US"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描述</a:t>
                      </a:r>
                    </a:p>
                  </a:txBody>
                  <a:tcP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609600">
                <a:tc>
                  <a:txBody>
                    <a:bodyPr/>
                    <a:lstStyle/>
                    <a:p>
                      <a:pPr marL="0" marR="0" lvl="0" indent="0" algn="ctr" defTabSz="913130" rtl="0" eaLnBrk="1" fontAlgn="base" latinLnBrk="0" hangingPunct="1">
                        <a:lnSpc>
                          <a:spcPct val="100000"/>
                        </a:lnSpc>
                        <a:spcBef>
                          <a:spcPct val="0"/>
                        </a:spcBef>
                        <a:spcAft>
                          <a:spcPct val="0"/>
                        </a:spcAft>
                        <a:buClrTx/>
                        <a:buSzTx/>
                        <a:buFontTx/>
                        <a:buNone/>
                      </a:pPr>
                      <a:r>
                        <a:rPr kumimoji="0"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寻呼（</a:t>
                      </a:r>
                      <a:r>
                        <a:rPr kumimoji="0"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Page</a:t>
                      </a:r>
                      <a:r>
                        <a:rPr kumimoji="0"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p>
                  </a:txBody>
                  <a:tcPr anchor="ct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3130" rtl="0" eaLnBrk="1" fontAlgn="base" latinLnBrk="0" hangingPunct="1">
                        <a:lnSpc>
                          <a:spcPct val="100000"/>
                        </a:lnSpc>
                        <a:spcBef>
                          <a:spcPct val="0"/>
                        </a:spcBef>
                        <a:spcAft>
                          <a:spcPct val="0"/>
                        </a:spcAft>
                        <a:buClrTx/>
                        <a:buSzTx/>
                        <a:buFontTx/>
                        <a:buNone/>
                      </a:pPr>
                      <a:r>
                        <a:rPr kumimoji="0"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该子状态被主单元用来激活和连接从单元，主单元通过在不同的跳频信道内传送从单元的设备识别码（</a:t>
                      </a:r>
                      <a:r>
                        <a:rPr kumimoji="0"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DAC</a:t>
                      </a:r>
                      <a:r>
                        <a:rPr kumimoji="0"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）来发出寻呼消息。</a:t>
                      </a:r>
                    </a:p>
                  </a:txBody>
                  <a:tcP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609600">
                <a:tc>
                  <a:txBody>
                    <a:bodyPr/>
                    <a:lstStyle/>
                    <a:p>
                      <a:pPr marL="0" marR="0" lvl="0" indent="0" algn="ctr" defTabSz="913130" rtl="0" eaLnBrk="1" fontAlgn="base" latinLnBrk="0" hangingPunct="1">
                        <a:lnSpc>
                          <a:spcPct val="100000"/>
                        </a:lnSpc>
                        <a:spcBef>
                          <a:spcPct val="0"/>
                        </a:spcBef>
                        <a:spcAft>
                          <a:spcPct val="0"/>
                        </a:spcAft>
                        <a:buClrTx/>
                        <a:buSzTx/>
                        <a:buFontTx/>
                        <a:buNone/>
                      </a:pPr>
                      <a:r>
                        <a:rPr kumimoji="0"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寻呼扫描（</a:t>
                      </a:r>
                      <a:r>
                        <a:rPr kumimoji="0"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Page Scan</a:t>
                      </a:r>
                      <a:r>
                        <a:rPr kumimoji="0"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p>
                  </a:txBody>
                  <a:tcPr anchor="ct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3130" rtl="0" eaLnBrk="1" fontAlgn="base" latinLnBrk="0" hangingPunct="1">
                        <a:lnSpc>
                          <a:spcPct val="100000"/>
                        </a:lnSpc>
                        <a:spcBef>
                          <a:spcPct val="0"/>
                        </a:spcBef>
                        <a:spcAft>
                          <a:spcPct val="0"/>
                        </a:spcAft>
                        <a:buClrTx/>
                        <a:buSzTx/>
                        <a:buFontTx/>
                        <a:buNone/>
                      </a:pPr>
                      <a:r>
                        <a:rPr kumimoji="0"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在该子状态下，从单元在一个窗口扫描存活期内以单一跳频侦听自己的设备接入码（</a:t>
                      </a:r>
                      <a:r>
                        <a:rPr kumimoji="0"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DAC</a:t>
                      </a:r>
                      <a:r>
                        <a:rPr kumimoji="0"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p>
                  </a:txBody>
                  <a:tcP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609600">
                <a:tc>
                  <a:txBody>
                    <a:bodyPr/>
                    <a:lstStyle/>
                    <a:p>
                      <a:pPr marL="0" marR="0" lvl="0" indent="0" algn="ctr" defTabSz="913130" rtl="0" eaLnBrk="1" fontAlgn="base" latinLnBrk="0" hangingPunct="1">
                        <a:lnSpc>
                          <a:spcPct val="100000"/>
                        </a:lnSpc>
                        <a:spcBef>
                          <a:spcPct val="0"/>
                        </a:spcBef>
                        <a:spcAft>
                          <a:spcPct val="0"/>
                        </a:spcAft>
                        <a:buClrTx/>
                        <a:buSzTx/>
                        <a:buFontTx/>
                        <a:buNone/>
                      </a:pPr>
                      <a:r>
                        <a:rPr kumimoji="0"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从响应（</a:t>
                      </a:r>
                      <a:r>
                        <a:rPr kumimoji="0"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Slave Responce</a:t>
                      </a:r>
                      <a:r>
                        <a:rPr kumimoji="0"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p>
                  </a:txBody>
                  <a:tcPr anchor="ct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3130" rtl="0" eaLnBrk="1" fontAlgn="base" latinLnBrk="0" hangingPunct="1">
                        <a:lnSpc>
                          <a:spcPct val="100000"/>
                        </a:lnSpc>
                        <a:spcBef>
                          <a:spcPct val="0"/>
                        </a:spcBef>
                        <a:spcAft>
                          <a:spcPct val="0"/>
                        </a:spcAft>
                        <a:buClrTx/>
                        <a:buSzTx/>
                        <a:buFontTx/>
                        <a:buNone/>
                      </a:pPr>
                      <a:r>
                        <a:rPr kumimoji="0"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从单元在该子状态下响应主单元的寻呼消息。如果处于寻呼扫描子状态下的从单元和主单元寻呼消息相关即进入该状态。</a:t>
                      </a:r>
                    </a:p>
                  </a:txBody>
                  <a:tcP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731838">
                <a:tc>
                  <a:txBody>
                    <a:bodyPr/>
                    <a:lstStyle/>
                    <a:p>
                      <a:pPr marL="0" marR="0" lvl="0" indent="0" algn="ctr" defTabSz="913130" rtl="0" eaLnBrk="1" fontAlgn="base" latinLnBrk="0" hangingPunct="1">
                        <a:lnSpc>
                          <a:spcPct val="100000"/>
                        </a:lnSpc>
                        <a:spcBef>
                          <a:spcPct val="0"/>
                        </a:spcBef>
                        <a:spcAft>
                          <a:spcPct val="0"/>
                        </a:spcAft>
                        <a:buClrTx/>
                        <a:buSzTx/>
                        <a:buFontTx/>
                        <a:buNone/>
                      </a:pPr>
                      <a:r>
                        <a:rPr kumimoji="0"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主响应（</a:t>
                      </a:r>
                      <a:r>
                        <a:rPr kumimoji="0"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Master Responce</a:t>
                      </a:r>
                      <a:r>
                        <a:rPr kumimoji="0"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p>
                  </a:txBody>
                  <a:tcPr anchor="ct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3130" rtl="0" eaLnBrk="1" fontAlgn="ctr" latinLnBrk="0" hangingPunct="1">
                        <a:lnSpc>
                          <a:spcPct val="100000"/>
                        </a:lnSpc>
                        <a:spcBef>
                          <a:spcPct val="0"/>
                        </a:spcBef>
                        <a:spcAft>
                          <a:spcPct val="0"/>
                        </a:spcAft>
                        <a:buClrTx/>
                        <a:buSzTx/>
                        <a:buFontTx/>
                        <a:buNone/>
                      </a:pPr>
                      <a:r>
                        <a:rPr kumimoji="0"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主单元在该状态下发送</a:t>
                      </a:r>
                      <a:r>
                        <a:rPr kumimoji="0"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FHS</a:t>
                      </a:r>
                      <a:r>
                        <a:rPr kumimoji="0"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数据包给从单元。如果主单元收到从单元的响应后即进到该子状态。当从单元收到主单元发送的</a:t>
                      </a:r>
                      <a:r>
                        <a:rPr kumimoji="0"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FHS</a:t>
                      </a:r>
                      <a:r>
                        <a:rPr kumimoji="0"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数据包后，将进入连接状态。</a:t>
                      </a:r>
                    </a:p>
                  </a:txBody>
                  <a:tcP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54025">
                <a:tc>
                  <a:txBody>
                    <a:bodyPr/>
                    <a:lstStyle/>
                    <a:p>
                      <a:pPr marL="0" marR="0" lvl="0" indent="0" algn="ctr" defTabSz="913130" rtl="0" eaLnBrk="1" fontAlgn="base" latinLnBrk="0" hangingPunct="1">
                        <a:lnSpc>
                          <a:spcPct val="100000"/>
                        </a:lnSpc>
                        <a:spcBef>
                          <a:spcPct val="0"/>
                        </a:spcBef>
                        <a:spcAft>
                          <a:spcPct val="0"/>
                        </a:spcAft>
                        <a:buClrTx/>
                        <a:buSzTx/>
                        <a:buFontTx/>
                        <a:buNone/>
                      </a:pPr>
                      <a:r>
                        <a:rPr kumimoji="0"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查询（</a:t>
                      </a:r>
                      <a:r>
                        <a:rPr kumimoji="0"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Inquiry</a:t>
                      </a:r>
                      <a:r>
                        <a:rPr kumimoji="0"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p>
                  </a:txBody>
                  <a:tcPr anchor="ct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3130" rtl="0" eaLnBrk="1" fontAlgn="base" latinLnBrk="0" hangingPunct="1">
                        <a:lnSpc>
                          <a:spcPct val="100000"/>
                        </a:lnSpc>
                        <a:spcBef>
                          <a:spcPct val="0"/>
                        </a:spcBef>
                        <a:spcAft>
                          <a:spcPct val="0"/>
                        </a:spcAft>
                        <a:buClrTx/>
                        <a:buSzTx/>
                        <a:buFontTx/>
                        <a:buNone/>
                      </a:pPr>
                      <a:r>
                        <a:rPr kumimoji="0"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该子状态被主单元用于收集蓝牙设备地址，发现相邻蓝牙设备的身份。</a:t>
                      </a:r>
                    </a:p>
                  </a:txBody>
                  <a:tcPr anchor="ct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838200">
                <a:tc>
                  <a:txBody>
                    <a:bodyPr/>
                    <a:lstStyle/>
                    <a:p>
                      <a:pPr marL="0" marR="0" lvl="0" indent="0" algn="ctr" defTabSz="913130" rtl="0" eaLnBrk="1" fontAlgn="base" latinLnBrk="0" hangingPunct="1">
                        <a:lnSpc>
                          <a:spcPct val="100000"/>
                        </a:lnSpc>
                        <a:spcBef>
                          <a:spcPct val="0"/>
                        </a:spcBef>
                        <a:spcAft>
                          <a:spcPct val="0"/>
                        </a:spcAft>
                        <a:buClrTx/>
                        <a:buSzTx/>
                        <a:buFontTx/>
                        <a:buNone/>
                      </a:pPr>
                      <a:r>
                        <a:rPr kumimoji="0"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查询扫描</a:t>
                      </a:r>
                    </a:p>
                    <a:p>
                      <a:pPr marL="0" marR="0" lvl="0" indent="0" algn="ctr" defTabSz="913130" rtl="0" eaLnBrk="0" fontAlgn="base" latinLnBrk="0" hangingPunct="0">
                        <a:lnSpc>
                          <a:spcPct val="100000"/>
                        </a:lnSpc>
                        <a:spcBef>
                          <a:spcPct val="0"/>
                        </a:spcBef>
                        <a:spcAft>
                          <a:spcPct val="0"/>
                        </a:spcAft>
                        <a:buClrTx/>
                        <a:buSzTx/>
                        <a:buFontTx/>
                        <a:buNone/>
                      </a:pPr>
                      <a:r>
                        <a:rPr kumimoji="0"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Inquiry Scan</a:t>
                      </a:r>
                      <a:r>
                        <a:rPr kumimoji="0"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p>
                  </a:txBody>
                  <a:tcPr anchor="ct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3130" rtl="0" eaLnBrk="1" fontAlgn="base" latinLnBrk="0" hangingPunct="1">
                        <a:lnSpc>
                          <a:spcPct val="100000"/>
                        </a:lnSpc>
                        <a:spcBef>
                          <a:spcPct val="0"/>
                        </a:spcBef>
                        <a:spcAft>
                          <a:spcPct val="0"/>
                        </a:spcAft>
                        <a:buClrTx/>
                        <a:buSzTx/>
                        <a:buFontTx/>
                        <a:buNone/>
                      </a:pPr>
                      <a:r>
                        <a:rPr kumimoji="0"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在该子状态下，蓝牙设备侦听来自其他设备的查询。此时扫描设备可以侦听一般查询接入码（</a:t>
                      </a:r>
                      <a:r>
                        <a:rPr kumimoji="0"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GIAC</a:t>
                      </a:r>
                      <a:r>
                        <a:rPr kumimoji="0"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General Inquiry Access Code</a:t>
                      </a:r>
                      <a:r>
                        <a:rPr kumimoji="0"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）或者专用查询接入码（</a:t>
                      </a:r>
                      <a:r>
                        <a:rPr kumimoji="0"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DIAC</a:t>
                      </a:r>
                      <a:r>
                        <a:rPr kumimoji="0"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Dedicated Inquiry Access Code</a:t>
                      </a:r>
                      <a:r>
                        <a:rPr kumimoji="0"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p>
                  </a:txBody>
                  <a:tcP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730250">
                <a:tc>
                  <a:txBody>
                    <a:bodyPr/>
                    <a:lstStyle/>
                    <a:p>
                      <a:pPr marL="0" marR="0" lvl="0" indent="0" algn="ctr" defTabSz="913130" rtl="0" eaLnBrk="1" fontAlgn="base" latinLnBrk="0" hangingPunct="1">
                        <a:lnSpc>
                          <a:spcPct val="100000"/>
                        </a:lnSpc>
                        <a:spcBef>
                          <a:spcPct val="0"/>
                        </a:spcBef>
                        <a:spcAft>
                          <a:spcPct val="0"/>
                        </a:spcAft>
                        <a:buClrTx/>
                        <a:buSzTx/>
                        <a:buFontTx/>
                        <a:buNone/>
                      </a:pPr>
                      <a:r>
                        <a:rPr kumimoji="0"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查询响（</a:t>
                      </a:r>
                      <a:r>
                        <a:rPr kumimoji="0"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Inquiry Responce</a:t>
                      </a:r>
                      <a:r>
                        <a:rPr kumimoji="0"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p>
                  </a:txBody>
                  <a:tcPr anchor="ct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3130" rtl="0" eaLnBrk="1" fontAlgn="base" latinLnBrk="0" hangingPunct="1">
                        <a:lnSpc>
                          <a:spcPct val="100000"/>
                        </a:lnSpc>
                        <a:spcBef>
                          <a:spcPct val="0"/>
                        </a:spcBef>
                        <a:spcAft>
                          <a:spcPct val="0"/>
                        </a:spcAft>
                        <a:buClrTx/>
                        <a:buSzTx/>
                        <a:buFontTx/>
                        <a:buNone/>
                      </a:pPr>
                      <a:r>
                        <a:rPr kumimoji="0"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对查询而言，只有从单元才可以响应而主单元则不能。从单元用</a:t>
                      </a:r>
                      <a:r>
                        <a:rPr kumimoji="0"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FHS</a:t>
                      </a:r>
                      <a:r>
                        <a:rPr kumimoji="0"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数据包响应，该数据包包含了从单元的设备接入码、内部时钟和某些其他从单元信息。</a:t>
                      </a:r>
                    </a:p>
                  </a:txBody>
                  <a:tcPr marL="90000" marR="90000" marT="46800" marB="46800" anchor="ctr" anchorCtr="1"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bl>
          </a:graphicData>
        </a:graphic>
      </p:graphicFrame>
    </p:spTree>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5" name="Text Box 4"/>
          <p:cNvSpPr txBox="1"/>
          <p:nvPr/>
        </p:nvSpPr>
        <p:spPr>
          <a:xfrm>
            <a:off x="228600" y="446088"/>
            <a:ext cx="6010275" cy="589280"/>
          </a:xfrm>
          <a:prstGeom prst="rect">
            <a:avLst/>
          </a:prstGeom>
          <a:noFill/>
          <a:ln w="9525">
            <a:noFill/>
          </a:ln>
        </p:spPr>
        <p:txBody>
          <a:bodyPr>
            <a:spAutoFit/>
          </a:bodyPr>
          <a:lstStyle/>
          <a:p>
            <a:pPr algn="l">
              <a:lnSpc>
                <a:spcPct val="90000"/>
              </a:lnSpc>
              <a:buClrTx/>
              <a:buSzTx/>
              <a:buFontTx/>
            </a:pPr>
            <a:r>
              <a:rPr lang="en-US" altLang="zh-CN" sz="2400" b="1">
                <a:solidFill>
                  <a:schemeClr val="bg2"/>
                </a:solidFill>
                <a:latin typeface="Arial" panose="020B0604020202020204" pitchFamily="34" charset="0"/>
                <a:ea typeface="黑体" panose="02010609060101010101" pitchFamily="2" charset="-122"/>
              </a:rPr>
              <a:t>  </a:t>
            </a:r>
            <a:r>
              <a:rPr lang="zh-CN" altLang="en-US" sz="3600">
                <a:ln w="0"/>
                <a:solidFill>
                  <a:schemeClr val="bg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mj-cs"/>
              </a:rPr>
              <a:t>蓝牙编址</a:t>
            </a:r>
          </a:p>
        </p:txBody>
      </p:sp>
      <p:sp>
        <p:nvSpPr>
          <p:cNvPr id="33796" name="Text Box 5"/>
          <p:cNvSpPr txBox="1"/>
          <p:nvPr/>
        </p:nvSpPr>
        <p:spPr>
          <a:xfrm>
            <a:off x="-152400" y="1219200"/>
            <a:ext cx="5410200" cy="460375"/>
          </a:xfrm>
          <a:prstGeom prst="rect">
            <a:avLst/>
          </a:prstGeom>
          <a:noFill/>
          <a:ln w="9525">
            <a:noFill/>
          </a:ln>
        </p:spPr>
        <p:txBody>
          <a:bodyPr>
            <a:spAutoFit/>
          </a:bodyPr>
          <a:lstStyle/>
          <a:p>
            <a:pPr indent="352425">
              <a:spcBef>
                <a:spcPct val="50000"/>
              </a:spcBef>
            </a:pPr>
            <a:r>
              <a:rPr lang="zh-CN" altLang="en-US" sz="2400" dirty="0">
                <a:latin typeface="微软雅黑" panose="020B0503020204020204" pitchFamily="34" charset="-122"/>
                <a:ea typeface="微软雅黑" panose="020B0503020204020204" pitchFamily="34" charset="-122"/>
              </a:rPr>
              <a:t>蓝牙有以下4种基本类型的设备地址：</a:t>
            </a:r>
            <a:endParaRPr lang="zh-CN" altLang="en-US" sz="2400" dirty="0">
              <a:solidFill>
                <a:srgbClr val="CC00CC"/>
              </a:solidFill>
              <a:latin typeface="Arial" panose="020B0604020202020204" pitchFamily="34" charset="0"/>
            </a:endParaRPr>
          </a:p>
        </p:txBody>
      </p:sp>
      <p:sp>
        <p:nvSpPr>
          <p:cNvPr id="33797" name="Text Box 6"/>
          <p:cNvSpPr txBox="1"/>
          <p:nvPr/>
        </p:nvSpPr>
        <p:spPr>
          <a:xfrm>
            <a:off x="533400" y="1828800"/>
            <a:ext cx="8077200" cy="3784600"/>
          </a:xfrm>
          <a:prstGeom prst="rect">
            <a:avLst/>
          </a:prstGeom>
          <a:noFill/>
          <a:ln w="9525">
            <a:noFill/>
          </a:ln>
        </p:spPr>
        <p:txBody>
          <a:bodyPr>
            <a:spAutoFit/>
          </a:bodyPr>
          <a:lstStyle/>
          <a:p>
            <a:pPr marL="342900" indent="-342900">
              <a:lnSpc>
                <a:spcPct val="200000"/>
              </a:lnSpc>
              <a:buSzPct val="150000"/>
              <a:buFont typeface="Arial" panose="020B0604020202020204" pitchFamily="34" charset="0"/>
              <a:buChar char="•"/>
            </a:pPr>
            <a:r>
              <a:rPr lang="zh-CN" altLang="en-US" sz="2400" dirty="0">
                <a:latin typeface="微软雅黑" panose="020B0503020204020204" pitchFamily="34" charset="-122"/>
                <a:ea typeface="微软雅黑" panose="020B0503020204020204" pitchFamily="34" charset="-122"/>
              </a:rPr>
              <a:t>BD_ADDR：48位的蓝牙设备地址。</a:t>
            </a:r>
          </a:p>
          <a:p>
            <a:pPr marL="342900" indent="-342900">
              <a:lnSpc>
                <a:spcPct val="200000"/>
              </a:lnSpc>
              <a:buSzPct val="150000"/>
              <a:buFont typeface="Arial" panose="020B0604020202020204" pitchFamily="34" charset="0"/>
              <a:buChar char="•"/>
            </a:pPr>
            <a:r>
              <a:rPr lang="zh-CN" altLang="en-US" sz="2400" dirty="0">
                <a:latin typeface="微软雅黑" panose="020B0503020204020204" pitchFamily="34" charset="-122"/>
                <a:ea typeface="微软雅黑" panose="020B0503020204020204" pitchFamily="34" charset="-122"/>
              </a:rPr>
              <a:t>AM_ADDR：3位激活状态成员地址。</a:t>
            </a:r>
          </a:p>
          <a:p>
            <a:pPr marL="342900" indent="-342900">
              <a:lnSpc>
                <a:spcPct val="200000"/>
              </a:lnSpc>
              <a:buSzPct val="150000"/>
              <a:buFont typeface="Arial" panose="020B0604020202020204" pitchFamily="34" charset="0"/>
              <a:buChar char="•"/>
            </a:pPr>
            <a:r>
              <a:rPr lang="zh-CN" altLang="en-US" sz="2400" dirty="0">
                <a:latin typeface="微软雅黑" panose="020B0503020204020204" pitchFamily="34" charset="-122"/>
                <a:ea typeface="微软雅黑" panose="020B0503020204020204" pitchFamily="34" charset="-122"/>
              </a:rPr>
              <a:t>PM_ADDR：8位休眠状态成员地址。</a:t>
            </a:r>
          </a:p>
          <a:p>
            <a:pPr marL="342900" indent="-342900">
              <a:lnSpc>
                <a:spcPct val="200000"/>
              </a:lnSpc>
              <a:buSzPct val="150000"/>
              <a:buFont typeface="Arial" panose="020B0604020202020204" pitchFamily="34" charset="0"/>
              <a:buChar char="•"/>
            </a:pPr>
            <a:r>
              <a:rPr lang="zh-CN" altLang="en-US" sz="2400" dirty="0">
                <a:latin typeface="微软雅黑" panose="020B0503020204020204" pitchFamily="34" charset="-122"/>
                <a:ea typeface="微软雅黑" panose="020B0503020204020204" pitchFamily="34" charset="-122"/>
              </a:rPr>
              <a:t>AR_ADDR：访问请求地址，休眠状态的从单元通过它向主单元发送访问消息。</a:t>
            </a:r>
          </a:p>
        </p:txBody>
      </p:sp>
    </p:spTree>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Text Box 4"/>
          <p:cNvSpPr txBox="1"/>
          <p:nvPr/>
        </p:nvSpPr>
        <p:spPr>
          <a:xfrm>
            <a:off x="228600" y="446088"/>
            <a:ext cx="6010275" cy="589280"/>
          </a:xfrm>
          <a:prstGeom prst="rect">
            <a:avLst/>
          </a:prstGeom>
          <a:noFill/>
          <a:ln w="9525">
            <a:noFill/>
          </a:ln>
        </p:spPr>
        <p:txBody>
          <a:bodyPr>
            <a:spAutoFit/>
          </a:bodyPr>
          <a:lstStyle/>
          <a:p>
            <a:pPr algn="l">
              <a:lnSpc>
                <a:spcPct val="90000"/>
              </a:lnSpc>
              <a:buClrTx/>
              <a:buSzTx/>
              <a:buFontTx/>
            </a:pPr>
            <a:r>
              <a:rPr lang="zh-CN" altLang="en-US" sz="3600">
                <a:ln w="0"/>
                <a:solidFill>
                  <a:schemeClr val="bg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mj-cs"/>
              </a:rPr>
              <a:t>蓝牙编址——BD_ADDR</a:t>
            </a:r>
          </a:p>
        </p:txBody>
      </p:sp>
      <p:sp>
        <p:nvSpPr>
          <p:cNvPr id="34820" name="Text Box 5"/>
          <p:cNvSpPr txBox="1"/>
          <p:nvPr/>
        </p:nvSpPr>
        <p:spPr>
          <a:xfrm>
            <a:off x="419100" y="1324293"/>
            <a:ext cx="8305800" cy="2306320"/>
          </a:xfrm>
          <a:prstGeom prst="rect">
            <a:avLst/>
          </a:prstGeom>
          <a:noFill/>
          <a:ln w="9525">
            <a:noFill/>
          </a:ln>
        </p:spPr>
        <p:txBody>
          <a:bodyPr>
            <a:spAutoFit/>
          </a:bodyPr>
          <a:lstStyle/>
          <a:p>
            <a:pPr marL="342900" indent="-342900" algn="l" fontAlgn="auto">
              <a:lnSpc>
                <a:spcPct val="120000"/>
              </a:lnSpc>
              <a:buClrTx/>
              <a:buSzPct val="150000"/>
              <a:buFont typeface="Arial" panose="020B0604020202020204" pitchFamily="34" charset="0"/>
              <a:buChar char="•"/>
            </a:pPr>
            <a:r>
              <a:rPr lang="zh-CN" altLang="en-US" sz="2400" dirty="0">
                <a:latin typeface="微软雅黑" panose="020B0503020204020204" pitchFamily="34" charset="-122"/>
                <a:ea typeface="微软雅黑" panose="020B0503020204020204" pitchFamily="34" charset="-122"/>
              </a:rPr>
              <a:t>唯一地标志了每个蓝牙设备</a:t>
            </a:r>
          </a:p>
          <a:p>
            <a:pPr marL="342900" indent="-342900" algn="l" fontAlgn="auto">
              <a:lnSpc>
                <a:spcPct val="120000"/>
              </a:lnSpc>
              <a:buClrTx/>
              <a:buSzPct val="150000"/>
              <a:buFont typeface="Arial" panose="020B0604020202020204" pitchFamily="34" charset="0"/>
              <a:buChar char="•"/>
            </a:pPr>
            <a:r>
              <a:rPr lang="zh-CN" altLang="en-US" sz="2400" dirty="0">
                <a:latin typeface="微软雅黑" panose="020B0503020204020204" pitchFamily="34" charset="-122"/>
                <a:ea typeface="微软雅黑" panose="020B0503020204020204" pitchFamily="34" charset="-122"/>
              </a:rPr>
              <a:t>总长度48位</a:t>
            </a:r>
          </a:p>
          <a:p>
            <a:pPr marL="342900" indent="-342900" algn="l" fontAlgn="auto">
              <a:lnSpc>
                <a:spcPct val="120000"/>
              </a:lnSpc>
              <a:buClrTx/>
              <a:buSzPct val="150000"/>
              <a:buFont typeface="Arial" panose="020B0604020202020204" pitchFamily="34" charset="0"/>
              <a:buChar char="•"/>
            </a:pPr>
            <a:r>
              <a:rPr lang="zh-CN" altLang="en-US" sz="2400" dirty="0">
                <a:latin typeface="微软雅黑" panose="020B0503020204020204" pitchFamily="34" charset="-122"/>
                <a:ea typeface="微软雅黑" panose="020B0503020204020204" pitchFamily="34" charset="-122"/>
              </a:rPr>
              <a:t>按从最小有效位（LSB）到最大有效位（MSB）主要分为3</a:t>
            </a:r>
          </a:p>
          <a:p>
            <a:pPr indent="0" algn="l" fontAlgn="auto">
              <a:lnSpc>
                <a:spcPct val="120000"/>
              </a:lnSpc>
              <a:buClrTx/>
              <a:buSzPct val="150000"/>
              <a:buFont typeface="Arial" panose="020B0604020202020204" pitchFamily="34" charset="0"/>
              <a:buNone/>
            </a:pPr>
            <a:r>
              <a:rPr lang="zh-CN" altLang="en-US" sz="2400" dirty="0">
                <a:latin typeface="微软雅黑" panose="020B0503020204020204" pitchFamily="34" charset="-122"/>
                <a:ea typeface="微软雅黑" panose="020B0503020204020204" pitchFamily="34" charset="-122"/>
              </a:rPr>
              <a:t>部分：24位低地址部分LAP、8位高地址部分UAP和16位非有效地址部分NAP</a:t>
            </a:r>
          </a:p>
        </p:txBody>
      </p:sp>
      <p:graphicFrame>
        <p:nvGraphicFramePr>
          <p:cNvPr id="420898" name="Group 34"/>
          <p:cNvGraphicFramePr>
            <a:graphicFrameLocks noGrp="1"/>
          </p:cNvGraphicFramePr>
          <p:nvPr>
            <p:ph idx="1"/>
          </p:nvPr>
        </p:nvGraphicFramePr>
        <p:xfrm>
          <a:off x="514350" y="4359275"/>
          <a:ext cx="7886700" cy="838200"/>
        </p:xfrm>
        <a:graphic>
          <a:graphicData uri="http://schemas.openxmlformats.org/drawingml/2006/table">
            <a:tbl>
              <a:tblPr/>
              <a:tblGrid>
                <a:gridCol w="2628900">
                  <a:extLst>
                    <a:ext uri="{9D8B030D-6E8A-4147-A177-3AD203B41FA5}">
                      <a16:colId xmlns:a16="http://schemas.microsoft.com/office/drawing/2014/main" val="20000"/>
                    </a:ext>
                  </a:extLst>
                </a:gridCol>
                <a:gridCol w="2628900">
                  <a:extLst>
                    <a:ext uri="{9D8B030D-6E8A-4147-A177-3AD203B41FA5}">
                      <a16:colId xmlns:a16="http://schemas.microsoft.com/office/drawing/2014/main" val="20001"/>
                    </a:ext>
                  </a:extLst>
                </a:gridCol>
                <a:gridCol w="2628900">
                  <a:extLst>
                    <a:ext uri="{9D8B030D-6E8A-4147-A177-3AD203B41FA5}">
                      <a16:colId xmlns:a16="http://schemas.microsoft.com/office/drawing/2014/main" val="20002"/>
                    </a:ext>
                  </a:extLst>
                </a:gridCol>
              </a:tblGrid>
              <a:tr h="838200">
                <a:tc>
                  <a:txBody>
                    <a:bodyPr/>
                    <a:lstStyle/>
                    <a:p>
                      <a:pPr marL="0" marR="0" lvl="0" indent="0" algn="ctr" defTabSz="913130" rtl="0" eaLnBrk="1" fontAlgn="ctr" latinLnBrk="0" hangingPunct="1">
                        <a:lnSpc>
                          <a:spcPct val="90000"/>
                        </a:lnSpc>
                        <a:spcBef>
                          <a:spcPct val="20000"/>
                        </a:spcBef>
                        <a:spcAft>
                          <a:spcPct val="0"/>
                        </a:spcAft>
                        <a:buClrTx/>
                        <a:buSzTx/>
                        <a:buFont typeface="Arial" panose="020B0604020202020204" pitchFamily="34" charset="0"/>
                        <a:buNone/>
                      </a:pPr>
                      <a:r>
                        <a:rPr kumimoji="0" lang="en-US" altLang="zh-CN" sz="2100" b="0" i="0" u="none" strike="noStrike" cap="none" normalizeH="0" baseline="0">
                          <a:ln>
                            <a:noFill/>
                          </a:ln>
                          <a:solidFill>
                            <a:schemeClr val="bg1"/>
                          </a:solidFill>
                          <a:effectLst/>
                          <a:latin typeface="Segoe"/>
                          <a:ea typeface="宋体" panose="02010600030101010101" pitchFamily="2" charset="-122"/>
                        </a:rPr>
                        <a:t>LAP</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66FF"/>
                    </a:solidFill>
                  </a:tcPr>
                </a:tc>
                <a:tc>
                  <a:txBody>
                    <a:bodyPr/>
                    <a:lstStyle/>
                    <a:p>
                      <a:pPr marL="0" marR="0" lvl="0" indent="0" algn="l" defTabSz="913130" rtl="0" eaLnBrk="1" fontAlgn="base" latinLnBrk="0" hangingPunct="1">
                        <a:lnSpc>
                          <a:spcPct val="90000"/>
                        </a:lnSpc>
                        <a:spcBef>
                          <a:spcPct val="20000"/>
                        </a:spcBef>
                        <a:spcAft>
                          <a:spcPct val="0"/>
                        </a:spcAft>
                        <a:buClrTx/>
                        <a:buSzTx/>
                        <a:buFont typeface="Arial" panose="020B0604020202020204" pitchFamily="34" charset="0"/>
                        <a:buNone/>
                      </a:pPr>
                      <a:r>
                        <a:rPr kumimoji="0" lang="en-US" altLang="zh-CN" sz="2100" b="0" i="0" u="none" strike="noStrike" cap="none" normalizeH="0" baseline="0">
                          <a:ln>
                            <a:noFill/>
                          </a:ln>
                          <a:solidFill>
                            <a:schemeClr val="bg1"/>
                          </a:solidFill>
                          <a:effectLst/>
                          <a:latin typeface="Segoe"/>
                          <a:ea typeface="宋体" panose="02010600030101010101" pitchFamily="2" charset="-122"/>
                        </a:rPr>
                        <a:t>UAP</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66FF"/>
                    </a:solidFill>
                  </a:tcPr>
                </a:tc>
                <a:tc>
                  <a:txBody>
                    <a:bodyPr/>
                    <a:lstStyle/>
                    <a:p>
                      <a:pPr marL="0" marR="0" lvl="0" indent="0" algn="l" defTabSz="913130" rtl="0" eaLnBrk="1" fontAlgn="base" latinLnBrk="0" hangingPunct="1">
                        <a:lnSpc>
                          <a:spcPct val="90000"/>
                        </a:lnSpc>
                        <a:spcBef>
                          <a:spcPct val="20000"/>
                        </a:spcBef>
                        <a:spcAft>
                          <a:spcPct val="0"/>
                        </a:spcAft>
                        <a:buClrTx/>
                        <a:buSzTx/>
                        <a:buFont typeface="Arial" panose="020B0604020202020204" pitchFamily="34" charset="0"/>
                        <a:buNone/>
                      </a:pPr>
                      <a:r>
                        <a:rPr kumimoji="0" lang="en-US" altLang="zh-CN" sz="2100" b="0" i="0" u="none" strike="noStrike" cap="none" normalizeH="0" baseline="0">
                          <a:ln>
                            <a:noFill/>
                          </a:ln>
                          <a:solidFill>
                            <a:schemeClr val="bg1"/>
                          </a:solidFill>
                          <a:effectLst/>
                          <a:latin typeface="Segoe"/>
                          <a:ea typeface="宋体" panose="02010600030101010101" pitchFamily="2" charset="-122"/>
                        </a:rPr>
                        <a:t>NAP</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66FF"/>
                    </a:solidFill>
                  </a:tcPr>
                </a:tc>
                <a:extLst>
                  <a:ext uri="{0D108BD9-81ED-4DB2-BD59-A6C34878D82A}">
                    <a16:rowId xmlns:a16="http://schemas.microsoft.com/office/drawing/2014/main" val="10000"/>
                  </a:ext>
                </a:extLst>
              </a:tr>
            </a:tbl>
          </a:graphicData>
        </a:graphic>
      </p:graphicFrame>
      <p:sp>
        <p:nvSpPr>
          <p:cNvPr id="34831" name="Text Box 35"/>
          <p:cNvSpPr txBox="1"/>
          <p:nvPr/>
        </p:nvSpPr>
        <p:spPr>
          <a:xfrm>
            <a:off x="304800" y="3824288"/>
            <a:ext cx="1219200" cy="368300"/>
          </a:xfrm>
          <a:prstGeom prst="rect">
            <a:avLst/>
          </a:prstGeom>
          <a:noFill/>
          <a:ln w="9525">
            <a:noFill/>
          </a:ln>
        </p:spPr>
        <p:txBody>
          <a:bodyPr>
            <a:spAutoFit/>
          </a:bodyPr>
          <a:lstStyle/>
          <a:p>
            <a:pPr indent="352425">
              <a:spcBef>
                <a:spcPct val="50000"/>
              </a:spcBef>
            </a:pPr>
            <a:r>
              <a:rPr lang="en-US" altLang="zh-CN">
                <a:solidFill>
                  <a:srgbClr val="FF0000"/>
                </a:solidFill>
                <a:latin typeface="Arial" panose="020B0604020202020204" pitchFamily="34" charset="0"/>
              </a:rPr>
              <a:t>LSB</a:t>
            </a:r>
          </a:p>
        </p:txBody>
      </p:sp>
      <p:sp>
        <p:nvSpPr>
          <p:cNvPr id="34832" name="Text Box 36"/>
          <p:cNvSpPr txBox="1"/>
          <p:nvPr/>
        </p:nvSpPr>
        <p:spPr>
          <a:xfrm>
            <a:off x="7391400" y="3824288"/>
            <a:ext cx="1143000" cy="368300"/>
          </a:xfrm>
          <a:prstGeom prst="rect">
            <a:avLst/>
          </a:prstGeom>
          <a:noFill/>
          <a:ln w="9525">
            <a:noFill/>
          </a:ln>
        </p:spPr>
        <p:txBody>
          <a:bodyPr>
            <a:spAutoFit/>
          </a:bodyPr>
          <a:lstStyle/>
          <a:p>
            <a:pPr indent="352425">
              <a:spcBef>
                <a:spcPct val="50000"/>
              </a:spcBef>
            </a:pPr>
            <a:r>
              <a:rPr lang="en-US" altLang="zh-CN">
                <a:solidFill>
                  <a:srgbClr val="FF0000"/>
                </a:solidFill>
                <a:latin typeface="Arial" panose="020B0604020202020204" pitchFamily="34" charset="0"/>
              </a:rPr>
              <a:t>MSB</a:t>
            </a:r>
          </a:p>
        </p:txBody>
      </p:sp>
      <p:sp>
        <p:nvSpPr>
          <p:cNvPr id="34833" name="Text Box 37"/>
          <p:cNvSpPr txBox="1"/>
          <p:nvPr/>
        </p:nvSpPr>
        <p:spPr>
          <a:xfrm>
            <a:off x="1524000" y="3792538"/>
            <a:ext cx="1219200" cy="368300"/>
          </a:xfrm>
          <a:prstGeom prst="rect">
            <a:avLst/>
          </a:prstGeom>
          <a:noFill/>
          <a:ln w="9525">
            <a:noFill/>
          </a:ln>
        </p:spPr>
        <p:txBody>
          <a:bodyPr>
            <a:spAutoFit/>
          </a:bodyPr>
          <a:lstStyle/>
          <a:p>
            <a:pPr indent="352425">
              <a:spcBef>
                <a:spcPct val="50000"/>
              </a:spcBef>
            </a:pPr>
            <a:r>
              <a:rPr lang="en-US" altLang="zh-CN">
                <a:solidFill>
                  <a:srgbClr val="FF0000"/>
                </a:solidFill>
                <a:latin typeface="Arial" panose="020B0604020202020204" pitchFamily="34" charset="0"/>
              </a:rPr>
              <a:t>24</a:t>
            </a:r>
          </a:p>
        </p:txBody>
      </p:sp>
      <p:sp>
        <p:nvSpPr>
          <p:cNvPr id="34834" name="Text Box 38"/>
          <p:cNvSpPr txBox="1"/>
          <p:nvPr/>
        </p:nvSpPr>
        <p:spPr>
          <a:xfrm>
            <a:off x="4038600" y="3810000"/>
            <a:ext cx="838200" cy="368300"/>
          </a:xfrm>
          <a:prstGeom prst="rect">
            <a:avLst/>
          </a:prstGeom>
          <a:noFill/>
          <a:ln w="9525">
            <a:noFill/>
          </a:ln>
        </p:spPr>
        <p:txBody>
          <a:bodyPr>
            <a:spAutoFit/>
          </a:bodyPr>
          <a:lstStyle/>
          <a:p>
            <a:pPr indent="352425">
              <a:spcBef>
                <a:spcPct val="50000"/>
              </a:spcBef>
            </a:pPr>
            <a:r>
              <a:rPr lang="en-US" altLang="zh-CN">
                <a:solidFill>
                  <a:srgbClr val="FF0000"/>
                </a:solidFill>
                <a:latin typeface="Arial" panose="020B0604020202020204" pitchFamily="34" charset="0"/>
              </a:rPr>
              <a:t>8</a:t>
            </a:r>
          </a:p>
        </p:txBody>
      </p:sp>
      <p:sp>
        <p:nvSpPr>
          <p:cNvPr id="34835" name="Text Box 39"/>
          <p:cNvSpPr txBox="1"/>
          <p:nvPr/>
        </p:nvSpPr>
        <p:spPr>
          <a:xfrm>
            <a:off x="6477000" y="3810000"/>
            <a:ext cx="1219200" cy="368300"/>
          </a:xfrm>
          <a:prstGeom prst="rect">
            <a:avLst/>
          </a:prstGeom>
          <a:noFill/>
          <a:ln w="9525">
            <a:noFill/>
          </a:ln>
        </p:spPr>
        <p:txBody>
          <a:bodyPr>
            <a:spAutoFit/>
          </a:bodyPr>
          <a:lstStyle/>
          <a:p>
            <a:pPr indent="352425">
              <a:spcBef>
                <a:spcPct val="50000"/>
              </a:spcBef>
            </a:pPr>
            <a:r>
              <a:rPr lang="en-US" altLang="zh-CN">
                <a:solidFill>
                  <a:srgbClr val="FF0000"/>
                </a:solidFill>
                <a:latin typeface="Arial" panose="020B0604020202020204" pitchFamily="34" charset="0"/>
              </a:rPr>
              <a:t>16</a:t>
            </a:r>
          </a:p>
        </p:txBody>
      </p:sp>
      <p:cxnSp>
        <p:nvCxnSpPr>
          <p:cNvPr id="34836" name="AutoShape 40"/>
          <p:cNvCxnSpPr/>
          <p:nvPr/>
        </p:nvCxnSpPr>
        <p:spPr>
          <a:xfrm>
            <a:off x="1981200" y="4953000"/>
            <a:ext cx="0" cy="533400"/>
          </a:xfrm>
          <a:prstGeom prst="straightConnector1">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34837" name="AutoShape 42"/>
          <p:cNvCxnSpPr/>
          <p:nvPr/>
        </p:nvCxnSpPr>
        <p:spPr>
          <a:xfrm flipH="1">
            <a:off x="1981200" y="4953000"/>
            <a:ext cx="2514600" cy="533400"/>
          </a:xfrm>
          <a:prstGeom prst="straightConnector1">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34838" name="Rectangle 44"/>
          <p:cNvSpPr/>
          <p:nvPr/>
        </p:nvSpPr>
        <p:spPr>
          <a:xfrm>
            <a:off x="533400" y="5486400"/>
            <a:ext cx="3048000" cy="609600"/>
          </a:xfrm>
          <a:prstGeom prst="rect">
            <a:avLst/>
          </a:prstGeom>
          <a:solidFill>
            <a:srgbClr val="800080">
              <a:alpha val="69019"/>
            </a:srgbClr>
          </a:solidFill>
          <a:ln w="9525">
            <a:noFill/>
          </a:ln>
        </p:spPr>
        <p:txBody>
          <a:bodyPr wrap="none" anchor="ctr"/>
          <a:lstStyle/>
          <a:p>
            <a:pPr indent="352425" algn="ctr"/>
            <a:r>
              <a:rPr lang="en-US" altLang="zh-CN" sz="2000">
                <a:latin typeface="Arial" panose="020B0604020202020204" pitchFamily="34" charset="0"/>
              </a:rPr>
              <a:t>BDDR</a:t>
            </a:r>
            <a:r>
              <a:rPr lang="zh-CN" altLang="en-US" sz="2000" dirty="0">
                <a:latin typeface="Arial" panose="020B0604020202020204" pitchFamily="34" charset="0"/>
              </a:rPr>
              <a:t>的有效部分</a:t>
            </a:r>
          </a:p>
        </p:txBody>
      </p:sp>
      <p:cxnSp>
        <p:nvCxnSpPr>
          <p:cNvPr id="34839" name="AutoShape 45"/>
          <p:cNvCxnSpPr/>
          <p:nvPr/>
        </p:nvCxnSpPr>
        <p:spPr>
          <a:xfrm>
            <a:off x="4876800" y="4953000"/>
            <a:ext cx="990600" cy="609600"/>
          </a:xfrm>
          <a:prstGeom prst="straightConnector1">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34840" name="AutoShape 46"/>
          <p:cNvCxnSpPr/>
          <p:nvPr/>
        </p:nvCxnSpPr>
        <p:spPr>
          <a:xfrm flipH="1">
            <a:off x="5867400" y="4953000"/>
            <a:ext cx="1219200" cy="609600"/>
          </a:xfrm>
          <a:prstGeom prst="straightConnector1">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34841" name="Rectangle 47"/>
          <p:cNvSpPr/>
          <p:nvPr/>
        </p:nvSpPr>
        <p:spPr>
          <a:xfrm>
            <a:off x="3962400" y="5562600"/>
            <a:ext cx="4673600" cy="1066800"/>
          </a:xfrm>
          <a:prstGeom prst="rect">
            <a:avLst/>
          </a:prstGeom>
          <a:solidFill>
            <a:srgbClr val="800080">
              <a:alpha val="69019"/>
            </a:srgbClr>
          </a:solidFill>
          <a:ln w="9525">
            <a:noFill/>
          </a:ln>
        </p:spPr>
        <p:txBody>
          <a:bodyPr wrap="none" anchor="ctr"/>
          <a:lstStyle/>
          <a:p>
            <a:pPr indent="352425" algn="ctr"/>
            <a:r>
              <a:rPr lang="zh-CN" altLang="en-US" sz="2000" dirty="0">
                <a:latin typeface="Arial" panose="020B0604020202020204" pitchFamily="34" charset="0"/>
              </a:rPr>
              <a:t>构成蓝牙设备的厂商唯一标识符，由</a:t>
            </a:r>
          </a:p>
          <a:p>
            <a:pPr indent="352425" algn="ctr"/>
            <a:r>
              <a:rPr lang="en-US" altLang="zh-CN" sz="2000">
                <a:latin typeface="Arial" panose="020B0604020202020204" pitchFamily="34" charset="0"/>
              </a:rPr>
              <a:t>SIG</a:t>
            </a:r>
            <a:r>
              <a:rPr lang="zh-CN" altLang="en-US" sz="2000" dirty="0">
                <a:latin typeface="Arial" panose="020B0604020202020204" pitchFamily="34" charset="0"/>
              </a:rPr>
              <a:t>的蓝牙地址管理机构分配给各个</a:t>
            </a:r>
          </a:p>
          <a:p>
            <a:pPr indent="352425" algn="ctr"/>
            <a:r>
              <a:rPr lang="zh-CN" altLang="en-US" sz="2000" dirty="0">
                <a:latin typeface="Arial" panose="020B0604020202020204" pitchFamily="34" charset="0"/>
              </a:rPr>
              <a:t>蓝牙设备制造商。</a:t>
            </a:r>
          </a:p>
        </p:txBody>
      </p:sp>
    </p:spTree>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endParaRPr lang="zh-CN" altLang="en-US" dirty="0"/>
          </a:p>
        </p:txBody>
      </p:sp>
      <p:sp>
        <p:nvSpPr>
          <p:cNvPr id="35843" name="Text Box 4"/>
          <p:cNvSpPr txBox="1"/>
          <p:nvPr/>
        </p:nvSpPr>
        <p:spPr>
          <a:xfrm>
            <a:off x="228600" y="446405"/>
            <a:ext cx="6409690" cy="589280"/>
          </a:xfrm>
          <a:prstGeom prst="rect">
            <a:avLst/>
          </a:prstGeom>
          <a:noFill/>
          <a:ln w="9525">
            <a:noFill/>
          </a:ln>
        </p:spPr>
        <p:txBody>
          <a:bodyPr wrap="square">
            <a:spAutoFit/>
          </a:bodyPr>
          <a:lstStyle/>
          <a:p>
            <a:pPr algn="l">
              <a:lnSpc>
                <a:spcPct val="90000"/>
              </a:lnSpc>
              <a:buClrTx/>
              <a:buSzTx/>
              <a:buFontTx/>
            </a:pPr>
            <a:r>
              <a:rPr lang="en-US" altLang="zh-CN" sz="2400" b="1">
                <a:solidFill>
                  <a:schemeClr val="bg2"/>
                </a:solidFill>
                <a:latin typeface="Arial" panose="020B0604020202020204" pitchFamily="34" charset="0"/>
                <a:ea typeface="黑体" panose="02010609060101010101" pitchFamily="2" charset="-122"/>
              </a:rPr>
              <a:t> </a:t>
            </a:r>
            <a:r>
              <a:rPr lang="zh-CN" altLang="en-US" sz="3600">
                <a:ln w="0"/>
                <a:solidFill>
                  <a:schemeClr val="bg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mj-cs"/>
              </a:rPr>
              <a:t>蓝牙编址——从节点地址</a:t>
            </a:r>
          </a:p>
        </p:txBody>
      </p:sp>
      <p:sp>
        <p:nvSpPr>
          <p:cNvPr id="35844" name="Text Box 5"/>
          <p:cNvSpPr txBox="1"/>
          <p:nvPr/>
        </p:nvSpPr>
        <p:spPr>
          <a:xfrm>
            <a:off x="228600" y="1935995"/>
            <a:ext cx="8096885" cy="977265"/>
          </a:xfrm>
          <a:prstGeom prst="rect">
            <a:avLst/>
          </a:prstGeom>
          <a:noFill/>
          <a:ln w="9525">
            <a:noFill/>
          </a:ln>
        </p:spPr>
        <p:txBody>
          <a:bodyPr wrap="square" lIns="0" rIns="0" anchor="ctr" anchorCtr="1">
            <a:spAutoFit/>
          </a:bodyPr>
          <a:lstStyle/>
          <a:p>
            <a:pPr marL="342900" indent="-342900" algn="l">
              <a:lnSpc>
                <a:spcPct val="120000"/>
              </a:lnSpc>
              <a:buClrTx/>
              <a:buSzPct val="150000"/>
              <a:buFont typeface="Arial" panose="020B0604020202020204" pitchFamily="34" charset="0"/>
            </a:pPr>
            <a:r>
              <a:rPr lang="zh-CN" altLang="en-US" sz="2400" dirty="0">
                <a:latin typeface="微软雅黑" panose="020B0503020204020204" pitchFamily="34" charset="-122"/>
                <a:ea typeface="微软雅黑" panose="020B0503020204020204" pitchFamily="34" charset="-122"/>
              </a:rPr>
              <a:t>从节点地址具有不唯一性，根据状态不同可分配3种不同的地址：</a:t>
            </a:r>
          </a:p>
        </p:txBody>
      </p:sp>
      <p:sp>
        <p:nvSpPr>
          <p:cNvPr id="35845" name="Rectangle 6"/>
          <p:cNvSpPr/>
          <p:nvPr/>
        </p:nvSpPr>
        <p:spPr>
          <a:xfrm>
            <a:off x="932935" y="3098676"/>
            <a:ext cx="8915400" cy="1692130"/>
          </a:xfrm>
          <a:prstGeom prst="rect">
            <a:avLst/>
          </a:prstGeom>
          <a:noFill/>
          <a:ln w="9525">
            <a:noFill/>
          </a:ln>
        </p:spPr>
        <p:txBody>
          <a:bodyPr anchor="ctr">
            <a:spAutoFit/>
          </a:bodyPr>
          <a:lstStyle/>
          <a:p>
            <a:pPr marL="342900" indent="-342900" algn="l" defTabSz="914400">
              <a:lnSpc>
                <a:spcPct val="120000"/>
              </a:lnSpc>
              <a:spcBef>
                <a:spcPts val="600"/>
              </a:spcBef>
              <a:spcAft>
                <a:spcPts val="600"/>
              </a:spcAft>
              <a:buClrTx/>
              <a:buSzPct val="150000"/>
              <a:buFont typeface="Arial" panose="020B0604020202020204" pitchFamily="34" charset="0"/>
              <a:buChar char="•"/>
            </a:pPr>
            <a:r>
              <a:rPr lang="zh-CN" altLang="en-US" sz="2400" dirty="0">
                <a:solidFill>
                  <a:srgbClr val="FF0000"/>
                </a:solidFill>
                <a:latin typeface="微软雅黑" panose="020B0503020204020204" pitchFamily="34" charset="-122"/>
                <a:ea typeface="微软雅黑" panose="020B0503020204020204" pitchFamily="34" charset="-122"/>
              </a:rPr>
              <a:t>AM_ADDR</a:t>
            </a:r>
            <a:r>
              <a:rPr lang="zh-CN" altLang="en-US" sz="2400" dirty="0">
                <a:latin typeface="微软雅黑" panose="020B0503020204020204" pitchFamily="34" charset="-122"/>
                <a:ea typeface="微软雅黑" panose="020B0503020204020204" pitchFamily="34" charset="-122"/>
              </a:rPr>
              <a:t>：处于激活状态下的从节点地址</a:t>
            </a:r>
            <a:endParaRPr lang="en-US" altLang="zh-CN" sz="2400" dirty="0">
              <a:solidFill>
                <a:srgbClr val="FF0000"/>
              </a:solidFill>
              <a:latin typeface="微软雅黑" panose="020B0503020204020204" pitchFamily="34" charset="-122"/>
              <a:ea typeface="微软雅黑" panose="020B0503020204020204" pitchFamily="34" charset="-122"/>
            </a:endParaRPr>
          </a:p>
          <a:p>
            <a:pPr marL="342900" indent="-342900" algn="l" defTabSz="914400">
              <a:lnSpc>
                <a:spcPct val="120000"/>
              </a:lnSpc>
              <a:spcBef>
                <a:spcPts val="600"/>
              </a:spcBef>
              <a:spcAft>
                <a:spcPts val="600"/>
              </a:spcAft>
              <a:buClrTx/>
              <a:buSzPct val="150000"/>
              <a:buFont typeface="Arial" panose="020B0604020202020204" pitchFamily="34" charset="0"/>
              <a:buChar char="•"/>
            </a:pPr>
            <a:r>
              <a:rPr lang="zh-CN" altLang="en-US" sz="2400" dirty="0">
                <a:solidFill>
                  <a:srgbClr val="FF0000"/>
                </a:solidFill>
                <a:latin typeface="微软雅黑" panose="020B0503020204020204" pitchFamily="34" charset="-122"/>
                <a:ea typeface="微软雅黑" panose="020B0503020204020204" pitchFamily="34" charset="-122"/>
              </a:rPr>
              <a:t>PM_ADDR</a:t>
            </a:r>
            <a:r>
              <a:rPr lang="zh-CN" altLang="en-US" sz="2400" dirty="0">
                <a:latin typeface="微软雅黑" panose="020B0503020204020204" pitchFamily="34" charset="-122"/>
                <a:ea typeface="微软雅黑" panose="020B0503020204020204" pitchFamily="34" charset="-122"/>
              </a:rPr>
              <a:t>：处于休眠状态的成员地址。</a:t>
            </a:r>
          </a:p>
          <a:p>
            <a:pPr marL="342900" indent="-342900" algn="l" defTabSz="914400">
              <a:lnSpc>
                <a:spcPct val="120000"/>
              </a:lnSpc>
              <a:spcBef>
                <a:spcPts val="600"/>
              </a:spcBef>
              <a:spcAft>
                <a:spcPts val="600"/>
              </a:spcAft>
              <a:buClrTx/>
              <a:buSzPct val="150000"/>
              <a:buFont typeface="Arial" panose="020B0604020202020204" pitchFamily="34" charset="0"/>
              <a:buChar char="•"/>
            </a:pPr>
            <a:r>
              <a:rPr lang="zh-CN" altLang="en-US" sz="2400" dirty="0">
                <a:solidFill>
                  <a:srgbClr val="FF0000"/>
                </a:solidFill>
                <a:latin typeface="微软雅黑" panose="020B0503020204020204" pitchFamily="34" charset="-122"/>
                <a:ea typeface="微软雅黑" panose="020B0503020204020204" pitchFamily="34" charset="-122"/>
              </a:rPr>
              <a:t>AR_ADDR</a:t>
            </a:r>
            <a:r>
              <a:rPr lang="zh-CN" altLang="en-US" sz="2400" dirty="0">
                <a:latin typeface="微软雅黑" panose="020B0503020204020204" pitchFamily="34" charset="-122"/>
                <a:ea typeface="微软雅黑" panose="020B0503020204020204" pitchFamily="34" charset="-122"/>
              </a:rPr>
              <a:t>：从节点的访问请求地址。</a:t>
            </a:r>
          </a:p>
        </p:txBody>
      </p:sp>
      <p:sp>
        <p:nvSpPr>
          <p:cNvPr id="7" name="动作按钮: 后退或前一项 6">
            <a:hlinkClick r:id="rId3" action="ppaction://hlinksldjump" highlightClick="1"/>
            <a:extLst>
              <a:ext uri="{FF2B5EF4-FFF2-40B4-BE49-F238E27FC236}">
                <a16:creationId xmlns:a16="http://schemas.microsoft.com/office/drawing/2014/main" id="{369C0195-2B32-44C8-B5F8-CE2DF8FDC0BF}"/>
              </a:ext>
            </a:extLst>
          </p:cNvPr>
          <p:cNvSpPr/>
          <p:nvPr/>
        </p:nvSpPr>
        <p:spPr>
          <a:xfrm>
            <a:off x="8305801" y="6314302"/>
            <a:ext cx="419100" cy="345990"/>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endParaRPr lang="zh-CN" altLang="en-US"/>
          </a:p>
        </p:txBody>
      </p:sp>
      <p:sp>
        <p:nvSpPr>
          <p:cNvPr id="36867" name="Text Box 4"/>
          <p:cNvSpPr txBox="1"/>
          <p:nvPr/>
        </p:nvSpPr>
        <p:spPr>
          <a:xfrm>
            <a:off x="228600" y="446088"/>
            <a:ext cx="6010275" cy="589280"/>
          </a:xfrm>
          <a:prstGeom prst="rect">
            <a:avLst/>
          </a:prstGeom>
          <a:noFill/>
          <a:ln w="9525">
            <a:noFill/>
          </a:ln>
        </p:spPr>
        <p:txBody>
          <a:bodyPr>
            <a:spAutoFit/>
          </a:bodyPr>
          <a:lstStyle/>
          <a:p>
            <a:pPr algn="l">
              <a:lnSpc>
                <a:spcPct val="90000"/>
              </a:lnSpc>
              <a:buClrTx/>
              <a:buSzTx/>
              <a:buFontTx/>
            </a:pPr>
            <a:r>
              <a:rPr lang="zh-CN" altLang="en-US" sz="3600" dirty="0">
                <a:ln w="0"/>
                <a:solidFill>
                  <a:schemeClr val="bg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mj-cs"/>
              </a:rPr>
              <a:t>蓝牙数据分组</a:t>
            </a:r>
          </a:p>
        </p:txBody>
      </p:sp>
      <p:sp>
        <p:nvSpPr>
          <p:cNvPr id="36868" name="AutoShape 6"/>
          <p:cNvSpPr/>
          <p:nvPr/>
        </p:nvSpPr>
        <p:spPr>
          <a:xfrm>
            <a:off x="609600" y="3124200"/>
            <a:ext cx="8001000" cy="609600"/>
          </a:xfrm>
          <a:prstGeom prst="roundRect">
            <a:avLst>
              <a:gd name="adj" fmla="val 16667"/>
            </a:avLst>
          </a:prstGeom>
          <a:solidFill>
            <a:schemeClr val="hlink"/>
          </a:solidFill>
          <a:ln w="9525" cap="flat" cmpd="sng">
            <a:solidFill>
              <a:schemeClr val="hlink"/>
            </a:solidFill>
            <a:prstDash val="solid"/>
            <a:headEnd type="none" w="med" len="med"/>
            <a:tailEnd type="none" w="med" len="med"/>
          </a:ln>
        </p:spPr>
        <p:txBody>
          <a:bodyPr wrap="none" lIns="0" rIns="0" anchor="b"/>
          <a:lstStyle/>
          <a:p>
            <a:pPr indent="352425">
              <a:lnSpc>
                <a:spcPct val="200000"/>
              </a:lnSpc>
              <a:spcBef>
                <a:spcPct val="40000"/>
              </a:spcBef>
            </a:pPr>
            <a:r>
              <a:rPr lang="zh-CN" altLang="en-US" sz="2300" b="1" dirty="0">
                <a:solidFill>
                  <a:schemeClr val="bg1"/>
                </a:solidFill>
                <a:latin typeface="Segoe"/>
              </a:rPr>
              <a:t>在蓝牙的信道中，数据是以分组的形式进行传输的</a:t>
            </a:r>
          </a:p>
        </p:txBody>
      </p:sp>
      <p:sp>
        <p:nvSpPr>
          <p:cNvPr id="36869" name="AutoShape 7"/>
          <p:cNvSpPr/>
          <p:nvPr/>
        </p:nvSpPr>
        <p:spPr>
          <a:xfrm>
            <a:off x="609600" y="4114800"/>
            <a:ext cx="8001000" cy="1143000"/>
          </a:xfrm>
          <a:prstGeom prst="roundRect">
            <a:avLst>
              <a:gd name="adj" fmla="val 16667"/>
            </a:avLst>
          </a:prstGeom>
          <a:solidFill>
            <a:srgbClr val="FF9900"/>
          </a:solidFill>
          <a:ln w="9525" cap="flat" cmpd="sng">
            <a:solidFill>
              <a:srgbClr val="FF9900"/>
            </a:solidFill>
            <a:prstDash val="solid"/>
            <a:headEnd type="none" w="med" len="med"/>
            <a:tailEnd type="none" w="med" len="med"/>
          </a:ln>
        </p:spPr>
        <p:txBody>
          <a:bodyPr wrap="none" anchor="ctr"/>
          <a:lstStyle/>
          <a:p>
            <a:pPr indent="352425" fontAlgn="t">
              <a:lnSpc>
                <a:spcPct val="150000"/>
              </a:lnSpc>
            </a:pPr>
            <a:r>
              <a:rPr lang="zh-CN" altLang="en-US" sz="2300" b="1" dirty="0">
                <a:solidFill>
                  <a:schemeClr val="tx1"/>
                </a:solidFill>
                <a:latin typeface="Segoe"/>
              </a:rPr>
              <a:t>将信息进行分组打包，时间划分为时隙，每个时隙内只</a:t>
            </a:r>
          </a:p>
          <a:p>
            <a:pPr indent="352425" fontAlgn="t">
              <a:lnSpc>
                <a:spcPct val="150000"/>
              </a:lnSpc>
            </a:pPr>
            <a:r>
              <a:rPr lang="zh-CN" altLang="en-US" sz="2300" b="1" dirty="0">
                <a:solidFill>
                  <a:schemeClr val="tx1"/>
                </a:solidFill>
                <a:latin typeface="Segoe"/>
              </a:rPr>
              <a:t>发送一个数据包</a:t>
            </a:r>
          </a:p>
        </p:txBody>
      </p:sp>
      <p:sp>
        <p:nvSpPr>
          <p:cNvPr id="36871" name="AutoShape 10"/>
          <p:cNvSpPr/>
          <p:nvPr/>
        </p:nvSpPr>
        <p:spPr>
          <a:xfrm>
            <a:off x="609600" y="1143000"/>
            <a:ext cx="8001000" cy="1676400"/>
          </a:xfrm>
          <a:prstGeom prst="roundRect">
            <a:avLst>
              <a:gd name="adj" fmla="val 16667"/>
            </a:avLst>
          </a:prstGeom>
          <a:solidFill>
            <a:srgbClr val="FF9900"/>
          </a:solidFill>
          <a:ln w="9525" cap="flat" cmpd="sng">
            <a:solidFill>
              <a:srgbClr val="FF9900"/>
            </a:solidFill>
            <a:prstDash val="solid"/>
            <a:headEnd type="none" w="med" len="med"/>
            <a:tailEnd type="none" w="med" len="med"/>
          </a:ln>
        </p:spPr>
        <p:txBody>
          <a:bodyPr wrap="none" anchor="ctr"/>
          <a:lstStyle/>
          <a:p>
            <a:pPr indent="352425" fontAlgn="t">
              <a:lnSpc>
                <a:spcPct val="150000"/>
              </a:lnSpc>
            </a:pPr>
            <a:r>
              <a:rPr lang="zh-CN" altLang="en-US" sz="2300" b="1" dirty="0">
                <a:solidFill>
                  <a:schemeClr val="tx1"/>
                </a:solidFill>
                <a:latin typeface="Segoe"/>
              </a:rPr>
              <a:t>蓝牙技术同时支持</a:t>
            </a:r>
            <a:r>
              <a:rPr lang="zh-CN" altLang="en-US" sz="2300" b="1" dirty="0">
                <a:solidFill>
                  <a:schemeClr val="bg1"/>
                </a:solidFill>
                <a:latin typeface="Segoe"/>
              </a:rPr>
              <a:t>数据</a:t>
            </a:r>
            <a:r>
              <a:rPr lang="zh-CN" altLang="en-US" sz="2300" b="1" dirty="0">
                <a:solidFill>
                  <a:schemeClr val="tx1"/>
                </a:solidFill>
                <a:latin typeface="Segoe"/>
              </a:rPr>
              <a:t>和</a:t>
            </a:r>
            <a:r>
              <a:rPr lang="zh-CN" altLang="en-US" sz="2300" b="1" dirty="0">
                <a:solidFill>
                  <a:schemeClr val="bg1"/>
                </a:solidFill>
                <a:latin typeface="Segoe"/>
              </a:rPr>
              <a:t>语音</a:t>
            </a:r>
            <a:r>
              <a:rPr lang="zh-CN" altLang="en-US" sz="2300" b="1" dirty="0">
                <a:solidFill>
                  <a:schemeClr val="tx1"/>
                </a:solidFill>
                <a:latin typeface="Segoe"/>
              </a:rPr>
              <a:t>信息的传送，在信息交换</a:t>
            </a:r>
          </a:p>
          <a:p>
            <a:pPr indent="352425" fontAlgn="t">
              <a:lnSpc>
                <a:spcPct val="150000"/>
              </a:lnSpc>
            </a:pPr>
            <a:r>
              <a:rPr lang="zh-CN" altLang="en-US" sz="2300" b="1" dirty="0">
                <a:solidFill>
                  <a:schemeClr val="tx1"/>
                </a:solidFill>
                <a:latin typeface="Segoe"/>
              </a:rPr>
              <a:t>方式上采用了</a:t>
            </a:r>
            <a:r>
              <a:rPr lang="zh-CN" altLang="en-US" sz="2300" b="1" dirty="0">
                <a:solidFill>
                  <a:schemeClr val="bg1"/>
                </a:solidFill>
                <a:latin typeface="Segoe"/>
              </a:rPr>
              <a:t>电路交换</a:t>
            </a:r>
            <a:r>
              <a:rPr lang="zh-CN" altLang="en-US" sz="2300" b="1" dirty="0">
                <a:solidFill>
                  <a:schemeClr val="tx1"/>
                </a:solidFill>
                <a:latin typeface="Segoe"/>
              </a:rPr>
              <a:t>和</a:t>
            </a:r>
            <a:r>
              <a:rPr lang="zh-CN" altLang="en-US" sz="2300" b="1" dirty="0">
                <a:solidFill>
                  <a:schemeClr val="bg1"/>
                </a:solidFill>
                <a:latin typeface="Segoe"/>
              </a:rPr>
              <a:t>分组交换</a:t>
            </a:r>
            <a:r>
              <a:rPr lang="zh-CN" altLang="en-US" sz="2300" b="1" dirty="0">
                <a:solidFill>
                  <a:schemeClr val="tx1"/>
                </a:solidFill>
                <a:latin typeface="Segoe"/>
              </a:rPr>
              <a:t>的混合方式。</a:t>
            </a:r>
          </a:p>
        </p:txBody>
      </p:sp>
    </p:spTree>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8756" name="内容占位符 2"/>
          <p:cNvSpPr/>
          <p:nvPr/>
        </p:nvSpPr>
        <p:spPr>
          <a:xfrm>
            <a:off x="685800" y="1828800"/>
            <a:ext cx="7620000" cy="2743200"/>
          </a:xfrm>
          <a:prstGeom prst="rect">
            <a:avLst/>
          </a:prstGeom>
          <a:noFill/>
          <a:ln w="9525">
            <a:noFill/>
          </a:ln>
        </p:spPr>
        <p:txBody>
          <a:bodyPr/>
          <a:lstStyle/>
          <a:p>
            <a:pPr marL="342900" indent="-342900" algn="l">
              <a:lnSpc>
                <a:spcPct val="120000"/>
              </a:lnSpc>
              <a:buClrTx/>
              <a:buSzPct val="150000"/>
              <a:buFont typeface="Arial" panose="020B0604020202020204" pitchFamily="34" charset="0"/>
              <a:buChar char="•"/>
            </a:pPr>
            <a:r>
              <a:rPr lang="zh-CN" altLang="en-US" sz="2400" dirty="0">
                <a:latin typeface="微软雅黑" panose="020B0503020204020204" pitchFamily="34" charset="-122"/>
                <a:ea typeface="微软雅黑" panose="020B0503020204020204" pitchFamily="34" charset="-122"/>
              </a:rPr>
              <a:t>分组格式</a:t>
            </a:r>
          </a:p>
          <a:p>
            <a:pPr marL="342900" indent="-342900" algn="l">
              <a:lnSpc>
                <a:spcPct val="120000"/>
              </a:lnSpc>
              <a:buClrTx/>
              <a:buSzPct val="150000"/>
              <a:buFont typeface="Arial" panose="020B0604020202020204" pitchFamily="34" charset="0"/>
            </a:pPr>
            <a:endParaRPr lang="zh-CN" altLang="en-US" sz="2400" dirty="0">
              <a:latin typeface="微软雅黑" panose="020B0503020204020204" pitchFamily="34" charset="-122"/>
              <a:ea typeface="微软雅黑" panose="020B0503020204020204" pitchFamily="34" charset="-122"/>
            </a:endParaRPr>
          </a:p>
          <a:p>
            <a:pPr marL="342900" indent="-342900" algn="l">
              <a:lnSpc>
                <a:spcPct val="120000"/>
              </a:lnSpc>
              <a:buClrTx/>
              <a:buSzPct val="150000"/>
              <a:buFont typeface="Arial" panose="020B0604020202020204" pitchFamily="34" charset="0"/>
              <a:buChar char="•"/>
            </a:pPr>
            <a:r>
              <a:rPr lang="zh-CN" altLang="en-US" sz="2400" dirty="0">
                <a:latin typeface="微软雅黑" panose="020B0503020204020204" pitchFamily="34" charset="-122"/>
                <a:ea typeface="微软雅黑" panose="020B0503020204020204" pitchFamily="34" charset="-122"/>
              </a:rPr>
              <a:t>分组类型</a:t>
            </a:r>
          </a:p>
          <a:p>
            <a:pPr indent="352425" fontAlgn="base">
              <a:lnSpc>
                <a:spcPct val="200000"/>
              </a:lnSpc>
            </a:pPr>
            <a:endParaRPr lang="zh-CN" altLang="en-US" sz="2300" b="1" dirty="0">
              <a:solidFill>
                <a:srgbClr val="145376"/>
              </a:solidFill>
              <a:latin typeface="Segoe"/>
            </a:endParaRPr>
          </a:p>
        </p:txBody>
      </p:sp>
      <p:sp>
        <p:nvSpPr>
          <p:cNvPr id="37892" name="Text Box 5"/>
          <p:cNvSpPr txBox="1"/>
          <p:nvPr/>
        </p:nvSpPr>
        <p:spPr>
          <a:xfrm>
            <a:off x="228600" y="446088"/>
            <a:ext cx="6010275" cy="589280"/>
          </a:xfrm>
          <a:prstGeom prst="rect">
            <a:avLst/>
          </a:prstGeom>
          <a:noFill/>
          <a:ln w="9525">
            <a:noFill/>
          </a:ln>
        </p:spPr>
        <p:txBody>
          <a:bodyPr>
            <a:spAutoFit/>
          </a:bodyPr>
          <a:lstStyle/>
          <a:p>
            <a:pPr algn="l">
              <a:lnSpc>
                <a:spcPct val="90000"/>
              </a:lnSpc>
              <a:buClrTx/>
              <a:buSzTx/>
              <a:buFontTx/>
            </a:pPr>
            <a:r>
              <a:rPr lang="zh-CN" altLang="en-US" sz="3600" dirty="0">
                <a:ln w="0"/>
                <a:solidFill>
                  <a:schemeClr val="bg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mj-cs"/>
              </a:rPr>
              <a:t>蓝牙数据分组</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458756">
                                            <p:txEl>
                                              <p:pRg st="0" end="0"/>
                                            </p:txEl>
                                          </p:spTgt>
                                        </p:tgtEl>
                                        <p:attrNameLst>
                                          <p:attrName>style.visibility</p:attrName>
                                        </p:attrNameLst>
                                      </p:cBhvr>
                                      <p:to>
                                        <p:strVal val="visible"/>
                                      </p:to>
                                    </p:set>
                                    <p:anim calcmode="lin" valueType="num">
                                      <p:cBhvr additive="base">
                                        <p:cTn id="7" dur="1000" fill="hold"/>
                                        <p:tgtEl>
                                          <p:spTgt spid="458756">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458756">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458756">
                                            <p:txEl>
                                              <p:pRg st="2" end="2"/>
                                            </p:txEl>
                                          </p:spTgt>
                                        </p:tgtEl>
                                        <p:attrNameLst>
                                          <p:attrName>style.visibility</p:attrName>
                                        </p:attrNameLst>
                                      </p:cBhvr>
                                      <p:to>
                                        <p:strVal val="visible"/>
                                      </p:to>
                                    </p:set>
                                    <p:anim calcmode="lin" valueType="num">
                                      <p:cBhvr additive="base">
                                        <p:cTn id="11" dur="1000" fill="hold"/>
                                        <p:tgtEl>
                                          <p:spTgt spid="458756">
                                            <p:txEl>
                                              <p:pRg st="2" end="2"/>
                                            </p:txEl>
                                          </p:spTgt>
                                        </p:tgtEl>
                                        <p:attrNameLst>
                                          <p:attrName>ppt_x</p:attrName>
                                        </p:attrNameLst>
                                      </p:cBhvr>
                                      <p:tavLst>
                                        <p:tav tm="0">
                                          <p:val>
                                            <p:strVal val="#ppt_x"/>
                                          </p:val>
                                        </p:tav>
                                        <p:tav tm="100000">
                                          <p:val>
                                            <p:strVal val="#ppt_x"/>
                                          </p:val>
                                        </p:tav>
                                      </p:tavLst>
                                    </p:anim>
                                    <p:anim calcmode="lin" valueType="num">
                                      <p:cBhvr additive="base">
                                        <p:cTn id="12" dur="1000" fill="hold"/>
                                        <p:tgtEl>
                                          <p:spTgt spid="458756">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6" name="Text Box 4"/>
          <p:cNvSpPr txBox="1"/>
          <p:nvPr/>
        </p:nvSpPr>
        <p:spPr>
          <a:xfrm>
            <a:off x="228600" y="446088"/>
            <a:ext cx="6010275" cy="589280"/>
          </a:xfrm>
          <a:prstGeom prst="rect">
            <a:avLst/>
          </a:prstGeom>
          <a:noFill/>
          <a:ln w="9525">
            <a:noFill/>
          </a:ln>
        </p:spPr>
        <p:txBody>
          <a:bodyPr>
            <a:spAutoFit/>
          </a:bodyPr>
          <a:lstStyle/>
          <a:p>
            <a:pPr algn="l">
              <a:lnSpc>
                <a:spcPct val="90000"/>
              </a:lnSpc>
              <a:buClrTx/>
              <a:buSzTx/>
              <a:buFontTx/>
            </a:pPr>
            <a:r>
              <a:rPr lang="en-US" altLang="zh-CN" sz="2400" b="1">
                <a:solidFill>
                  <a:schemeClr val="bg2"/>
                </a:solidFill>
                <a:latin typeface="Arial" panose="020B0604020202020204" pitchFamily="34" charset="0"/>
                <a:ea typeface="黑体" panose="02010609060101010101" pitchFamily="2" charset="-122"/>
              </a:rPr>
              <a:t>  </a:t>
            </a:r>
            <a:r>
              <a:rPr lang="zh-CN" altLang="en-US" sz="3600">
                <a:ln w="0"/>
                <a:solidFill>
                  <a:schemeClr val="bg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mj-cs"/>
              </a:rPr>
              <a:t>分组格式</a:t>
            </a:r>
          </a:p>
        </p:txBody>
      </p:sp>
      <p:sp>
        <p:nvSpPr>
          <p:cNvPr id="3077" name="Text Box 5"/>
          <p:cNvSpPr txBox="1"/>
          <p:nvPr/>
        </p:nvSpPr>
        <p:spPr>
          <a:xfrm>
            <a:off x="152400" y="1300480"/>
            <a:ext cx="4114800" cy="445135"/>
          </a:xfrm>
          <a:prstGeom prst="rect">
            <a:avLst/>
          </a:prstGeom>
          <a:noFill/>
          <a:ln w="9525">
            <a:noFill/>
          </a:ln>
        </p:spPr>
        <p:txBody>
          <a:bodyPr>
            <a:spAutoFit/>
          </a:bodyPr>
          <a:lstStyle/>
          <a:p>
            <a:pPr marL="342900" indent="-342900" algn="l">
              <a:lnSpc>
                <a:spcPct val="120000"/>
              </a:lnSpc>
              <a:spcBef>
                <a:spcPct val="50000"/>
              </a:spcBef>
              <a:buClrTx/>
              <a:buSzPct val="150000"/>
              <a:buFont typeface="Arial" panose="020B0604020202020204" pitchFamily="34" charset="0"/>
            </a:pPr>
            <a:r>
              <a:rPr lang="zh-CN" altLang="en-US" sz="2400" dirty="0">
                <a:latin typeface="微软雅黑" panose="020B0503020204020204" pitchFamily="34" charset="-122"/>
                <a:ea typeface="微软雅黑" panose="020B0503020204020204" pitchFamily="34" charset="-122"/>
              </a:rPr>
              <a:t>标准的数据分组格式如下：</a:t>
            </a:r>
          </a:p>
        </p:txBody>
      </p:sp>
      <p:sp>
        <p:nvSpPr>
          <p:cNvPr id="3078" name="Rectangle 7"/>
          <p:cNvSpPr/>
          <p:nvPr/>
        </p:nvSpPr>
        <p:spPr>
          <a:xfrm>
            <a:off x="0" y="3001963"/>
            <a:ext cx="309880" cy="368300"/>
          </a:xfrm>
          <a:prstGeom prst="rect">
            <a:avLst/>
          </a:prstGeom>
          <a:noFill/>
          <a:ln w="9525">
            <a:noFill/>
          </a:ln>
        </p:spPr>
        <p:txBody>
          <a:bodyPr wrap="none" anchor="ctr">
            <a:spAutoFit/>
          </a:bodyPr>
          <a:lstStyle/>
          <a:p>
            <a:endParaRPr lang="zh-CN" altLang="en-US" dirty="0">
              <a:latin typeface="Arial" panose="020B0604020202020204" pitchFamily="34" charset="0"/>
            </a:endParaRPr>
          </a:p>
        </p:txBody>
      </p:sp>
      <p:graphicFrame>
        <p:nvGraphicFramePr>
          <p:cNvPr id="3074" name="Object 6"/>
          <p:cNvGraphicFramePr/>
          <p:nvPr>
            <p:extLst>
              <p:ext uri="{D42A27DB-BD31-4B8C-83A1-F6EECF244321}">
                <p14:modId xmlns:p14="http://schemas.microsoft.com/office/powerpoint/2010/main" val="1845730447"/>
              </p:ext>
            </p:extLst>
          </p:nvPr>
        </p:nvGraphicFramePr>
        <p:xfrm>
          <a:off x="-76200" y="1752600"/>
          <a:ext cx="8686800" cy="1244600"/>
        </p:xfrm>
        <a:graphic>
          <a:graphicData uri="http://schemas.openxmlformats.org/presentationml/2006/ole">
            <mc:AlternateContent xmlns:mc="http://schemas.openxmlformats.org/markup-compatibility/2006">
              <mc:Choice xmlns:v="urn:schemas-microsoft-com:vml" Requires="v">
                <p:oleObj r:id="rId3" imgW="2618740" imgH="392430" progId="Visio.Drawing.11">
                  <p:embed/>
                </p:oleObj>
              </mc:Choice>
              <mc:Fallback>
                <p:oleObj r:id="rId3" imgW="2618740" imgH="392430" progId="Visio.Drawing.11">
                  <p:embed/>
                  <p:pic>
                    <p:nvPicPr>
                      <p:cNvPr id="0" name="图片 1"/>
                      <p:cNvPicPr/>
                      <p:nvPr/>
                    </p:nvPicPr>
                    <p:blipFill>
                      <a:blip r:embed="rId4"/>
                      <a:stretch>
                        <a:fillRect/>
                      </a:stretch>
                    </p:blipFill>
                    <p:spPr>
                      <a:xfrm>
                        <a:off x="-76200" y="1752600"/>
                        <a:ext cx="8686800" cy="1244600"/>
                      </a:xfrm>
                      <a:prstGeom prst="rect">
                        <a:avLst/>
                      </a:prstGeom>
                      <a:noFill/>
                      <a:ln w="38100">
                        <a:noFill/>
                        <a:miter/>
                      </a:ln>
                    </p:spPr>
                  </p:pic>
                </p:oleObj>
              </mc:Fallback>
            </mc:AlternateContent>
          </a:graphicData>
        </a:graphic>
      </p:graphicFrame>
      <p:sp>
        <p:nvSpPr>
          <p:cNvPr id="3079" name="Oval 9"/>
          <p:cNvSpPr/>
          <p:nvPr/>
        </p:nvSpPr>
        <p:spPr>
          <a:xfrm>
            <a:off x="685800" y="3429000"/>
            <a:ext cx="7848600" cy="1295400"/>
          </a:xfrm>
          <a:prstGeom prst="ellipse">
            <a:avLst/>
          </a:prstGeom>
          <a:solidFill>
            <a:srgbClr val="800080">
              <a:alpha val="69019"/>
            </a:srgbClr>
          </a:solidFill>
          <a:ln w="9525">
            <a:noFill/>
          </a:ln>
        </p:spPr>
        <p:txBody>
          <a:bodyPr wrap="none" anchor="ctr"/>
          <a:lstStyle/>
          <a:p>
            <a:pPr indent="352425" algn="ctr"/>
            <a:r>
              <a:rPr lang="zh-CN" altLang="en-US" sz="2300" dirty="0">
                <a:solidFill>
                  <a:schemeClr val="bg1"/>
                </a:solidFill>
                <a:latin typeface="Arial" panose="020B0604020202020204" pitchFamily="34" charset="0"/>
              </a:rPr>
              <a:t>分组可以由识别码组成（压缩格式），</a:t>
            </a:r>
          </a:p>
          <a:p>
            <a:pPr indent="352425" algn="ctr"/>
            <a:r>
              <a:rPr lang="zh-CN" altLang="en-US" sz="2300" dirty="0">
                <a:solidFill>
                  <a:schemeClr val="bg1"/>
                </a:solidFill>
                <a:latin typeface="Arial" panose="020B0604020202020204" pitchFamily="34" charset="0"/>
              </a:rPr>
              <a:t>也可以由识别码和分组头组成，或识别码、分组头</a:t>
            </a:r>
          </a:p>
          <a:p>
            <a:pPr indent="352425" algn="ctr"/>
            <a:r>
              <a:rPr lang="zh-CN" altLang="en-US" sz="2300" dirty="0">
                <a:solidFill>
                  <a:schemeClr val="bg1"/>
                </a:solidFill>
                <a:latin typeface="Arial" panose="020B0604020202020204" pitchFamily="34" charset="0"/>
              </a:rPr>
              <a:t>和有效载荷组成</a:t>
            </a:r>
            <a:r>
              <a:rPr lang="zh-CN" altLang="en-US" sz="2300" dirty="0">
                <a:latin typeface="Arial" panose="020B0604020202020204" pitchFamily="34" charset="0"/>
              </a:rPr>
              <a:t>。</a:t>
            </a:r>
          </a:p>
        </p:txBody>
      </p:sp>
      <p:sp>
        <p:nvSpPr>
          <p:cNvPr id="3080" name="AutoShape 10"/>
          <p:cNvSpPr/>
          <p:nvPr/>
        </p:nvSpPr>
        <p:spPr>
          <a:xfrm rot="-467872">
            <a:off x="3351213" y="2825750"/>
            <a:ext cx="381000" cy="696913"/>
          </a:xfrm>
          <a:prstGeom prst="curvedRightArrow">
            <a:avLst>
              <a:gd name="adj1" fmla="val 35822"/>
              <a:gd name="adj2" fmla="val 66815"/>
              <a:gd name="adj3" fmla="val 33333"/>
            </a:avLst>
          </a:prstGeom>
          <a:solidFill>
            <a:srgbClr val="800080">
              <a:alpha val="69019"/>
            </a:srgbClr>
          </a:solidFill>
          <a:ln w="9525">
            <a:noFill/>
          </a:ln>
        </p:spPr>
        <p:txBody>
          <a:bodyPr wrap="none" anchor="ctr"/>
          <a:lstStyle/>
          <a:p>
            <a:endParaRPr lang="zh-CN" altLang="en-US" dirty="0">
              <a:latin typeface="Arial" panose="020B0604020202020204" pitchFamily="34" charset="0"/>
            </a:endParaRPr>
          </a:p>
        </p:txBody>
      </p:sp>
      <p:sp>
        <p:nvSpPr>
          <p:cNvPr id="3081" name="Rectangle 11"/>
          <p:cNvSpPr/>
          <p:nvPr/>
        </p:nvSpPr>
        <p:spPr>
          <a:xfrm>
            <a:off x="1080770" y="4919028"/>
            <a:ext cx="6982460" cy="1684020"/>
          </a:xfrm>
          <a:prstGeom prst="rect">
            <a:avLst/>
          </a:prstGeom>
          <a:noFill/>
          <a:ln w="9525">
            <a:noFill/>
          </a:ln>
        </p:spPr>
        <p:txBody>
          <a:bodyPr wrap="none" anchor="ctr">
            <a:spAutoFit/>
          </a:bodyPr>
          <a:lstStyle/>
          <a:p>
            <a:pPr marL="342900" indent="-342900" algn="l" defTabSz="914400">
              <a:lnSpc>
                <a:spcPct val="120000"/>
              </a:lnSpc>
              <a:spcBef>
                <a:spcPct val="50000"/>
              </a:spcBef>
              <a:buClrTx/>
              <a:buSzPct val="150000"/>
              <a:buFont typeface="Arial" panose="020B0604020202020204" pitchFamily="34" charset="0"/>
              <a:buChar char="•"/>
            </a:pPr>
            <a:r>
              <a:rPr lang="zh-CN" altLang="en-US" sz="2400" dirty="0">
                <a:latin typeface="微软雅黑" panose="020B0503020204020204" pitchFamily="34" charset="-122"/>
                <a:ea typeface="微软雅黑" panose="020B0503020204020204" pitchFamily="34" charset="-122"/>
              </a:rPr>
              <a:t>识别码：用于</a:t>
            </a:r>
            <a:r>
              <a:rPr lang="zh-CN" altLang="en-US" sz="2400" dirty="0">
                <a:solidFill>
                  <a:srgbClr val="FF0000"/>
                </a:solidFill>
                <a:latin typeface="微软雅黑" panose="020B0503020204020204" pitchFamily="34" charset="-122"/>
                <a:ea typeface="微软雅黑" panose="020B0503020204020204" pitchFamily="34" charset="-122"/>
              </a:rPr>
              <a:t>数据同步</a:t>
            </a:r>
            <a:r>
              <a:rPr lang="zh-CN" altLang="en-US" sz="2400" dirty="0">
                <a:latin typeface="微软雅黑" panose="020B0503020204020204" pitchFamily="34" charset="-122"/>
                <a:ea typeface="微软雅黑" panose="020B0503020204020204" pitchFamily="34" charset="-122"/>
              </a:rPr>
              <a:t>、DC</a:t>
            </a:r>
            <a:r>
              <a:rPr lang="zh-CN" altLang="en-US" sz="2400" dirty="0">
                <a:solidFill>
                  <a:srgbClr val="FF0000"/>
                </a:solidFill>
                <a:latin typeface="微软雅黑" panose="020B0503020204020204" pitchFamily="34" charset="-122"/>
                <a:ea typeface="微软雅黑" panose="020B0503020204020204" pitchFamily="34" charset="-122"/>
              </a:rPr>
              <a:t>偏移补偿</a:t>
            </a:r>
            <a:r>
              <a:rPr lang="zh-CN" altLang="en-US" sz="2400" dirty="0">
                <a:latin typeface="微软雅黑" panose="020B0503020204020204" pitchFamily="34" charset="-122"/>
                <a:ea typeface="微软雅黑" panose="020B0503020204020204" pitchFamily="34" charset="-122"/>
              </a:rPr>
              <a:t>和</a:t>
            </a:r>
            <a:r>
              <a:rPr lang="zh-CN" altLang="en-US" sz="2400" dirty="0">
                <a:solidFill>
                  <a:srgbClr val="FF0000"/>
                </a:solidFill>
                <a:latin typeface="微软雅黑" panose="020B0503020204020204" pitchFamily="34" charset="-122"/>
                <a:ea typeface="微软雅黑" panose="020B0503020204020204" pitchFamily="34" charset="-122"/>
              </a:rPr>
              <a:t>身份识别</a:t>
            </a:r>
            <a:r>
              <a:rPr lang="zh-CN" altLang="en-US" sz="2400" dirty="0">
                <a:latin typeface="微软雅黑" panose="020B0503020204020204" pitchFamily="34" charset="-122"/>
                <a:ea typeface="微软雅黑" panose="020B0503020204020204" pitchFamily="34" charset="-122"/>
              </a:rPr>
              <a:t>。</a:t>
            </a:r>
          </a:p>
          <a:p>
            <a:pPr marL="342900" indent="-342900" algn="l" defTabSz="914400">
              <a:lnSpc>
                <a:spcPct val="120000"/>
              </a:lnSpc>
              <a:spcBef>
                <a:spcPct val="50000"/>
              </a:spcBef>
              <a:buClrTx/>
              <a:buSzPct val="150000"/>
              <a:buFont typeface="Arial" panose="020B0604020202020204" pitchFamily="34" charset="0"/>
              <a:buChar char="•"/>
            </a:pPr>
            <a:r>
              <a:rPr lang="zh-CN" altLang="en-US" sz="2400" dirty="0">
                <a:latin typeface="微软雅黑" panose="020B0503020204020204" pitchFamily="34" charset="-122"/>
                <a:ea typeface="微软雅黑" panose="020B0503020204020204" pitchFamily="34" charset="-122"/>
              </a:rPr>
              <a:t>分组头：包含了链路控制（LC）信息。</a:t>
            </a:r>
          </a:p>
          <a:p>
            <a:pPr marL="342900" indent="-342900" algn="l" defTabSz="914400">
              <a:lnSpc>
                <a:spcPct val="120000"/>
              </a:lnSpc>
              <a:spcBef>
                <a:spcPct val="50000"/>
              </a:spcBef>
              <a:buClrTx/>
              <a:buSzPct val="150000"/>
              <a:buFont typeface="Arial" panose="020B0604020202020204" pitchFamily="34" charset="0"/>
              <a:buChar char="•"/>
            </a:pPr>
            <a:r>
              <a:rPr lang="zh-CN" altLang="en-US" sz="2400" dirty="0">
                <a:latin typeface="微软雅黑" panose="020B0503020204020204" pitchFamily="34" charset="-122"/>
                <a:ea typeface="微软雅黑" panose="020B0503020204020204" pitchFamily="34" charset="-122"/>
              </a:rPr>
              <a:t>有效载荷：携带上层的语音和数据字段。</a:t>
            </a:r>
          </a:p>
        </p:txBody>
      </p:sp>
    </p:spTree>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1" name="Text Box 4"/>
          <p:cNvSpPr txBox="1"/>
          <p:nvPr/>
        </p:nvSpPr>
        <p:spPr>
          <a:xfrm>
            <a:off x="228600" y="446088"/>
            <a:ext cx="3886200" cy="423545"/>
          </a:xfrm>
          <a:prstGeom prst="rect">
            <a:avLst/>
          </a:prstGeom>
          <a:noFill/>
          <a:ln w="9525">
            <a:noFill/>
          </a:ln>
        </p:spPr>
        <p:txBody>
          <a:bodyPr>
            <a:spAutoFit/>
          </a:bodyPr>
          <a:lstStyle/>
          <a:p>
            <a:pPr algn="l">
              <a:lnSpc>
                <a:spcPct val="90000"/>
              </a:lnSpc>
              <a:buClrTx/>
              <a:buSzTx/>
              <a:buFontTx/>
            </a:pPr>
            <a:r>
              <a:rPr lang="zh-CN" altLang="en-US" sz="2400">
                <a:ln w="0"/>
                <a:solidFill>
                  <a:schemeClr val="bg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mj-cs"/>
              </a:rPr>
              <a:t>分组格式——识别码</a:t>
            </a:r>
          </a:p>
        </p:txBody>
      </p:sp>
      <p:graphicFrame>
        <p:nvGraphicFramePr>
          <p:cNvPr id="4098" name="Object 5"/>
          <p:cNvGraphicFramePr>
            <a:graphicFrameLocks noGrp="1"/>
          </p:cNvGraphicFramePr>
          <p:nvPr>
            <p:ph idx="1"/>
          </p:nvPr>
        </p:nvGraphicFramePr>
        <p:xfrm>
          <a:off x="647700" y="1073468"/>
          <a:ext cx="7543800" cy="1128713"/>
        </p:xfrm>
        <a:graphic>
          <a:graphicData uri="http://schemas.openxmlformats.org/presentationml/2006/ole">
            <mc:AlternateContent xmlns:mc="http://schemas.openxmlformats.org/markup-compatibility/2006">
              <mc:Choice xmlns:v="urn:schemas-microsoft-com:vml" Requires="v">
                <p:oleObj r:id="rId3" imgW="2618740" imgH="392430" progId="Visio.Drawing.11">
                  <p:embed/>
                </p:oleObj>
              </mc:Choice>
              <mc:Fallback>
                <p:oleObj r:id="rId3" imgW="2618740" imgH="392430" progId="Visio.Drawing.11">
                  <p:embed/>
                  <p:pic>
                    <p:nvPicPr>
                      <p:cNvPr id="0" name="图片 3079"/>
                      <p:cNvPicPr/>
                      <p:nvPr/>
                    </p:nvPicPr>
                    <p:blipFill>
                      <a:blip r:embed="rId4"/>
                      <a:stretch>
                        <a:fillRect/>
                      </a:stretch>
                    </p:blipFill>
                    <p:spPr>
                      <a:xfrm>
                        <a:off x="647700" y="1073468"/>
                        <a:ext cx="7543800" cy="1128713"/>
                      </a:xfrm>
                      <a:prstGeom prst="rect">
                        <a:avLst/>
                      </a:prstGeom>
                      <a:noFill/>
                      <a:ln w="38100">
                        <a:noFill/>
                        <a:miter/>
                      </a:ln>
                    </p:spPr>
                  </p:pic>
                </p:oleObj>
              </mc:Fallback>
            </mc:AlternateContent>
          </a:graphicData>
        </a:graphic>
      </p:graphicFrame>
      <p:sp>
        <p:nvSpPr>
          <p:cNvPr id="4102" name="Oval 7"/>
          <p:cNvSpPr/>
          <p:nvPr/>
        </p:nvSpPr>
        <p:spPr>
          <a:xfrm>
            <a:off x="1524000" y="1295400"/>
            <a:ext cx="1981200" cy="685800"/>
          </a:xfrm>
          <a:prstGeom prst="ellipse">
            <a:avLst/>
          </a:prstGeom>
          <a:noFill/>
          <a:ln w="25400" cap="flat" cmpd="sng">
            <a:solidFill>
              <a:srgbClr val="0000FF"/>
            </a:solidFill>
            <a:prstDash val="solid"/>
            <a:headEnd type="none" w="med" len="med"/>
            <a:tailEnd type="none" w="med" len="med"/>
          </a:ln>
        </p:spPr>
        <p:txBody>
          <a:bodyPr wrap="none" anchor="ctr"/>
          <a:lstStyle/>
          <a:p>
            <a:endParaRPr lang="zh-CN" altLang="en-US" dirty="0">
              <a:solidFill>
                <a:schemeClr val="tx1"/>
              </a:solidFill>
              <a:latin typeface="Arial" panose="020B0604020202020204" pitchFamily="34" charset="0"/>
            </a:endParaRPr>
          </a:p>
        </p:txBody>
      </p:sp>
      <p:sp>
        <p:nvSpPr>
          <p:cNvPr id="4103" name="Line 8"/>
          <p:cNvSpPr/>
          <p:nvPr/>
        </p:nvSpPr>
        <p:spPr>
          <a:xfrm flipH="1">
            <a:off x="1981200" y="1981200"/>
            <a:ext cx="390525" cy="609600"/>
          </a:xfrm>
          <a:prstGeom prst="line">
            <a:avLst/>
          </a:prstGeom>
          <a:ln w="25400" cap="flat" cmpd="sng">
            <a:solidFill>
              <a:srgbClr val="0000FF"/>
            </a:solidFill>
            <a:prstDash val="solid"/>
            <a:headEnd type="none" w="med" len="med"/>
            <a:tailEnd type="triangle" w="med" len="med"/>
          </a:ln>
        </p:spPr>
      </p:sp>
      <p:sp>
        <p:nvSpPr>
          <p:cNvPr id="4104" name="Line 10"/>
          <p:cNvSpPr/>
          <p:nvPr/>
        </p:nvSpPr>
        <p:spPr>
          <a:xfrm>
            <a:off x="2971800" y="1981200"/>
            <a:ext cx="3048000" cy="1905000"/>
          </a:xfrm>
          <a:prstGeom prst="line">
            <a:avLst/>
          </a:prstGeom>
          <a:ln w="25400" cap="flat" cmpd="sng">
            <a:solidFill>
              <a:srgbClr val="0000FF"/>
            </a:solidFill>
            <a:prstDash val="solid"/>
            <a:headEnd type="none" w="med" len="med"/>
            <a:tailEnd type="triangle" w="med" len="med"/>
          </a:ln>
        </p:spPr>
      </p:sp>
      <p:sp>
        <p:nvSpPr>
          <p:cNvPr id="4105" name="Rectangle 12"/>
          <p:cNvSpPr/>
          <p:nvPr/>
        </p:nvSpPr>
        <p:spPr>
          <a:xfrm>
            <a:off x="0" y="3011488"/>
            <a:ext cx="309880" cy="368300"/>
          </a:xfrm>
          <a:prstGeom prst="rect">
            <a:avLst/>
          </a:prstGeom>
          <a:noFill/>
          <a:ln w="9525">
            <a:noFill/>
          </a:ln>
        </p:spPr>
        <p:txBody>
          <a:bodyPr wrap="none" anchor="ctr">
            <a:spAutoFit/>
          </a:bodyPr>
          <a:lstStyle/>
          <a:p>
            <a:endParaRPr lang="zh-CN" altLang="en-US" dirty="0">
              <a:latin typeface="Arial" panose="020B0604020202020204" pitchFamily="34" charset="0"/>
            </a:endParaRPr>
          </a:p>
        </p:txBody>
      </p:sp>
      <p:graphicFrame>
        <p:nvGraphicFramePr>
          <p:cNvPr id="4099" name="Object 11"/>
          <p:cNvGraphicFramePr/>
          <p:nvPr/>
        </p:nvGraphicFramePr>
        <p:xfrm>
          <a:off x="2143125" y="3717925"/>
          <a:ext cx="7458075" cy="1082675"/>
        </p:xfrm>
        <a:graphic>
          <a:graphicData uri="http://schemas.openxmlformats.org/presentationml/2006/ole">
            <mc:AlternateContent xmlns:mc="http://schemas.openxmlformats.org/markup-compatibility/2006">
              <mc:Choice xmlns:v="urn:schemas-microsoft-com:vml" Requires="v">
                <p:oleObj r:id="rId5" imgW="2630805" imgH="337185" progId="Visio.Drawing.11">
                  <p:embed/>
                </p:oleObj>
              </mc:Choice>
              <mc:Fallback>
                <p:oleObj r:id="rId5" imgW="2630805" imgH="337185" progId="Visio.Drawing.11">
                  <p:embed/>
                  <p:pic>
                    <p:nvPicPr>
                      <p:cNvPr id="0" name="图片 3078"/>
                      <p:cNvPicPr/>
                      <p:nvPr/>
                    </p:nvPicPr>
                    <p:blipFill>
                      <a:blip r:embed="rId6"/>
                      <a:stretch>
                        <a:fillRect/>
                      </a:stretch>
                    </p:blipFill>
                    <p:spPr>
                      <a:xfrm>
                        <a:off x="2143125" y="3717925"/>
                        <a:ext cx="7458075" cy="1082675"/>
                      </a:xfrm>
                      <a:prstGeom prst="rect">
                        <a:avLst/>
                      </a:prstGeom>
                      <a:noFill/>
                      <a:ln w="38100">
                        <a:noFill/>
                        <a:miter/>
                      </a:ln>
                    </p:spPr>
                  </p:pic>
                </p:oleObj>
              </mc:Fallback>
            </mc:AlternateContent>
          </a:graphicData>
        </a:graphic>
      </p:graphicFrame>
      <p:sp>
        <p:nvSpPr>
          <p:cNvPr id="4106" name="Oval 13"/>
          <p:cNvSpPr/>
          <p:nvPr/>
        </p:nvSpPr>
        <p:spPr>
          <a:xfrm>
            <a:off x="3124200" y="4206875"/>
            <a:ext cx="990600" cy="441325"/>
          </a:xfrm>
          <a:prstGeom prst="ellipse">
            <a:avLst/>
          </a:prstGeom>
          <a:noFill/>
          <a:ln w="25400" cap="flat" cmpd="sng">
            <a:solidFill>
              <a:srgbClr val="0000FF"/>
            </a:solidFill>
            <a:prstDash val="solid"/>
            <a:headEnd type="none" w="med" len="med"/>
            <a:tailEnd type="none" w="med" len="med"/>
          </a:ln>
        </p:spPr>
        <p:txBody>
          <a:bodyPr wrap="none" anchor="ctr"/>
          <a:lstStyle/>
          <a:p>
            <a:endParaRPr lang="zh-CN" altLang="en-US" dirty="0">
              <a:latin typeface="Arial" panose="020B0604020202020204" pitchFamily="34" charset="0"/>
            </a:endParaRPr>
          </a:p>
        </p:txBody>
      </p:sp>
      <p:sp>
        <p:nvSpPr>
          <p:cNvPr id="4107" name="Oval 14"/>
          <p:cNvSpPr/>
          <p:nvPr/>
        </p:nvSpPr>
        <p:spPr>
          <a:xfrm>
            <a:off x="5257800" y="4206875"/>
            <a:ext cx="1228725" cy="441325"/>
          </a:xfrm>
          <a:prstGeom prst="ellipse">
            <a:avLst/>
          </a:prstGeom>
          <a:noFill/>
          <a:ln w="25400" cap="flat" cmpd="sng">
            <a:solidFill>
              <a:srgbClr val="0000FF"/>
            </a:solidFill>
            <a:prstDash val="solid"/>
            <a:headEnd type="none" w="med" len="med"/>
            <a:tailEnd type="none" w="med" len="med"/>
          </a:ln>
        </p:spPr>
        <p:txBody>
          <a:bodyPr wrap="none" anchor="ctr"/>
          <a:lstStyle/>
          <a:p>
            <a:endParaRPr lang="zh-CN" altLang="en-US" dirty="0">
              <a:latin typeface="Arial" panose="020B0604020202020204" pitchFamily="34" charset="0"/>
            </a:endParaRPr>
          </a:p>
        </p:txBody>
      </p:sp>
      <p:sp>
        <p:nvSpPr>
          <p:cNvPr id="4108" name="Line 15"/>
          <p:cNvSpPr/>
          <p:nvPr/>
        </p:nvSpPr>
        <p:spPr>
          <a:xfrm flipH="1">
            <a:off x="5105400" y="4648200"/>
            <a:ext cx="914400" cy="930275"/>
          </a:xfrm>
          <a:prstGeom prst="line">
            <a:avLst/>
          </a:prstGeom>
          <a:ln w="25400" cap="flat" cmpd="sng">
            <a:solidFill>
              <a:srgbClr val="0000FF"/>
            </a:solidFill>
            <a:prstDash val="solid"/>
            <a:headEnd type="none" w="med" len="med"/>
            <a:tailEnd type="triangle" w="med" len="med"/>
          </a:ln>
        </p:spPr>
      </p:sp>
      <p:sp>
        <p:nvSpPr>
          <p:cNvPr id="4109" name="Line 16"/>
          <p:cNvSpPr/>
          <p:nvPr/>
        </p:nvSpPr>
        <p:spPr>
          <a:xfrm>
            <a:off x="3733800" y="4648200"/>
            <a:ext cx="1371600" cy="930275"/>
          </a:xfrm>
          <a:prstGeom prst="line">
            <a:avLst/>
          </a:prstGeom>
          <a:ln w="25400" cap="flat" cmpd="sng">
            <a:solidFill>
              <a:srgbClr val="0000FF"/>
            </a:solidFill>
            <a:prstDash val="solid"/>
            <a:headEnd type="none" w="med" len="med"/>
            <a:tailEnd type="triangle" w="med" len="med"/>
          </a:ln>
        </p:spPr>
      </p:sp>
      <p:sp>
        <p:nvSpPr>
          <p:cNvPr id="4110" name="Oval 18"/>
          <p:cNvSpPr/>
          <p:nvPr/>
        </p:nvSpPr>
        <p:spPr>
          <a:xfrm>
            <a:off x="2371725" y="5638800"/>
            <a:ext cx="5553075" cy="762000"/>
          </a:xfrm>
          <a:prstGeom prst="ellipse">
            <a:avLst/>
          </a:prstGeom>
          <a:solidFill>
            <a:srgbClr val="800080">
              <a:alpha val="69019"/>
            </a:srgbClr>
          </a:solidFill>
          <a:ln w="9525">
            <a:noFill/>
          </a:ln>
        </p:spPr>
        <p:txBody>
          <a:bodyPr wrap="none" anchor="ctr"/>
          <a:lstStyle/>
          <a:p>
            <a:pPr indent="352425" algn="ctr"/>
            <a:r>
              <a:rPr lang="zh-CN" altLang="en-US" sz="2300" dirty="0">
                <a:latin typeface="Arial" panose="020B0604020202020204" pitchFamily="34" charset="0"/>
              </a:rPr>
              <a:t>识别码的必要组成部分</a:t>
            </a:r>
          </a:p>
        </p:txBody>
      </p:sp>
      <p:sp>
        <p:nvSpPr>
          <p:cNvPr id="4111" name="Oval 19"/>
          <p:cNvSpPr/>
          <p:nvPr/>
        </p:nvSpPr>
        <p:spPr>
          <a:xfrm>
            <a:off x="76200" y="2590800"/>
            <a:ext cx="4283075" cy="1143000"/>
          </a:xfrm>
          <a:prstGeom prst="ellipse">
            <a:avLst/>
          </a:prstGeom>
          <a:solidFill>
            <a:srgbClr val="800080">
              <a:alpha val="69019"/>
            </a:srgbClr>
          </a:solidFill>
          <a:ln w="9525">
            <a:noFill/>
          </a:ln>
        </p:spPr>
        <p:txBody>
          <a:bodyPr wrap="none" anchor="ctr"/>
          <a:lstStyle/>
          <a:p>
            <a:pPr indent="352425" algn="ctr"/>
            <a:r>
              <a:rPr lang="zh-CN" altLang="en-US" sz="2300" dirty="0">
                <a:latin typeface="Arial" panose="020B0604020202020204" pitchFamily="34" charset="0"/>
              </a:rPr>
              <a:t>每个数据分组的必要组成部分，</a:t>
            </a:r>
          </a:p>
          <a:p>
            <a:pPr indent="352425" algn="ctr"/>
            <a:r>
              <a:rPr lang="zh-CN" altLang="en-US" sz="2300" dirty="0">
                <a:latin typeface="Arial" panose="020B0604020202020204" pitchFamily="34" charset="0"/>
              </a:rPr>
              <a:t>可用于寻呼和查询</a:t>
            </a:r>
          </a:p>
        </p:txBody>
      </p:sp>
      <p:sp>
        <p:nvSpPr>
          <p:cNvPr id="4112" name="Oval 20"/>
          <p:cNvSpPr/>
          <p:nvPr/>
        </p:nvSpPr>
        <p:spPr>
          <a:xfrm>
            <a:off x="2220913" y="391795"/>
            <a:ext cx="1082675" cy="522288"/>
          </a:xfrm>
          <a:prstGeom prst="ellipse">
            <a:avLst/>
          </a:prstGeom>
          <a:noFill/>
          <a:ln w="25400" cap="flat" cmpd="sng">
            <a:solidFill>
              <a:srgbClr val="F24642"/>
            </a:solidFill>
            <a:prstDash val="solid"/>
            <a:headEnd type="none" w="med" len="med"/>
            <a:tailEnd type="none" w="med" len="med"/>
          </a:ln>
        </p:spPr>
        <p:txBody>
          <a:bodyPr wrap="none" anchor="ctr"/>
          <a:lstStyle/>
          <a:p>
            <a:endParaRPr lang="zh-CN" altLang="en-US" dirty="0">
              <a:latin typeface="Arial" panose="020B0604020202020204" pitchFamily="34" charset="0"/>
            </a:endParaRPr>
          </a:p>
        </p:txBody>
      </p:sp>
      <p:sp>
        <p:nvSpPr>
          <p:cNvPr id="4113" name="Text Box 23"/>
          <p:cNvSpPr txBox="1"/>
          <p:nvPr/>
        </p:nvSpPr>
        <p:spPr>
          <a:xfrm>
            <a:off x="3200717" y="533400"/>
            <a:ext cx="3895090" cy="460375"/>
          </a:xfrm>
          <a:prstGeom prst="rect">
            <a:avLst/>
          </a:prstGeom>
          <a:noFill/>
          <a:ln w="9525">
            <a:noFill/>
          </a:ln>
        </p:spPr>
        <p:txBody>
          <a:bodyPr wrap="square">
            <a:spAutoFit/>
          </a:bodyPr>
          <a:lstStyle/>
          <a:p>
            <a:pPr indent="352425">
              <a:spcBef>
                <a:spcPct val="50000"/>
              </a:spcBef>
            </a:pPr>
            <a:r>
              <a:rPr lang="zh-CN" altLang="en-US" sz="2400" dirty="0">
                <a:ln w="0"/>
                <a:solidFill>
                  <a:schemeClr val="bg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mj-cs"/>
              </a:rPr>
              <a:t>“访问码”、“接入码”</a:t>
            </a:r>
            <a:endParaRPr lang="zh-CN" altLang="en-US" sz="2400" dirty="0">
              <a:solidFill>
                <a:schemeClr val="bg2"/>
              </a:solidFill>
              <a:latin typeface="Arial" panose="020B0604020202020204" pitchFamily="34" charset="0"/>
            </a:endParaRPr>
          </a:p>
        </p:txBody>
      </p:sp>
      <p:sp>
        <p:nvSpPr>
          <p:cNvPr id="4114" name="AutoShape 24"/>
          <p:cNvSpPr/>
          <p:nvPr/>
        </p:nvSpPr>
        <p:spPr>
          <a:xfrm>
            <a:off x="3124200" y="138430"/>
            <a:ext cx="2209800" cy="394970"/>
          </a:xfrm>
          <a:prstGeom prst="curvedDownArrow">
            <a:avLst>
              <a:gd name="adj1" fmla="val 88674"/>
              <a:gd name="adj2" fmla="val 177349"/>
              <a:gd name="adj3" fmla="val 33333"/>
            </a:avLst>
          </a:prstGeom>
          <a:solidFill>
            <a:srgbClr val="800080">
              <a:alpha val="69019"/>
            </a:srgbClr>
          </a:solidFill>
          <a:ln w="9525">
            <a:noFill/>
          </a:ln>
        </p:spPr>
        <p:txBody>
          <a:bodyPr wrap="none" anchor="ctr"/>
          <a:lstStyle/>
          <a:p>
            <a:endParaRPr lang="zh-CN" altLang="en-US" dirty="0">
              <a:latin typeface="Arial" panose="020B0604020202020204" pitchFamily="34" charset="0"/>
            </a:endParaRPr>
          </a:p>
        </p:txBody>
      </p:sp>
      <p:sp>
        <p:nvSpPr>
          <p:cNvPr id="4115" name="Oval 25"/>
          <p:cNvSpPr/>
          <p:nvPr/>
        </p:nvSpPr>
        <p:spPr>
          <a:xfrm>
            <a:off x="3752320" y="482283"/>
            <a:ext cx="2743200" cy="431800"/>
          </a:xfrm>
          <a:prstGeom prst="ellipse">
            <a:avLst/>
          </a:prstGeom>
          <a:noFill/>
          <a:ln w="25400" cap="flat" cmpd="sng">
            <a:solidFill>
              <a:srgbClr val="FF0000"/>
            </a:solidFill>
            <a:prstDash val="solid"/>
            <a:headEnd type="none" w="med" len="med"/>
            <a:tailEnd type="none" w="med" len="med"/>
          </a:ln>
        </p:spPr>
        <p:txBody>
          <a:bodyPr wrap="none" anchor="ctr"/>
          <a:lstStyle/>
          <a:p>
            <a:endParaRPr lang="zh-CN" altLang="en-US" dirty="0">
              <a:latin typeface="Arial" panose="020B0604020202020204" pitchFamily="34" charset="0"/>
            </a:endParaRPr>
          </a:p>
        </p:txBody>
      </p:sp>
    </p:spTree>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endParaRPr lang="zh-CN" altLang="en-US"/>
          </a:p>
        </p:txBody>
      </p:sp>
      <p:sp>
        <p:nvSpPr>
          <p:cNvPr id="4" name="标题 3"/>
          <p:cNvSpPr>
            <a:spLocks noGrp="1"/>
          </p:cNvSpPr>
          <p:nvPr>
            <p:ph type="title"/>
          </p:nvPr>
        </p:nvSpPr>
        <p:spPr/>
        <p:txBody>
          <a:bodyPr/>
          <a:lstStyle/>
          <a:p>
            <a:r>
              <a:rPr kumimoji="1" lang="zh-CN" altLang="en-US" dirty="0"/>
              <a:t>无线网络的组成元素</a:t>
            </a:r>
          </a:p>
        </p:txBody>
      </p:sp>
      <p:grpSp>
        <p:nvGrpSpPr>
          <p:cNvPr id="5" name="组合 140"/>
          <p:cNvGrpSpPr/>
          <p:nvPr/>
        </p:nvGrpSpPr>
        <p:grpSpPr bwMode="auto">
          <a:xfrm>
            <a:off x="395288" y="2190010"/>
            <a:ext cx="4573587" cy="3943350"/>
            <a:chOff x="790575" y="1709738"/>
            <a:chExt cx="5548313" cy="4583112"/>
          </a:xfrm>
        </p:grpSpPr>
        <p:sp>
          <p:nvSpPr>
            <p:cNvPr id="6" name="Oval 5"/>
            <p:cNvSpPr>
              <a:spLocks noChangeArrowheads="1"/>
            </p:cNvSpPr>
            <p:nvPr/>
          </p:nvSpPr>
          <p:spPr bwMode="auto">
            <a:xfrm>
              <a:off x="4582532" y="4667358"/>
              <a:ext cx="1756356" cy="1625492"/>
            </a:xfrm>
            <a:prstGeom prst="ellipse">
              <a:avLst/>
            </a:prstGeom>
            <a:solidFill>
              <a:srgbClr val="99CCFF"/>
            </a:solidFill>
            <a:ln w="9525">
              <a:noFill/>
              <a:round/>
            </a:ln>
          </p:spPr>
          <p:txBody>
            <a:bodyPr wrap="none" anchor="ctr"/>
            <a:lstStyle/>
            <a:p>
              <a:pPr>
                <a:defRPr/>
              </a:pPr>
              <a:endParaRPr lang="zh-TW" altLang="en-US">
                <a:latin typeface="微软雅黑" panose="020B0503020204020204" pitchFamily="34" charset="-122"/>
                <a:ea typeface="微软雅黑" panose="020B0503020204020204" pitchFamily="34" charset="-122"/>
                <a:cs typeface="微软雅黑" panose="020B0503020204020204" pitchFamily="34" charset="-122"/>
              </a:endParaRPr>
            </a:p>
          </p:txBody>
        </p:sp>
        <p:grpSp>
          <p:nvGrpSpPr>
            <p:cNvPr id="7" name="Group 6"/>
            <p:cNvGrpSpPr/>
            <p:nvPr/>
          </p:nvGrpSpPr>
          <p:grpSpPr bwMode="auto">
            <a:xfrm>
              <a:off x="2701925" y="2781300"/>
              <a:ext cx="2362200" cy="1762125"/>
              <a:chOff x="3839" y="1737"/>
              <a:chExt cx="1488" cy="1110"/>
            </a:xfrm>
          </p:grpSpPr>
          <p:sp>
            <p:nvSpPr>
              <p:cNvPr id="64" name="Freeform 7"/>
              <p:cNvSpPr/>
              <p:nvPr/>
            </p:nvSpPr>
            <p:spPr bwMode="auto">
              <a:xfrm>
                <a:off x="3836" y="1737"/>
                <a:ext cx="1488" cy="1110"/>
              </a:xfrm>
              <a:custGeom>
                <a:avLst/>
                <a:gdLst>
                  <a:gd name="T0" fmla="*/ 1 w 2135"/>
                  <a:gd name="T1" fmla="*/ 1 h 1662"/>
                  <a:gd name="T2" fmla="*/ 1 w 2135"/>
                  <a:gd name="T3" fmla="*/ 1 h 1662"/>
                  <a:gd name="T4" fmla="*/ 2 w 2135"/>
                  <a:gd name="T5" fmla="*/ 1 h 1662"/>
                  <a:gd name="T6" fmla="*/ 4 w 2135"/>
                  <a:gd name="T7" fmla="*/ 1 h 1662"/>
                  <a:gd name="T8" fmla="*/ 6 w 2135"/>
                  <a:gd name="T9" fmla="*/ 1 h 1662"/>
                  <a:gd name="T10" fmla="*/ 6 w 2135"/>
                  <a:gd name="T11" fmla="*/ 2 h 1662"/>
                  <a:gd name="T12" fmla="*/ 5 w 2135"/>
                  <a:gd name="T13" fmla="*/ 3 h 1662"/>
                  <a:gd name="T14" fmla="*/ 2 w 2135"/>
                  <a:gd name="T15" fmla="*/ 2 h 1662"/>
                  <a:gd name="T16" fmla="*/ 1 w 2135"/>
                  <a:gd name="T17" fmla="*/ 2 h 1662"/>
                  <a:gd name="T18" fmla="*/ 1 w 2135"/>
                  <a:gd name="T19" fmla="*/ 2 h 1662"/>
                  <a:gd name="T20" fmla="*/ 1 w 2135"/>
                  <a:gd name="T21" fmla="*/ 1 h 166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135"/>
                  <a:gd name="T34" fmla="*/ 0 h 1662"/>
                  <a:gd name="T35" fmla="*/ 2135 w 2135"/>
                  <a:gd name="T36" fmla="*/ 1662 h 166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135" h="1662">
                    <a:moveTo>
                      <a:pt x="27" y="652"/>
                    </a:moveTo>
                    <a:cubicBezTo>
                      <a:pt x="14" y="487"/>
                      <a:pt x="0" y="152"/>
                      <a:pt x="105" y="76"/>
                    </a:cubicBezTo>
                    <a:cubicBezTo>
                      <a:pt x="210" y="0"/>
                      <a:pt x="473" y="192"/>
                      <a:pt x="657" y="196"/>
                    </a:cubicBezTo>
                    <a:cubicBezTo>
                      <a:pt x="841" y="200"/>
                      <a:pt x="985" y="65"/>
                      <a:pt x="1209" y="100"/>
                    </a:cubicBezTo>
                    <a:cubicBezTo>
                      <a:pt x="1433" y="135"/>
                      <a:pt x="1867" y="232"/>
                      <a:pt x="2001" y="406"/>
                    </a:cubicBezTo>
                    <a:cubicBezTo>
                      <a:pt x="2135" y="580"/>
                      <a:pt x="2083" y="945"/>
                      <a:pt x="2013" y="1144"/>
                    </a:cubicBezTo>
                    <a:cubicBezTo>
                      <a:pt x="1943" y="1343"/>
                      <a:pt x="1781" y="1538"/>
                      <a:pt x="1581" y="1600"/>
                    </a:cubicBezTo>
                    <a:cubicBezTo>
                      <a:pt x="1381" y="1662"/>
                      <a:pt x="993" y="1571"/>
                      <a:pt x="813" y="1516"/>
                    </a:cubicBezTo>
                    <a:cubicBezTo>
                      <a:pt x="633" y="1461"/>
                      <a:pt x="606" y="1345"/>
                      <a:pt x="501" y="1270"/>
                    </a:cubicBezTo>
                    <a:cubicBezTo>
                      <a:pt x="396" y="1195"/>
                      <a:pt x="262" y="1169"/>
                      <a:pt x="183" y="1066"/>
                    </a:cubicBezTo>
                    <a:cubicBezTo>
                      <a:pt x="104" y="963"/>
                      <a:pt x="25" y="819"/>
                      <a:pt x="27" y="652"/>
                    </a:cubicBezTo>
                    <a:close/>
                  </a:path>
                </a:pathLst>
              </a:custGeom>
              <a:solidFill>
                <a:schemeClr val="accent2"/>
              </a:solidFill>
              <a:ln w="9525">
                <a:noFill/>
                <a:round/>
              </a:ln>
            </p:spPr>
            <p:txBody>
              <a:bodyPr wrap="none" anchor="ctr"/>
              <a:lstStyle/>
              <a:p>
                <a:pPr>
                  <a:defRPr/>
                </a:pP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65" name="Text Box 8"/>
              <p:cNvSpPr txBox="1">
                <a:spLocks noChangeArrowheads="1"/>
              </p:cNvSpPr>
              <p:nvPr/>
            </p:nvSpPr>
            <p:spPr bwMode="auto">
              <a:xfrm>
                <a:off x="3961" y="2106"/>
                <a:ext cx="1317" cy="294"/>
              </a:xfrm>
              <a:prstGeom prst="rect">
                <a:avLst/>
              </a:prstGeom>
              <a:noFill/>
              <a:ln>
                <a:noFill/>
              </a:ln>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cs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000">
                    <a:latin typeface="微软雅黑" panose="020B0503020204020204" pitchFamily="34" charset="-122"/>
                    <a:ea typeface="微软雅黑" panose="020B0503020204020204" pitchFamily="34" charset="-122"/>
                    <a:cs typeface="微软雅黑" panose="020B0503020204020204" pitchFamily="34" charset="-122"/>
                  </a:rPr>
                  <a:t>公共基础网络</a:t>
                </a:r>
                <a:endParaRPr lang="en-US" altLang="zh-TW" sz="2000">
                  <a:latin typeface="微软雅黑" panose="020B0503020204020204" pitchFamily="34" charset="-122"/>
                  <a:ea typeface="微软雅黑" panose="020B0503020204020204" pitchFamily="34" charset="-122"/>
                  <a:cs typeface="微软雅黑" panose="020B0503020204020204" pitchFamily="34" charset="-122"/>
                </a:endParaRPr>
              </a:p>
            </p:txBody>
          </p:sp>
        </p:grpSp>
        <p:pic>
          <p:nvPicPr>
            <p:cNvPr id="8" name="Picture 9" descr="31u_bnrz[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18138" y="5245100"/>
              <a:ext cx="214312" cy="336550"/>
            </a:xfrm>
            <a:prstGeom prst="rect">
              <a:avLst/>
            </a:prstGeom>
            <a:noFill/>
            <a:ln>
              <a:noFill/>
            </a:ln>
          </p:spPr>
        </p:pic>
        <p:grpSp>
          <p:nvGrpSpPr>
            <p:cNvPr id="9" name="Group 10"/>
            <p:cNvGrpSpPr/>
            <p:nvPr/>
          </p:nvGrpSpPr>
          <p:grpSpPr bwMode="auto">
            <a:xfrm>
              <a:off x="790575" y="1709738"/>
              <a:ext cx="1755775" cy="1625600"/>
              <a:chOff x="567" y="1326"/>
              <a:chExt cx="1106" cy="1024"/>
            </a:xfrm>
          </p:grpSpPr>
          <p:sp>
            <p:nvSpPr>
              <p:cNvPr id="53" name="Oval 11"/>
              <p:cNvSpPr>
                <a:spLocks noChangeArrowheads="1"/>
              </p:cNvSpPr>
              <p:nvPr/>
            </p:nvSpPr>
            <p:spPr bwMode="auto">
              <a:xfrm>
                <a:off x="567" y="1326"/>
                <a:ext cx="1106" cy="1024"/>
              </a:xfrm>
              <a:prstGeom prst="ellipse">
                <a:avLst/>
              </a:prstGeom>
              <a:solidFill>
                <a:srgbClr val="99CCFF"/>
              </a:solidFill>
              <a:ln w="9525">
                <a:noFill/>
                <a:round/>
              </a:ln>
            </p:spPr>
            <p:txBody>
              <a:bodyPr wrap="none" anchor="ctr"/>
              <a:lstStyle/>
              <a:p>
                <a:pPr>
                  <a:defRPr/>
                </a:pPr>
                <a:endParaRPr lang="zh-TW" altLang="en-US">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54" name="Picture 12" descr="31u_bnrz[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400000">
                <a:off x="1035" y="1785"/>
                <a:ext cx="212" cy="135"/>
              </a:xfrm>
              <a:prstGeom prst="rect">
                <a:avLst/>
              </a:prstGeom>
              <a:solidFill>
                <a:srgbClr val="99CCFF"/>
              </a:solidFill>
              <a:ln>
                <a:noFill/>
              </a:ln>
            </p:spPr>
          </p:pic>
          <p:grpSp>
            <p:nvGrpSpPr>
              <p:cNvPr id="55" name="Group 13"/>
              <p:cNvGrpSpPr/>
              <p:nvPr/>
            </p:nvGrpSpPr>
            <p:grpSpPr bwMode="auto">
              <a:xfrm>
                <a:off x="1221" y="1447"/>
                <a:ext cx="252" cy="288"/>
                <a:chOff x="2870" y="1518"/>
                <a:chExt cx="292" cy="320"/>
              </a:xfrm>
            </p:grpSpPr>
            <p:graphicFrame>
              <p:nvGraphicFramePr>
                <p:cNvPr id="62" name="Object 14"/>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name="Clip" r:id="rId4" imgW="826770" imgH="840105" progId="MS_ClipArt_Gallery.2">
                        <p:embed/>
                      </p:oleObj>
                    </mc:Choice>
                    <mc:Fallback>
                      <p:oleObj name="Clip" r:id="rId4" imgW="826770" imgH="840105" progId="MS_ClipArt_Gallery.2">
                        <p:embed/>
                        <p:pic>
                          <p:nvPicPr>
                            <p:cNvPr id="0" name="图片 4628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solidFill>
                              <a:srgbClr val="99CCFF"/>
                            </a:solidFill>
                            <a:ln>
                              <a:noFill/>
                            </a:ln>
                            <a:effectLst/>
                          </p:spPr>
                        </p:pic>
                      </p:oleObj>
                    </mc:Fallback>
                  </mc:AlternateContent>
                </a:graphicData>
              </a:graphic>
            </p:graphicFrame>
            <p:graphicFrame>
              <p:nvGraphicFramePr>
                <p:cNvPr id="63" name="Object 15"/>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name="Clip" r:id="rId6" imgW="1268095" imgH="1199515" progId="MS_ClipArt_Gallery.2">
                        <p:embed/>
                      </p:oleObj>
                    </mc:Choice>
                    <mc:Fallback>
                      <p:oleObj name="Clip" r:id="rId6" imgW="1268095" imgH="1199515" progId="MS_ClipArt_Gallery.2">
                        <p:embed/>
                        <p:pic>
                          <p:nvPicPr>
                            <p:cNvPr id="0" name="图片 4628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solidFill>
                              <a:srgbClr val="99CCFF"/>
                            </a:solidFill>
                            <a:ln>
                              <a:noFill/>
                            </a:ln>
                            <a:effectLst/>
                          </p:spPr>
                        </p:pic>
                      </p:oleObj>
                    </mc:Fallback>
                  </mc:AlternateContent>
                </a:graphicData>
              </a:graphic>
            </p:graphicFrame>
          </p:grpSp>
          <p:grpSp>
            <p:nvGrpSpPr>
              <p:cNvPr id="56" name="Group 16"/>
              <p:cNvGrpSpPr/>
              <p:nvPr/>
            </p:nvGrpSpPr>
            <p:grpSpPr bwMode="auto">
              <a:xfrm>
                <a:off x="869" y="1379"/>
                <a:ext cx="252" cy="288"/>
                <a:chOff x="2870" y="1518"/>
                <a:chExt cx="292" cy="320"/>
              </a:xfrm>
            </p:grpSpPr>
            <p:graphicFrame>
              <p:nvGraphicFramePr>
                <p:cNvPr id="60" name="Object 17"/>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name="Clip" r:id="rId8" imgW="826770" imgH="840105" progId="MS_ClipArt_Gallery.2">
                        <p:embed/>
                      </p:oleObj>
                    </mc:Choice>
                    <mc:Fallback>
                      <p:oleObj name="Clip" r:id="rId8" imgW="826770" imgH="840105" progId="MS_ClipArt_Gallery.2">
                        <p:embed/>
                        <p:pic>
                          <p:nvPicPr>
                            <p:cNvPr id="0" name="图片 4628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solidFill>
                              <a:srgbClr val="99CCFF"/>
                            </a:solidFill>
                            <a:ln>
                              <a:noFill/>
                            </a:ln>
                            <a:effectLst/>
                          </p:spPr>
                        </p:pic>
                      </p:oleObj>
                    </mc:Fallback>
                  </mc:AlternateContent>
                </a:graphicData>
              </a:graphic>
            </p:graphicFrame>
            <p:graphicFrame>
              <p:nvGraphicFramePr>
                <p:cNvPr id="61" name="Object 18"/>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name="Clip" r:id="rId9" imgW="1268095" imgH="1199515" progId="MS_ClipArt_Gallery.2">
                        <p:embed/>
                      </p:oleObj>
                    </mc:Choice>
                    <mc:Fallback>
                      <p:oleObj name="Clip" r:id="rId9" imgW="1268095" imgH="1199515" progId="MS_ClipArt_Gallery.2">
                        <p:embed/>
                        <p:pic>
                          <p:nvPicPr>
                            <p:cNvPr id="0" name="图片 4628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solidFill>
                              <a:srgbClr val="99CCFF"/>
                            </a:solidFill>
                            <a:ln>
                              <a:noFill/>
                            </a:ln>
                            <a:effectLst/>
                          </p:spPr>
                        </p:pic>
                      </p:oleObj>
                    </mc:Fallback>
                  </mc:AlternateContent>
                </a:graphicData>
              </a:graphic>
            </p:graphicFrame>
          </p:grpSp>
          <p:grpSp>
            <p:nvGrpSpPr>
              <p:cNvPr id="57" name="Group 19"/>
              <p:cNvGrpSpPr/>
              <p:nvPr/>
            </p:nvGrpSpPr>
            <p:grpSpPr bwMode="auto">
              <a:xfrm>
                <a:off x="727" y="1878"/>
                <a:ext cx="252" cy="288"/>
                <a:chOff x="2870" y="1518"/>
                <a:chExt cx="292" cy="320"/>
              </a:xfrm>
            </p:grpSpPr>
            <p:graphicFrame>
              <p:nvGraphicFramePr>
                <p:cNvPr id="58" name="Object 20"/>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name="Clip" r:id="rId10" imgW="826770" imgH="840105" progId="MS_ClipArt_Gallery.2">
                        <p:embed/>
                      </p:oleObj>
                    </mc:Choice>
                    <mc:Fallback>
                      <p:oleObj name="Clip" r:id="rId10" imgW="826770" imgH="840105" progId="MS_ClipArt_Gallery.2">
                        <p:embed/>
                        <p:pic>
                          <p:nvPicPr>
                            <p:cNvPr id="0" name="图片 4628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solidFill>
                              <a:srgbClr val="99CCFF"/>
                            </a:solidFill>
                            <a:ln>
                              <a:noFill/>
                            </a:ln>
                            <a:effectLst/>
                          </p:spPr>
                        </p:pic>
                      </p:oleObj>
                    </mc:Fallback>
                  </mc:AlternateContent>
                </a:graphicData>
              </a:graphic>
            </p:graphicFrame>
            <p:graphicFrame>
              <p:nvGraphicFramePr>
                <p:cNvPr id="59" name="Object 21"/>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name="Clip" r:id="rId11" imgW="1268095" imgH="1199515" progId="MS_ClipArt_Gallery.2">
                        <p:embed/>
                      </p:oleObj>
                    </mc:Choice>
                    <mc:Fallback>
                      <p:oleObj name="Clip" r:id="rId11" imgW="1268095" imgH="1199515" progId="MS_ClipArt_Gallery.2">
                        <p:embed/>
                        <p:pic>
                          <p:nvPicPr>
                            <p:cNvPr id="0" name="图片 4628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solidFill>
                              <a:srgbClr val="99CCFF"/>
                            </a:solidFill>
                            <a:ln>
                              <a:noFill/>
                            </a:ln>
                            <a:effectLst/>
                          </p:spPr>
                        </p:pic>
                      </p:oleObj>
                    </mc:Fallback>
                  </mc:AlternateContent>
                </a:graphicData>
              </a:graphic>
            </p:graphicFrame>
          </p:grpSp>
        </p:grpSp>
        <p:sp>
          <p:nvSpPr>
            <p:cNvPr id="10" name="Line 22"/>
            <p:cNvSpPr>
              <a:spLocks noChangeShapeType="1"/>
            </p:cNvSpPr>
            <p:nvPr/>
          </p:nvSpPr>
          <p:spPr bwMode="auto">
            <a:xfrm>
              <a:off x="1818968" y="2711601"/>
              <a:ext cx="901288" cy="391151"/>
            </a:xfrm>
            <a:prstGeom prst="line">
              <a:avLst/>
            </a:prstGeom>
            <a:noFill/>
            <a:ln w="9525">
              <a:solidFill>
                <a:schemeClr val="tx1"/>
              </a:solidFill>
              <a:round/>
            </a:ln>
          </p:spPr>
          <p:txBody>
            <a:bodyPr/>
            <a:lstStyle/>
            <a:p>
              <a:pPr>
                <a:defRPr/>
              </a:pP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1" name="Oval 23"/>
            <p:cNvSpPr>
              <a:spLocks noChangeArrowheads="1"/>
            </p:cNvSpPr>
            <p:nvPr/>
          </p:nvSpPr>
          <p:spPr bwMode="auto">
            <a:xfrm>
              <a:off x="884940" y="3632283"/>
              <a:ext cx="1756356" cy="1625491"/>
            </a:xfrm>
            <a:prstGeom prst="ellipse">
              <a:avLst/>
            </a:prstGeom>
            <a:solidFill>
              <a:srgbClr val="99CCFF"/>
            </a:solidFill>
            <a:ln w="9525">
              <a:noFill/>
              <a:round/>
            </a:ln>
          </p:spPr>
          <p:txBody>
            <a:bodyPr wrap="none" anchor="ctr"/>
            <a:lstStyle/>
            <a:p>
              <a:pPr>
                <a:defRPr/>
              </a:pPr>
              <a:endParaRPr lang="zh-TW" altLang="en-US">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12" name="Picture 24" descr="31u_bnrz[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89100" y="4300538"/>
              <a:ext cx="214313" cy="336550"/>
            </a:xfrm>
            <a:prstGeom prst="rect">
              <a:avLst/>
            </a:prstGeom>
            <a:noFill/>
            <a:ln>
              <a:noFill/>
            </a:ln>
          </p:spPr>
        </p:pic>
        <p:grpSp>
          <p:nvGrpSpPr>
            <p:cNvPr id="13" name="Group 25"/>
            <p:cNvGrpSpPr/>
            <p:nvPr/>
          </p:nvGrpSpPr>
          <p:grpSpPr bwMode="auto">
            <a:xfrm>
              <a:off x="1676400" y="4651380"/>
              <a:ext cx="400050" cy="457201"/>
              <a:chOff x="2870" y="1518"/>
              <a:chExt cx="292" cy="320"/>
            </a:xfrm>
          </p:grpSpPr>
          <p:graphicFrame>
            <p:nvGraphicFramePr>
              <p:cNvPr id="51" name="Object 26"/>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name="Clip" r:id="rId12" imgW="826770" imgH="840105" progId="MS_ClipArt_Gallery.2">
                      <p:embed/>
                    </p:oleObj>
                  </mc:Choice>
                  <mc:Fallback>
                    <p:oleObj name="Clip" r:id="rId12" imgW="826770" imgH="840105" progId="MS_ClipArt_Gallery.2">
                      <p:embed/>
                      <p:pic>
                        <p:nvPicPr>
                          <p:cNvPr id="0" name="图片 4628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ln>
                            <a:noFill/>
                          </a:ln>
                          <a:effectLst/>
                        </p:spPr>
                      </p:pic>
                    </p:oleObj>
                  </mc:Fallback>
                </mc:AlternateContent>
              </a:graphicData>
            </a:graphic>
          </p:graphicFrame>
          <p:graphicFrame>
            <p:nvGraphicFramePr>
              <p:cNvPr id="52" name="Object 27"/>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name="Clip" r:id="rId13" imgW="1268095" imgH="1199515" progId="MS_ClipArt_Gallery.2">
                      <p:embed/>
                    </p:oleObj>
                  </mc:Choice>
                  <mc:Fallback>
                    <p:oleObj name="Clip" r:id="rId13" imgW="1268095" imgH="1199515" progId="MS_ClipArt_Gallery.2">
                      <p:embed/>
                      <p:pic>
                        <p:nvPicPr>
                          <p:cNvPr id="0" name="图片 4628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ln>
                            <a:noFill/>
                          </a:ln>
                          <a:effectLst/>
                        </p:spPr>
                      </p:pic>
                    </p:oleObj>
                  </mc:Fallback>
                </mc:AlternateContent>
              </a:graphicData>
            </a:graphic>
          </p:graphicFrame>
        </p:grpSp>
        <p:grpSp>
          <p:nvGrpSpPr>
            <p:cNvPr id="14" name="Group 28"/>
            <p:cNvGrpSpPr/>
            <p:nvPr/>
          </p:nvGrpSpPr>
          <p:grpSpPr bwMode="auto">
            <a:xfrm>
              <a:off x="1525588" y="3702055"/>
              <a:ext cx="400050" cy="457201"/>
              <a:chOff x="2870" y="1518"/>
              <a:chExt cx="292" cy="320"/>
            </a:xfrm>
          </p:grpSpPr>
          <p:graphicFrame>
            <p:nvGraphicFramePr>
              <p:cNvPr id="49" name="Object 29"/>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name="Clip" r:id="rId14" imgW="826770" imgH="840105" progId="MS_ClipArt_Gallery.2">
                      <p:embed/>
                    </p:oleObj>
                  </mc:Choice>
                  <mc:Fallback>
                    <p:oleObj name="Clip" r:id="rId14" imgW="826770" imgH="840105" progId="MS_ClipArt_Gallery.2">
                      <p:embed/>
                      <p:pic>
                        <p:nvPicPr>
                          <p:cNvPr id="0" name="图片 4628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ln>
                            <a:noFill/>
                          </a:ln>
                          <a:effectLst/>
                        </p:spPr>
                      </p:pic>
                    </p:oleObj>
                  </mc:Fallback>
                </mc:AlternateContent>
              </a:graphicData>
            </a:graphic>
          </p:graphicFrame>
          <p:graphicFrame>
            <p:nvGraphicFramePr>
              <p:cNvPr id="50" name="Object 30"/>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name="Clip" r:id="rId15" imgW="1268095" imgH="1199515" progId="MS_ClipArt_Gallery.2">
                      <p:embed/>
                    </p:oleObj>
                  </mc:Choice>
                  <mc:Fallback>
                    <p:oleObj name="Clip" r:id="rId15" imgW="1268095" imgH="1199515" progId="MS_ClipArt_Gallery.2">
                      <p:embed/>
                      <p:pic>
                        <p:nvPicPr>
                          <p:cNvPr id="0" name="图片 4629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ln>
                            <a:noFill/>
                          </a:ln>
                          <a:effectLst/>
                        </p:spPr>
                      </p:pic>
                    </p:oleObj>
                  </mc:Fallback>
                </mc:AlternateContent>
              </a:graphicData>
            </a:graphic>
          </p:graphicFrame>
        </p:grpSp>
        <p:grpSp>
          <p:nvGrpSpPr>
            <p:cNvPr id="15" name="Group 31"/>
            <p:cNvGrpSpPr/>
            <p:nvPr/>
          </p:nvGrpSpPr>
          <p:grpSpPr bwMode="auto">
            <a:xfrm>
              <a:off x="1139825" y="4508505"/>
              <a:ext cx="400050" cy="457201"/>
              <a:chOff x="2870" y="1518"/>
              <a:chExt cx="292" cy="320"/>
            </a:xfrm>
          </p:grpSpPr>
          <p:graphicFrame>
            <p:nvGraphicFramePr>
              <p:cNvPr id="47" name="Object 32"/>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name="Clip" r:id="rId16" imgW="826770" imgH="840105" progId="MS_ClipArt_Gallery.2">
                      <p:embed/>
                    </p:oleObj>
                  </mc:Choice>
                  <mc:Fallback>
                    <p:oleObj name="Clip" r:id="rId16" imgW="826770" imgH="840105" progId="MS_ClipArt_Gallery.2">
                      <p:embed/>
                      <p:pic>
                        <p:nvPicPr>
                          <p:cNvPr id="0" name="图片 4629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ln>
                            <a:noFill/>
                          </a:ln>
                          <a:effectLst/>
                        </p:spPr>
                      </p:pic>
                    </p:oleObj>
                  </mc:Fallback>
                </mc:AlternateContent>
              </a:graphicData>
            </a:graphic>
          </p:graphicFrame>
          <p:graphicFrame>
            <p:nvGraphicFramePr>
              <p:cNvPr id="48" name="Object 33"/>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name="Clip" r:id="rId17" imgW="1268095" imgH="1199515" progId="MS_ClipArt_Gallery.2">
                      <p:embed/>
                    </p:oleObj>
                  </mc:Choice>
                  <mc:Fallback>
                    <p:oleObj name="Clip" r:id="rId17" imgW="1268095" imgH="1199515" progId="MS_ClipArt_Gallery.2">
                      <p:embed/>
                      <p:pic>
                        <p:nvPicPr>
                          <p:cNvPr id="0" name="图片 4629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ln>
                            <a:noFill/>
                          </a:ln>
                          <a:effectLst/>
                        </p:spPr>
                      </p:pic>
                    </p:oleObj>
                  </mc:Fallback>
                </mc:AlternateContent>
              </a:graphicData>
            </a:graphic>
          </p:graphicFrame>
        </p:grpSp>
        <p:sp>
          <p:nvSpPr>
            <p:cNvPr id="16" name="Line 34"/>
            <p:cNvSpPr>
              <a:spLocks noChangeShapeType="1"/>
            </p:cNvSpPr>
            <p:nvPr/>
          </p:nvSpPr>
          <p:spPr bwMode="auto">
            <a:xfrm flipV="1">
              <a:off x="1840151" y="3720846"/>
              <a:ext cx="974470" cy="725105"/>
            </a:xfrm>
            <a:prstGeom prst="line">
              <a:avLst/>
            </a:prstGeom>
            <a:noFill/>
            <a:ln w="9525">
              <a:solidFill>
                <a:schemeClr val="tx1"/>
              </a:solidFill>
              <a:round/>
            </a:ln>
          </p:spPr>
          <p:txBody>
            <a:bodyPr/>
            <a:lstStyle/>
            <a:p>
              <a:pPr>
                <a:defRPr/>
              </a:pP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p:txBody>
        </p:sp>
        <p:grpSp>
          <p:nvGrpSpPr>
            <p:cNvPr id="17" name="Group 35"/>
            <p:cNvGrpSpPr/>
            <p:nvPr/>
          </p:nvGrpSpPr>
          <p:grpSpPr bwMode="auto">
            <a:xfrm>
              <a:off x="1016000" y="3960818"/>
              <a:ext cx="400050" cy="457201"/>
              <a:chOff x="2870" y="1518"/>
              <a:chExt cx="292" cy="320"/>
            </a:xfrm>
          </p:grpSpPr>
          <p:graphicFrame>
            <p:nvGraphicFramePr>
              <p:cNvPr id="45" name="Object 36"/>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name="Clip" r:id="rId18" imgW="826770" imgH="840105" progId="MS_ClipArt_Gallery.2">
                      <p:embed/>
                    </p:oleObj>
                  </mc:Choice>
                  <mc:Fallback>
                    <p:oleObj name="Clip" r:id="rId18" imgW="826770" imgH="840105" progId="MS_ClipArt_Gallery.2">
                      <p:embed/>
                      <p:pic>
                        <p:nvPicPr>
                          <p:cNvPr id="0" name="图片 4629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ln>
                            <a:noFill/>
                          </a:ln>
                          <a:effectLst/>
                        </p:spPr>
                      </p:pic>
                    </p:oleObj>
                  </mc:Fallback>
                </mc:AlternateContent>
              </a:graphicData>
            </a:graphic>
          </p:graphicFrame>
          <p:graphicFrame>
            <p:nvGraphicFramePr>
              <p:cNvPr id="46" name="Object 37"/>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name="Clip" r:id="rId19" imgW="1268095" imgH="1199515" progId="MS_ClipArt_Gallery.2">
                      <p:embed/>
                    </p:oleObj>
                  </mc:Choice>
                  <mc:Fallback>
                    <p:oleObj name="Clip" r:id="rId19" imgW="1268095" imgH="1199515" progId="MS_ClipArt_Gallery.2">
                      <p:embed/>
                      <p:pic>
                        <p:nvPicPr>
                          <p:cNvPr id="0" name="图片 4629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ln>
                            <a:noFill/>
                          </a:ln>
                          <a:effectLst/>
                        </p:spPr>
                      </p:pic>
                    </p:oleObj>
                  </mc:Fallback>
                </mc:AlternateContent>
              </a:graphicData>
            </a:graphic>
          </p:graphicFrame>
        </p:grpSp>
        <p:sp>
          <p:nvSpPr>
            <p:cNvPr id="18" name="Oval 38"/>
            <p:cNvSpPr>
              <a:spLocks noChangeArrowheads="1"/>
            </p:cNvSpPr>
            <p:nvPr/>
          </p:nvSpPr>
          <p:spPr bwMode="auto">
            <a:xfrm>
              <a:off x="3272968" y="4582485"/>
              <a:ext cx="1756356" cy="1625492"/>
            </a:xfrm>
            <a:prstGeom prst="ellipse">
              <a:avLst/>
            </a:prstGeom>
            <a:solidFill>
              <a:srgbClr val="99CCFF"/>
            </a:solidFill>
            <a:ln w="9525">
              <a:noFill/>
              <a:round/>
            </a:ln>
          </p:spPr>
          <p:txBody>
            <a:bodyPr wrap="none" anchor="ctr"/>
            <a:lstStyle/>
            <a:p>
              <a:pPr>
                <a:defRPr/>
              </a:pPr>
              <a:endParaRPr lang="zh-TW" altLang="en-US">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19" name="Picture 39" descr="31u_bnrz[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6700" y="5265738"/>
              <a:ext cx="214313" cy="336550"/>
            </a:xfrm>
            <a:prstGeom prst="rect">
              <a:avLst/>
            </a:prstGeom>
            <a:noFill/>
            <a:ln>
              <a:noFill/>
            </a:ln>
          </p:spPr>
        </p:pic>
        <p:grpSp>
          <p:nvGrpSpPr>
            <p:cNvPr id="20" name="Group 40"/>
            <p:cNvGrpSpPr/>
            <p:nvPr/>
          </p:nvGrpSpPr>
          <p:grpSpPr bwMode="auto">
            <a:xfrm>
              <a:off x="4064000" y="5616580"/>
              <a:ext cx="400050" cy="457201"/>
              <a:chOff x="2870" y="1518"/>
              <a:chExt cx="292" cy="320"/>
            </a:xfrm>
          </p:grpSpPr>
          <p:graphicFrame>
            <p:nvGraphicFramePr>
              <p:cNvPr id="43" name="Object 41"/>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name="Clip" r:id="rId20" imgW="826770" imgH="840105" progId="MS_ClipArt_Gallery.2">
                      <p:embed/>
                    </p:oleObj>
                  </mc:Choice>
                  <mc:Fallback>
                    <p:oleObj name="Clip" r:id="rId20" imgW="826770" imgH="840105" progId="MS_ClipArt_Gallery.2">
                      <p:embed/>
                      <p:pic>
                        <p:nvPicPr>
                          <p:cNvPr id="0" name="图片 4629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ln>
                            <a:noFill/>
                          </a:ln>
                          <a:effectLst/>
                        </p:spPr>
                      </p:pic>
                    </p:oleObj>
                  </mc:Fallback>
                </mc:AlternateContent>
              </a:graphicData>
            </a:graphic>
          </p:graphicFrame>
          <p:graphicFrame>
            <p:nvGraphicFramePr>
              <p:cNvPr id="44" name="Object 42"/>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name="Clip" r:id="rId21" imgW="1268095" imgH="1199515" progId="MS_ClipArt_Gallery.2">
                      <p:embed/>
                    </p:oleObj>
                  </mc:Choice>
                  <mc:Fallback>
                    <p:oleObj name="Clip" r:id="rId21" imgW="1268095" imgH="1199515" progId="MS_ClipArt_Gallery.2">
                      <p:embed/>
                      <p:pic>
                        <p:nvPicPr>
                          <p:cNvPr id="0" name="图片 4629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ln>
                            <a:noFill/>
                          </a:ln>
                          <a:effectLst/>
                        </p:spPr>
                      </p:pic>
                    </p:oleObj>
                  </mc:Fallback>
                </mc:AlternateContent>
              </a:graphicData>
            </a:graphic>
          </p:graphicFrame>
        </p:grpSp>
        <p:grpSp>
          <p:nvGrpSpPr>
            <p:cNvPr id="21" name="Group 43"/>
            <p:cNvGrpSpPr/>
            <p:nvPr/>
          </p:nvGrpSpPr>
          <p:grpSpPr bwMode="auto">
            <a:xfrm>
              <a:off x="4265613" y="4672018"/>
              <a:ext cx="400050" cy="457201"/>
              <a:chOff x="2870" y="1518"/>
              <a:chExt cx="292" cy="320"/>
            </a:xfrm>
          </p:grpSpPr>
          <p:graphicFrame>
            <p:nvGraphicFramePr>
              <p:cNvPr id="41" name="Object 44"/>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name="Clip" r:id="rId22" imgW="826770" imgH="840105" progId="MS_ClipArt_Gallery.2">
                      <p:embed/>
                    </p:oleObj>
                  </mc:Choice>
                  <mc:Fallback>
                    <p:oleObj name="Clip" r:id="rId22" imgW="826770" imgH="840105" progId="MS_ClipArt_Gallery.2">
                      <p:embed/>
                      <p:pic>
                        <p:nvPicPr>
                          <p:cNvPr id="0" name="图片 4629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ln>
                            <a:noFill/>
                          </a:ln>
                          <a:effectLst/>
                        </p:spPr>
                      </p:pic>
                    </p:oleObj>
                  </mc:Fallback>
                </mc:AlternateContent>
              </a:graphicData>
            </a:graphic>
          </p:graphicFrame>
          <p:graphicFrame>
            <p:nvGraphicFramePr>
              <p:cNvPr id="42" name="Object 45"/>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name="Clip" r:id="rId23" imgW="1268095" imgH="1199515" progId="MS_ClipArt_Gallery.2">
                      <p:embed/>
                    </p:oleObj>
                  </mc:Choice>
                  <mc:Fallback>
                    <p:oleObj name="Clip" r:id="rId23" imgW="1268095" imgH="1199515" progId="MS_ClipArt_Gallery.2">
                      <p:embed/>
                      <p:pic>
                        <p:nvPicPr>
                          <p:cNvPr id="0" name="图片 4629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ln>
                            <a:noFill/>
                          </a:ln>
                          <a:effectLst/>
                        </p:spPr>
                      </p:pic>
                    </p:oleObj>
                  </mc:Fallback>
                </mc:AlternateContent>
              </a:graphicData>
            </a:graphic>
          </p:graphicFrame>
        </p:grpSp>
        <p:grpSp>
          <p:nvGrpSpPr>
            <p:cNvPr id="22" name="Group 46"/>
            <p:cNvGrpSpPr/>
            <p:nvPr/>
          </p:nvGrpSpPr>
          <p:grpSpPr bwMode="auto">
            <a:xfrm>
              <a:off x="3527425" y="5473705"/>
              <a:ext cx="400050" cy="457201"/>
              <a:chOff x="2870" y="1518"/>
              <a:chExt cx="292" cy="320"/>
            </a:xfrm>
          </p:grpSpPr>
          <p:graphicFrame>
            <p:nvGraphicFramePr>
              <p:cNvPr id="39" name="Object 47"/>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name="Clip" r:id="rId24" imgW="826770" imgH="840105" progId="MS_ClipArt_Gallery.2">
                      <p:embed/>
                    </p:oleObj>
                  </mc:Choice>
                  <mc:Fallback>
                    <p:oleObj name="Clip" r:id="rId24" imgW="826770" imgH="840105" progId="MS_ClipArt_Gallery.2">
                      <p:embed/>
                      <p:pic>
                        <p:nvPicPr>
                          <p:cNvPr id="0" name="图片 4629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ln>
                            <a:noFill/>
                          </a:ln>
                          <a:effectLst/>
                        </p:spPr>
                      </p:pic>
                    </p:oleObj>
                  </mc:Fallback>
                </mc:AlternateContent>
              </a:graphicData>
            </a:graphic>
          </p:graphicFrame>
          <p:graphicFrame>
            <p:nvGraphicFramePr>
              <p:cNvPr id="40" name="Object 48"/>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name="Clip" r:id="rId25" imgW="1268095" imgH="1199515" progId="MS_ClipArt_Gallery.2">
                      <p:embed/>
                    </p:oleObj>
                  </mc:Choice>
                  <mc:Fallback>
                    <p:oleObj name="Clip" r:id="rId25" imgW="1268095" imgH="1199515" progId="MS_ClipArt_Gallery.2">
                      <p:embed/>
                      <p:pic>
                        <p:nvPicPr>
                          <p:cNvPr id="0" name="图片 4630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ln>
                            <a:noFill/>
                          </a:ln>
                          <a:effectLst/>
                        </p:spPr>
                      </p:pic>
                    </p:oleObj>
                  </mc:Fallback>
                </mc:AlternateContent>
              </a:graphicData>
            </a:graphic>
          </p:graphicFrame>
        </p:grpSp>
        <p:grpSp>
          <p:nvGrpSpPr>
            <p:cNvPr id="23" name="Group 49"/>
            <p:cNvGrpSpPr/>
            <p:nvPr/>
          </p:nvGrpSpPr>
          <p:grpSpPr bwMode="auto">
            <a:xfrm>
              <a:off x="3403600" y="4926018"/>
              <a:ext cx="400050" cy="457201"/>
              <a:chOff x="2870" y="1518"/>
              <a:chExt cx="292" cy="320"/>
            </a:xfrm>
          </p:grpSpPr>
          <p:graphicFrame>
            <p:nvGraphicFramePr>
              <p:cNvPr id="37" name="Object 50"/>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name="Clip" r:id="rId26" imgW="826770" imgH="840105" progId="MS_ClipArt_Gallery.2">
                      <p:embed/>
                    </p:oleObj>
                  </mc:Choice>
                  <mc:Fallback>
                    <p:oleObj name="Clip" r:id="rId26" imgW="826770" imgH="840105" progId="MS_ClipArt_Gallery.2">
                      <p:embed/>
                      <p:pic>
                        <p:nvPicPr>
                          <p:cNvPr id="0" name="图片 4630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ln>
                            <a:noFill/>
                          </a:ln>
                          <a:effectLst/>
                        </p:spPr>
                      </p:pic>
                    </p:oleObj>
                  </mc:Fallback>
                </mc:AlternateContent>
              </a:graphicData>
            </a:graphic>
          </p:graphicFrame>
          <p:graphicFrame>
            <p:nvGraphicFramePr>
              <p:cNvPr id="38" name="Object 51"/>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name="Clip" r:id="rId27" imgW="1268095" imgH="1199515" progId="MS_ClipArt_Gallery.2">
                      <p:embed/>
                    </p:oleObj>
                  </mc:Choice>
                  <mc:Fallback>
                    <p:oleObj name="Clip" r:id="rId27" imgW="1268095" imgH="1199515" progId="MS_ClipArt_Gallery.2">
                      <p:embed/>
                      <p:pic>
                        <p:nvPicPr>
                          <p:cNvPr id="0" name="图片 4630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ln>
                            <a:noFill/>
                          </a:ln>
                          <a:effectLst/>
                        </p:spPr>
                      </p:pic>
                    </p:oleObj>
                  </mc:Fallback>
                </mc:AlternateContent>
              </a:graphicData>
            </a:graphic>
          </p:graphicFrame>
        </p:grpSp>
        <p:grpSp>
          <p:nvGrpSpPr>
            <p:cNvPr id="24" name="Group 52"/>
            <p:cNvGrpSpPr/>
            <p:nvPr/>
          </p:nvGrpSpPr>
          <p:grpSpPr bwMode="auto">
            <a:xfrm>
              <a:off x="5480050" y="5697543"/>
              <a:ext cx="400050" cy="457201"/>
              <a:chOff x="2870" y="1518"/>
              <a:chExt cx="292" cy="320"/>
            </a:xfrm>
          </p:grpSpPr>
          <p:graphicFrame>
            <p:nvGraphicFramePr>
              <p:cNvPr id="35" name="Object 53"/>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name="Clip" r:id="rId28" imgW="826770" imgH="840105" progId="MS_ClipArt_Gallery.2">
                      <p:embed/>
                    </p:oleObj>
                  </mc:Choice>
                  <mc:Fallback>
                    <p:oleObj name="Clip" r:id="rId28" imgW="826770" imgH="840105" progId="MS_ClipArt_Gallery.2">
                      <p:embed/>
                      <p:pic>
                        <p:nvPicPr>
                          <p:cNvPr id="0" name="图片 4630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ln>
                            <a:noFill/>
                          </a:ln>
                          <a:effectLst/>
                        </p:spPr>
                      </p:pic>
                    </p:oleObj>
                  </mc:Fallback>
                </mc:AlternateContent>
              </a:graphicData>
            </a:graphic>
          </p:graphicFrame>
          <p:graphicFrame>
            <p:nvGraphicFramePr>
              <p:cNvPr id="36" name="Object 54"/>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name="Clip" r:id="rId29" imgW="1268095" imgH="1199515" progId="MS_ClipArt_Gallery.2">
                      <p:embed/>
                    </p:oleObj>
                  </mc:Choice>
                  <mc:Fallback>
                    <p:oleObj name="Clip" r:id="rId29" imgW="1268095" imgH="1199515" progId="MS_ClipArt_Gallery.2">
                      <p:embed/>
                      <p:pic>
                        <p:nvPicPr>
                          <p:cNvPr id="0" name="图片 4630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ln>
                            <a:noFill/>
                          </a:ln>
                          <a:effectLst/>
                        </p:spPr>
                      </p:pic>
                    </p:oleObj>
                  </mc:Fallback>
                </mc:AlternateContent>
              </a:graphicData>
            </a:graphic>
          </p:graphicFrame>
        </p:grpSp>
        <p:grpSp>
          <p:nvGrpSpPr>
            <p:cNvPr id="25" name="Group 55"/>
            <p:cNvGrpSpPr/>
            <p:nvPr/>
          </p:nvGrpSpPr>
          <p:grpSpPr bwMode="auto">
            <a:xfrm>
              <a:off x="4473582" y="5164142"/>
              <a:ext cx="835026" cy="457200"/>
              <a:chOff x="3345" y="3383"/>
              <a:chExt cx="526" cy="288"/>
            </a:xfrm>
          </p:grpSpPr>
          <p:grpSp>
            <p:nvGrpSpPr>
              <p:cNvPr id="28" name="Group 56"/>
              <p:cNvGrpSpPr/>
              <p:nvPr/>
            </p:nvGrpSpPr>
            <p:grpSpPr bwMode="auto">
              <a:xfrm>
                <a:off x="3426" y="3383"/>
                <a:ext cx="252" cy="288"/>
                <a:chOff x="2870" y="1518"/>
                <a:chExt cx="292" cy="320"/>
              </a:xfrm>
            </p:grpSpPr>
            <p:graphicFrame>
              <p:nvGraphicFramePr>
                <p:cNvPr id="33" name="Object 57"/>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name="Clip" r:id="rId30" imgW="826770" imgH="840105" progId="MS_ClipArt_Gallery.2">
                        <p:embed/>
                      </p:oleObj>
                    </mc:Choice>
                    <mc:Fallback>
                      <p:oleObj name="Clip" r:id="rId30" imgW="826770" imgH="840105" progId="MS_ClipArt_Gallery.2">
                        <p:embed/>
                        <p:pic>
                          <p:nvPicPr>
                            <p:cNvPr id="0" name="图片 4630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ln>
                              <a:noFill/>
                            </a:ln>
                            <a:effectLst/>
                          </p:spPr>
                        </p:pic>
                      </p:oleObj>
                    </mc:Fallback>
                  </mc:AlternateContent>
                </a:graphicData>
              </a:graphic>
            </p:graphicFrame>
            <p:graphicFrame>
              <p:nvGraphicFramePr>
                <p:cNvPr id="34" name="Object 58"/>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name="Clip" r:id="rId31" imgW="1268095" imgH="1199515" progId="MS_ClipArt_Gallery.2">
                        <p:embed/>
                      </p:oleObj>
                    </mc:Choice>
                    <mc:Fallback>
                      <p:oleObj name="Clip" r:id="rId31" imgW="1268095" imgH="1199515" progId="MS_ClipArt_Gallery.2">
                        <p:embed/>
                        <p:pic>
                          <p:nvPicPr>
                            <p:cNvPr id="0" name="图片 4630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ln>
                              <a:noFill/>
                            </a:ln>
                            <a:effectLst/>
                          </p:spPr>
                        </p:pic>
                      </p:oleObj>
                    </mc:Fallback>
                  </mc:AlternateContent>
                </a:graphicData>
              </a:graphic>
            </p:graphicFrame>
          </p:grpSp>
          <p:sp>
            <p:nvSpPr>
              <p:cNvPr id="29" name="Line 59"/>
              <p:cNvSpPr>
                <a:spLocks noChangeShapeType="1"/>
              </p:cNvSpPr>
              <p:nvPr/>
            </p:nvSpPr>
            <p:spPr bwMode="auto">
              <a:xfrm>
                <a:off x="3679" y="3547"/>
                <a:ext cx="192" cy="0"/>
              </a:xfrm>
              <a:prstGeom prst="line">
                <a:avLst/>
              </a:prstGeom>
              <a:noFill/>
              <a:ln w="9525">
                <a:solidFill>
                  <a:schemeClr val="tx1"/>
                </a:solidFill>
                <a:round/>
                <a:tailEnd type="triangle" w="med" len="med"/>
              </a:ln>
            </p:spPr>
            <p:txBody>
              <a:bodyPr/>
              <a:lstStyle/>
              <a:p>
                <a:pPr>
                  <a:defRPr/>
                </a:pP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0" name="Line 60"/>
              <p:cNvSpPr>
                <a:spLocks noChangeShapeType="1"/>
              </p:cNvSpPr>
              <p:nvPr/>
            </p:nvSpPr>
            <p:spPr bwMode="auto">
              <a:xfrm flipH="1">
                <a:off x="3370" y="3486"/>
                <a:ext cx="120" cy="0"/>
              </a:xfrm>
              <a:prstGeom prst="line">
                <a:avLst/>
              </a:prstGeom>
              <a:noFill/>
              <a:ln w="9525">
                <a:solidFill>
                  <a:schemeClr val="tx1"/>
                </a:solidFill>
                <a:round/>
              </a:ln>
            </p:spPr>
            <p:txBody>
              <a:bodyPr/>
              <a:lstStyle/>
              <a:p>
                <a:pPr>
                  <a:defRPr/>
                </a:pP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1" name="Line 61"/>
              <p:cNvSpPr>
                <a:spLocks noChangeShapeType="1"/>
              </p:cNvSpPr>
              <p:nvPr/>
            </p:nvSpPr>
            <p:spPr bwMode="auto">
              <a:xfrm flipH="1">
                <a:off x="3381" y="3534"/>
                <a:ext cx="120" cy="0"/>
              </a:xfrm>
              <a:prstGeom prst="line">
                <a:avLst/>
              </a:prstGeom>
              <a:noFill/>
              <a:ln w="9525">
                <a:solidFill>
                  <a:schemeClr val="tx1"/>
                </a:solidFill>
                <a:round/>
              </a:ln>
            </p:spPr>
            <p:txBody>
              <a:bodyPr/>
              <a:lstStyle/>
              <a:p>
                <a:pPr>
                  <a:defRPr/>
                </a:pP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2" name="Line 62"/>
              <p:cNvSpPr>
                <a:spLocks noChangeShapeType="1"/>
              </p:cNvSpPr>
              <p:nvPr/>
            </p:nvSpPr>
            <p:spPr bwMode="auto">
              <a:xfrm flipH="1">
                <a:off x="3342" y="3576"/>
                <a:ext cx="120" cy="0"/>
              </a:xfrm>
              <a:prstGeom prst="line">
                <a:avLst/>
              </a:prstGeom>
              <a:noFill/>
              <a:ln w="9525">
                <a:solidFill>
                  <a:schemeClr val="tx1"/>
                </a:solidFill>
                <a:round/>
              </a:ln>
            </p:spPr>
            <p:txBody>
              <a:bodyPr/>
              <a:lstStyle/>
              <a:p>
                <a:pPr>
                  <a:defRPr/>
                </a:pP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p:txBody>
          </p:sp>
        </p:grpSp>
        <p:sp>
          <p:nvSpPr>
            <p:cNvPr id="26" name="Line 63"/>
            <p:cNvSpPr>
              <a:spLocks noChangeShapeType="1"/>
            </p:cNvSpPr>
            <p:nvPr/>
          </p:nvSpPr>
          <p:spPr bwMode="auto">
            <a:xfrm flipH="1" flipV="1">
              <a:off x="4711563" y="4303883"/>
              <a:ext cx="747222" cy="1095962"/>
            </a:xfrm>
            <a:prstGeom prst="line">
              <a:avLst/>
            </a:prstGeom>
            <a:noFill/>
            <a:ln w="9525">
              <a:solidFill>
                <a:schemeClr val="tx1"/>
              </a:solidFill>
              <a:round/>
            </a:ln>
          </p:spPr>
          <p:txBody>
            <a:bodyPr/>
            <a:lstStyle/>
            <a:p>
              <a:pPr>
                <a:defRPr/>
              </a:pP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7" name="Line 64"/>
            <p:cNvSpPr>
              <a:spLocks noChangeShapeType="1"/>
            </p:cNvSpPr>
            <p:nvPr/>
          </p:nvSpPr>
          <p:spPr bwMode="auto">
            <a:xfrm flipH="1" flipV="1">
              <a:off x="3939305" y="4451487"/>
              <a:ext cx="177176" cy="990793"/>
            </a:xfrm>
            <a:prstGeom prst="line">
              <a:avLst/>
            </a:prstGeom>
            <a:noFill/>
            <a:ln w="9525">
              <a:solidFill>
                <a:schemeClr val="tx1"/>
              </a:solidFill>
              <a:round/>
            </a:ln>
          </p:spPr>
          <p:txBody>
            <a:bodyPr/>
            <a:lstStyle/>
            <a:p>
              <a:pPr>
                <a:defRPr/>
              </a:pP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p:txBody>
        </p:sp>
      </p:grpSp>
      <p:grpSp>
        <p:nvGrpSpPr>
          <p:cNvPr id="66" name="Group 74"/>
          <p:cNvGrpSpPr/>
          <p:nvPr/>
        </p:nvGrpSpPr>
        <p:grpSpPr bwMode="auto">
          <a:xfrm>
            <a:off x="5435600" y="1872353"/>
            <a:ext cx="3346450" cy="3400441"/>
            <a:chOff x="3369" y="569"/>
            <a:chExt cx="2108" cy="2024"/>
          </a:xfrm>
        </p:grpSpPr>
        <p:sp>
          <p:nvSpPr>
            <p:cNvPr id="67" name="Rectangle 64"/>
            <p:cNvSpPr>
              <a:spLocks noChangeArrowheads="1"/>
            </p:cNvSpPr>
            <p:nvPr/>
          </p:nvSpPr>
          <p:spPr bwMode="auto">
            <a:xfrm>
              <a:off x="3369" y="865"/>
              <a:ext cx="2108" cy="1728"/>
            </a:xfrm>
            <a:prstGeom prst="rect">
              <a:avLst/>
            </a:prstGeom>
            <a:noFill/>
            <a:ln w="28575">
              <a:solidFill>
                <a:srgbClr val="FF0000"/>
              </a:solidFill>
              <a:miter lim="800000"/>
            </a:ln>
          </p:spPr>
          <p:txBody>
            <a:bodyPr wrap="none" anchor="ctr"/>
            <a:lstStyle/>
            <a:p>
              <a:pPr>
                <a:defRPr/>
              </a:pPr>
              <a:endParaRPr lang="zh-TW" altLang="en-US">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68" name="Rectangle 65"/>
            <p:cNvSpPr>
              <a:spLocks noChangeArrowheads="1"/>
            </p:cNvSpPr>
            <p:nvPr/>
          </p:nvSpPr>
          <p:spPr bwMode="auto">
            <a:xfrm>
              <a:off x="3403" y="768"/>
              <a:ext cx="1205" cy="177"/>
            </a:xfrm>
            <a:prstGeom prst="rect">
              <a:avLst/>
            </a:prstGeom>
            <a:solidFill>
              <a:schemeClr val="bg1"/>
            </a:solidFill>
            <a:ln w="9525">
              <a:noFill/>
              <a:miter lim="800000"/>
            </a:ln>
          </p:spPr>
          <p:txBody>
            <a:bodyPr wrap="none" anchor="ctr"/>
            <a:lstStyle/>
            <a:p>
              <a:pPr>
                <a:defRPr/>
              </a:pPr>
              <a:endParaRPr lang="zh-TW" altLang="en-US">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69" name="Rectangle 66"/>
            <p:cNvSpPr>
              <a:spLocks noChangeArrowheads="1"/>
            </p:cNvSpPr>
            <p:nvPr/>
          </p:nvSpPr>
          <p:spPr bwMode="auto">
            <a:xfrm>
              <a:off x="3402" y="742"/>
              <a:ext cx="1984" cy="1625"/>
            </a:xfrm>
            <a:prstGeom prst="rect">
              <a:avLst/>
            </a:prstGeom>
            <a:noFill/>
            <a:ln>
              <a:noFill/>
            </a:ln>
          </p:spPr>
          <p:txBody>
            <a:bodyPr/>
            <a:lstStyle/>
            <a:p>
              <a:pPr marL="342900" indent="-342900">
                <a:lnSpc>
                  <a:spcPct val="90000"/>
                </a:lnSpc>
                <a:spcBef>
                  <a:spcPct val="20000"/>
                </a:spcBef>
                <a:buClr>
                  <a:schemeClr val="accent2"/>
                </a:buClr>
                <a:buSzPct val="85000"/>
                <a:buFont typeface="ZapfDingbats" charset="0"/>
                <a:buNone/>
              </a:pPr>
              <a:r>
                <a:rPr lang="en-US" altLang="zh-TW" sz="2000" dirty="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基站</a:t>
              </a:r>
              <a:endParaRPr lang="en-US" altLang="zh-TW" sz="2400" dirty="0">
                <a:latin typeface="微软雅黑" panose="020B0503020204020204" pitchFamily="34" charset="-122"/>
                <a:ea typeface="微软雅黑" panose="020B0503020204020204" pitchFamily="34" charset="-122"/>
                <a:cs typeface="微软雅黑" panose="020B0503020204020204" pitchFamily="34" charset="-122"/>
              </a:endParaRPr>
            </a:p>
            <a:p>
              <a:pPr marL="342900" indent="-342900">
                <a:lnSpc>
                  <a:spcPct val="90000"/>
                </a:lnSpc>
                <a:spcBef>
                  <a:spcPct val="20000"/>
                </a:spcBef>
                <a:buClr>
                  <a:schemeClr val="accent2"/>
                </a:buClr>
                <a:buSzPct val="85000"/>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将用户与公共基础网络相连的设备。</a:t>
              </a:r>
              <a:endParaRPr lang="en-US" altLang="zh-CN" sz="2000" dirty="0">
                <a:latin typeface="微软雅黑" panose="020B0503020204020204" pitchFamily="34" charset="-122"/>
                <a:ea typeface="微软雅黑" panose="020B0503020204020204" pitchFamily="34" charset="-122"/>
                <a:cs typeface="微软雅黑" panose="020B0503020204020204" pitchFamily="34" charset="-122"/>
              </a:endParaRPr>
            </a:p>
            <a:p>
              <a:pPr marL="800100" lvl="1" indent="-342900">
                <a:lnSpc>
                  <a:spcPct val="90000"/>
                </a:lnSpc>
                <a:spcBef>
                  <a:spcPct val="20000"/>
                </a:spcBef>
                <a:buClr>
                  <a:schemeClr val="accent2"/>
                </a:buClr>
                <a:buSzPct val="85000"/>
                <a:buFont typeface="Arial" panose="020B0604020202020204" pitchFamily="34" charset="0"/>
                <a:buChar char="•"/>
              </a:pPr>
              <a:r>
                <a:rPr lang="zh-CN" altLang="en-US" sz="20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蜂窝塔</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cs typeface="微软雅黑" panose="020B0503020204020204" pitchFamily="34" charset="-122"/>
                </a:rPr>
                <a:t>Cell Tower</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a:t>
              </a:r>
              <a:endParaRPr lang="en-US" altLang="zh-CN" sz="2000" dirty="0">
                <a:latin typeface="微软雅黑" panose="020B0503020204020204" pitchFamily="34" charset="-122"/>
                <a:ea typeface="微软雅黑" panose="020B0503020204020204" pitchFamily="34" charset="-122"/>
                <a:cs typeface="微软雅黑" panose="020B0503020204020204" pitchFamily="34" charset="-122"/>
              </a:endParaRPr>
            </a:p>
            <a:p>
              <a:pPr marL="800100" lvl="1" indent="-342900">
                <a:lnSpc>
                  <a:spcPct val="90000"/>
                </a:lnSpc>
                <a:spcBef>
                  <a:spcPct val="20000"/>
                </a:spcBef>
                <a:buClr>
                  <a:schemeClr val="accent2"/>
                </a:buClr>
                <a:buSzPct val="85000"/>
                <a:buFont typeface="Arial" panose="020B0604020202020204" pitchFamily="34" charset="0"/>
                <a:buChar char="•"/>
              </a:pPr>
              <a:r>
                <a:rPr lang="en-US" altLang="zh-CN" sz="2000" dirty="0" err="1">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WiFi</a:t>
              </a:r>
              <a:r>
                <a:rPr lang="zh-CN" altLang="en-US" sz="20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接入点</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cs typeface="微软雅黑" panose="020B0503020204020204" pitchFamily="34" charset="-122"/>
                </a:rPr>
                <a:t>Access Point</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a:t>
              </a:r>
              <a:endParaRPr lang="en-US" altLang="zh-CN" sz="2000" dirty="0">
                <a:latin typeface="微软雅黑" panose="020B0503020204020204" pitchFamily="34" charset="-122"/>
                <a:ea typeface="微软雅黑" panose="020B0503020204020204" pitchFamily="34" charset="-122"/>
                <a:cs typeface="微软雅黑" panose="020B0503020204020204" pitchFamily="34" charset="-122"/>
              </a:endParaRPr>
            </a:p>
            <a:p>
              <a:pPr marL="342900" indent="-342900">
                <a:lnSpc>
                  <a:spcPct val="90000"/>
                </a:lnSpc>
                <a:spcBef>
                  <a:spcPct val="20000"/>
                </a:spcBef>
                <a:buClr>
                  <a:schemeClr val="accent2"/>
                </a:buClr>
                <a:buSzPct val="85000"/>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根据不同协议，覆盖范围及传输速率不同。</a:t>
              </a:r>
              <a:endParaRPr lang="en-US" altLang="zh-CN" sz="2000" dirty="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70" name="Picture 72" descr="31u_bnrz[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58" y="569"/>
              <a:ext cx="249" cy="391"/>
            </a:xfrm>
            <a:prstGeom prst="rect">
              <a:avLst/>
            </a:prstGeom>
            <a:noFill/>
            <a:ln>
              <a:noFill/>
            </a:ln>
          </p:spPr>
        </p:pic>
      </p:grpSp>
      <p:sp>
        <p:nvSpPr>
          <p:cNvPr id="71" name="Line 75"/>
          <p:cNvSpPr>
            <a:spLocks noChangeShapeType="1"/>
          </p:cNvSpPr>
          <p:nvPr/>
        </p:nvSpPr>
        <p:spPr bwMode="auto">
          <a:xfrm flipH="1">
            <a:off x="4284663" y="5285635"/>
            <a:ext cx="2808287" cy="155575"/>
          </a:xfrm>
          <a:prstGeom prst="line">
            <a:avLst/>
          </a:prstGeom>
          <a:noFill/>
          <a:ln w="9525">
            <a:solidFill>
              <a:srgbClr val="FF0000"/>
            </a:solidFill>
            <a:round/>
            <a:tailEnd type="triangle" w="med" len="med"/>
          </a:ln>
        </p:spPr>
        <p:txBody>
          <a:bodyPr wrap="none"/>
          <a:lstStyle/>
          <a:p>
            <a:pPr>
              <a:defRPr/>
            </a:pPr>
            <a:endParaRPr lang="zh-CN" altLang="en-US">
              <a:latin typeface="+mn-lt"/>
              <a:ea typeface="宋体" panose="02010600030101010101" pitchFamily="2" charset="-122"/>
              <a:cs typeface="+mn-cs"/>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endParaRPr lang="zh-CN" altLang="en-US"/>
          </a:p>
        </p:txBody>
      </p:sp>
      <p:sp>
        <p:nvSpPr>
          <p:cNvPr id="38915" name="Text Box 4"/>
          <p:cNvSpPr txBox="1"/>
          <p:nvPr/>
        </p:nvSpPr>
        <p:spPr>
          <a:xfrm>
            <a:off x="228600" y="446088"/>
            <a:ext cx="6010275" cy="478155"/>
          </a:xfrm>
          <a:prstGeom prst="rect">
            <a:avLst/>
          </a:prstGeom>
          <a:noFill/>
          <a:ln w="9525">
            <a:noFill/>
          </a:ln>
        </p:spPr>
        <p:txBody>
          <a:bodyPr>
            <a:spAutoFit/>
          </a:bodyPr>
          <a:lstStyle/>
          <a:p>
            <a:pPr algn="l">
              <a:lnSpc>
                <a:spcPct val="90000"/>
              </a:lnSpc>
              <a:buClrTx/>
              <a:buSzTx/>
              <a:buFontTx/>
            </a:pPr>
            <a:r>
              <a:rPr lang="en-US" altLang="zh-CN" sz="2800" b="1">
                <a:solidFill>
                  <a:schemeClr val="bg2"/>
                </a:solidFill>
                <a:latin typeface="Arial" panose="020B0604020202020204" pitchFamily="34" charset="0"/>
                <a:ea typeface="黑体" panose="02010609060101010101" pitchFamily="2" charset="-122"/>
              </a:rPr>
              <a:t> </a:t>
            </a:r>
            <a:r>
              <a:rPr lang="zh-CN" altLang="en-US" sz="2800">
                <a:ln w="0"/>
                <a:solidFill>
                  <a:schemeClr val="bg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mj-cs"/>
              </a:rPr>
              <a:t>分组格式——识别码</a:t>
            </a:r>
          </a:p>
        </p:txBody>
      </p:sp>
      <p:sp>
        <p:nvSpPr>
          <p:cNvPr id="38916" name="Text Box 5"/>
          <p:cNvSpPr txBox="1"/>
          <p:nvPr/>
        </p:nvSpPr>
        <p:spPr>
          <a:xfrm>
            <a:off x="114300" y="1187450"/>
            <a:ext cx="8915400" cy="977265"/>
          </a:xfrm>
          <a:prstGeom prst="rect">
            <a:avLst/>
          </a:prstGeom>
          <a:noFill/>
          <a:ln w="9525">
            <a:noFill/>
          </a:ln>
        </p:spPr>
        <p:txBody>
          <a:bodyPr>
            <a:spAutoFit/>
          </a:bodyPr>
          <a:lstStyle/>
          <a:p>
            <a:pPr indent="0" algn="l">
              <a:lnSpc>
                <a:spcPct val="120000"/>
              </a:lnSpc>
              <a:spcBef>
                <a:spcPct val="50000"/>
              </a:spcBef>
              <a:buClrTx/>
              <a:buSzPct val="150000"/>
              <a:buFont typeface="Arial" panose="020B0604020202020204" pitchFamily="34" charset="0"/>
              <a:buNone/>
            </a:pPr>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蓝牙设备在不同工作模式下使用不同的识别码，识别码有三种不同类型：</a:t>
            </a:r>
          </a:p>
        </p:txBody>
      </p:sp>
      <p:sp>
        <p:nvSpPr>
          <p:cNvPr id="38917" name="Rectangle 7"/>
          <p:cNvSpPr/>
          <p:nvPr/>
        </p:nvSpPr>
        <p:spPr>
          <a:xfrm>
            <a:off x="76200" y="2241550"/>
            <a:ext cx="8720455" cy="2245360"/>
          </a:xfrm>
          <a:prstGeom prst="rect">
            <a:avLst/>
          </a:prstGeom>
          <a:noFill/>
          <a:ln w="9525">
            <a:noFill/>
          </a:ln>
        </p:spPr>
        <p:txBody>
          <a:bodyPr wrap="square">
            <a:spAutoFit/>
          </a:bodyPr>
          <a:lstStyle/>
          <a:p>
            <a:pPr marL="342900" indent="-342900" algn="l">
              <a:lnSpc>
                <a:spcPct val="120000"/>
              </a:lnSpc>
              <a:spcBef>
                <a:spcPct val="50000"/>
              </a:spcBef>
              <a:buClrTx/>
              <a:buSzPct val="150000"/>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信道识别码CAC（Channel Access Code）：用于标识一个微微网。</a:t>
            </a:r>
          </a:p>
          <a:p>
            <a:pPr marL="342900" indent="-342900" algn="l">
              <a:lnSpc>
                <a:spcPct val="120000"/>
              </a:lnSpc>
              <a:spcBef>
                <a:spcPct val="50000"/>
              </a:spcBef>
              <a:buClrTx/>
              <a:buSzPct val="150000"/>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设备识别码DAC（Device Access Code）：用于指定的信令过程，比如寻呼和寻呼应答。</a:t>
            </a:r>
          </a:p>
          <a:p>
            <a:pPr marL="342900" indent="-342900" algn="l">
              <a:lnSpc>
                <a:spcPct val="120000"/>
              </a:lnSpc>
              <a:spcBef>
                <a:spcPct val="50000"/>
              </a:spcBef>
              <a:buClrTx/>
              <a:buSzPct val="150000"/>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查询识别码IAC（Inquiry Access Code）：分为通用查询识别码（GIAC）和专用查询识别码（DIAC）两种。</a:t>
            </a:r>
          </a:p>
        </p:txBody>
      </p:sp>
      <p:sp>
        <p:nvSpPr>
          <p:cNvPr id="38918" name="Oval 8"/>
          <p:cNvSpPr/>
          <p:nvPr/>
        </p:nvSpPr>
        <p:spPr>
          <a:xfrm>
            <a:off x="447675" y="4055110"/>
            <a:ext cx="2743200" cy="431800"/>
          </a:xfrm>
          <a:prstGeom prst="ellipse">
            <a:avLst/>
          </a:prstGeom>
          <a:noFill/>
          <a:ln w="25400" cap="flat" cmpd="sng">
            <a:solidFill>
              <a:srgbClr val="FF0000"/>
            </a:solidFill>
            <a:prstDash val="solid"/>
            <a:headEnd type="none" w="med" len="med"/>
            <a:tailEnd type="none" w="med" len="med"/>
          </a:ln>
        </p:spPr>
        <p:txBody>
          <a:bodyPr wrap="none" anchor="ctr"/>
          <a:lstStyle/>
          <a:p>
            <a:endParaRPr lang="zh-CN" altLang="en-US" dirty="0">
              <a:latin typeface="Arial" panose="020B0604020202020204" pitchFamily="34" charset="0"/>
            </a:endParaRPr>
          </a:p>
        </p:txBody>
      </p:sp>
      <p:sp>
        <p:nvSpPr>
          <p:cNvPr id="38919" name="Oval 9"/>
          <p:cNvSpPr/>
          <p:nvPr/>
        </p:nvSpPr>
        <p:spPr>
          <a:xfrm>
            <a:off x="5848350" y="3673475"/>
            <a:ext cx="2743200" cy="431800"/>
          </a:xfrm>
          <a:prstGeom prst="ellipse">
            <a:avLst/>
          </a:prstGeom>
          <a:noFill/>
          <a:ln w="25400" cap="flat" cmpd="sng">
            <a:solidFill>
              <a:srgbClr val="FF0000"/>
            </a:solidFill>
            <a:prstDash val="solid"/>
            <a:headEnd type="none" w="med" len="med"/>
            <a:tailEnd type="none" w="med" len="med"/>
          </a:ln>
        </p:spPr>
        <p:txBody>
          <a:bodyPr wrap="none" anchor="ctr"/>
          <a:lstStyle/>
          <a:p>
            <a:endParaRPr lang="zh-CN" altLang="en-US" dirty="0">
              <a:latin typeface="Arial" panose="020B0604020202020204" pitchFamily="34" charset="0"/>
            </a:endParaRPr>
          </a:p>
        </p:txBody>
      </p:sp>
      <p:grpSp>
        <p:nvGrpSpPr>
          <p:cNvPr id="4" name="组合 3">
            <a:extLst>
              <a:ext uri="{FF2B5EF4-FFF2-40B4-BE49-F238E27FC236}">
                <a16:creationId xmlns:a16="http://schemas.microsoft.com/office/drawing/2014/main" id="{DEA8B5FE-D2F8-421C-BBCC-1C423DF89F30}"/>
              </a:ext>
            </a:extLst>
          </p:cNvPr>
          <p:cNvGrpSpPr/>
          <p:nvPr/>
        </p:nvGrpSpPr>
        <p:grpSpPr>
          <a:xfrm>
            <a:off x="5257800" y="3951288"/>
            <a:ext cx="3733800" cy="1916112"/>
            <a:chOff x="5257800" y="3951288"/>
            <a:chExt cx="3733800" cy="1916112"/>
          </a:xfrm>
        </p:grpSpPr>
        <p:sp>
          <p:nvSpPr>
            <p:cNvPr id="38921" name="AutoShape 15"/>
            <p:cNvSpPr/>
            <p:nvPr/>
          </p:nvSpPr>
          <p:spPr>
            <a:xfrm>
              <a:off x="5257800" y="5102225"/>
              <a:ext cx="3733800" cy="765175"/>
            </a:xfrm>
            <a:prstGeom prst="roundRect">
              <a:avLst>
                <a:gd name="adj" fmla="val 16667"/>
              </a:avLst>
            </a:prstGeom>
            <a:solidFill>
              <a:schemeClr val="accent5"/>
            </a:solidFill>
            <a:ln w="9525">
              <a:noFill/>
            </a:ln>
          </p:spPr>
          <p:txBody>
            <a:bodyPr wrap="none" anchor="ctr"/>
            <a:lstStyle/>
            <a:p>
              <a:pPr indent="352425" algn="ctr"/>
              <a:r>
                <a:rPr lang="zh-CN" altLang="en-US" sz="2000" dirty="0">
                  <a:solidFill>
                    <a:schemeClr val="bg1"/>
                  </a:solidFill>
                  <a:latin typeface="Arial" panose="020B0604020202020204" pitchFamily="34" charset="0"/>
                </a:rPr>
                <a:t>为所有设备通用，用于检</a:t>
              </a:r>
            </a:p>
            <a:p>
              <a:pPr indent="352425" algn="ctr"/>
              <a:r>
                <a:rPr lang="zh-CN" altLang="en-US" sz="2000" dirty="0">
                  <a:solidFill>
                    <a:schemeClr val="bg1"/>
                  </a:solidFill>
                  <a:latin typeface="Arial" panose="020B0604020202020204" pitchFamily="34" charset="0"/>
                </a:rPr>
                <a:t>测指定范围内的其他蓝牙设备</a:t>
              </a:r>
            </a:p>
          </p:txBody>
        </p:sp>
        <p:sp>
          <p:nvSpPr>
            <p:cNvPr id="38922" name="AutoShape 16"/>
            <p:cNvSpPr/>
            <p:nvPr/>
          </p:nvSpPr>
          <p:spPr>
            <a:xfrm>
              <a:off x="6959600" y="3951288"/>
              <a:ext cx="304800" cy="1154112"/>
            </a:xfrm>
            <a:prstGeom prst="downArrow">
              <a:avLst>
                <a:gd name="adj1" fmla="val 50000"/>
                <a:gd name="adj2" fmla="val 94661"/>
              </a:avLst>
            </a:prstGeom>
            <a:solidFill>
              <a:srgbClr val="3366FF">
                <a:alpha val="69019"/>
              </a:srgbClr>
            </a:solidFill>
            <a:ln w="9525">
              <a:noFill/>
            </a:ln>
          </p:spPr>
          <p:txBody>
            <a:bodyPr wrap="none" anchor="ctr"/>
            <a:lstStyle/>
            <a:p>
              <a:endParaRPr lang="zh-CN" altLang="en-US" dirty="0">
                <a:latin typeface="Arial" panose="020B0604020202020204" pitchFamily="34" charset="0"/>
              </a:endParaRPr>
            </a:p>
          </p:txBody>
        </p:sp>
      </p:grpSp>
      <p:grpSp>
        <p:nvGrpSpPr>
          <p:cNvPr id="3" name="组合 2">
            <a:extLst>
              <a:ext uri="{FF2B5EF4-FFF2-40B4-BE49-F238E27FC236}">
                <a16:creationId xmlns:a16="http://schemas.microsoft.com/office/drawing/2014/main" id="{4B692B62-6334-4489-8AA6-B585DA4B56C1}"/>
              </a:ext>
            </a:extLst>
          </p:cNvPr>
          <p:cNvGrpSpPr/>
          <p:nvPr/>
        </p:nvGrpSpPr>
        <p:grpSpPr>
          <a:xfrm>
            <a:off x="76200" y="4527550"/>
            <a:ext cx="4191000" cy="1873250"/>
            <a:chOff x="76200" y="4527550"/>
            <a:chExt cx="4191000" cy="1873250"/>
          </a:xfrm>
        </p:grpSpPr>
        <p:sp>
          <p:nvSpPr>
            <p:cNvPr id="38920" name="AutoShape 13"/>
            <p:cNvSpPr/>
            <p:nvPr/>
          </p:nvSpPr>
          <p:spPr>
            <a:xfrm rot="1689802">
              <a:off x="1584960" y="4527550"/>
              <a:ext cx="304800" cy="394335"/>
            </a:xfrm>
            <a:prstGeom prst="downArrow">
              <a:avLst>
                <a:gd name="adj1" fmla="val 50000"/>
                <a:gd name="adj2" fmla="val 60807"/>
              </a:avLst>
            </a:prstGeom>
            <a:solidFill>
              <a:srgbClr val="3366FF">
                <a:alpha val="69019"/>
              </a:srgbClr>
            </a:solidFill>
            <a:ln w="9525">
              <a:noFill/>
            </a:ln>
          </p:spPr>
          <p:txBody>
            <a:bodyPr wrap="none" anchor="ctr"/>
            <a:lstStyle/>
            <a:p>
              <a:endParaRPr lang="zh-CN" altLang="en-US" dirty="0">
                <a:latin typeface="Arial" panose="020B0604020202020204" pitchFamily="34" charset="0"/>
              </a:endParaRPr>
            </a:p>
          </p:txBody>
        </p:sp>
        <p:sp>
          <p:nvSpPr>
            <p:cNvPr id="38923" name="AutoShape 17"/>
            <p:cNvSpPr/>
            <p:nvPr/>
          </p:nvSpPr>
          <p:spPr>
            <a:xfrm>
              <a:off x="76200" y="4887913"/>
              <a:ext cx="4191000" cy="1512887"/>
            </a:xfrm>
            <a:prstGeom prst="roundRect">
              <a:avLst>
                <a:gd name="adj" fmla="val 16667"/>
              </a:avLst>
            </a:prstGeom>
            <a:solidFill>
              <a:schemeClr val="accent5"/>
            </a:solidFill>
            <a:ln w="9525">
              <a:noFill/>
            </a:ln>
          </p:spPr>
          <p:txBody>
            <a:bodyPr wrap="none" anchor="ctr"/>
            <a:lstStyle/>
            <a:p>
              <a:pPr indent="352425" algn="ctr"/>
              <a:r>
                <a:rPr lang="zh-CN" altLang="en-US" sz="2000" dirty="0">
                  <a:solidFill>
                    <a:schemeClr val="bg1"/>
                  </a:solidFill>
                  <a:latin typeface="Arial" panose="020B0604020202020204" pitchFamily="34" charset="0"/>
                </a:rPr>
                <a:t>被某种类型的蓝牙单元使用，具</a:t>
              </a:r>
            </a:p>
            <a:p>
              <a:pPr indent="352425" algn="ctr"/>
              <a:r>
                <a:rPr lang="zh-CN" altLang="en-US" sz="2000" dirty="0">
                  <a:solidFill>
                    <a:schemeClr val="bg1"/>
                  </a:solidFill>
                  <a:latin typeface="Arial" panose="020B0604020202020204" pitchFamily="34" charset="0"/>
                </a:rPr>
                <a:t>有同种类型的蓝牙单元使用相同</a:t>
              </a:r>
            </a:p>
            <a:p>
              <a:pPr indent="352425" algn="ctr"/>
              <a:r>
                <a:rPr lang="zh-CN" altLang="en-US" sz="2000" dirty="0">
                  <a:solidFill>
                    <a:schemeClr val="bg1"/>
                  </a:solidFill>
                  <a:latin typeface="Arial" panose="020B0604020202020204" pitchFamily="34" charset="0"/>
                </a:rPr>
                <a:t>的</a:t>
              </a:r>
              <a:r>
                <a:rPr lang="en-US" altLang="zh-CN" sz="2000" dirty="0">
                  <a:solidFill>
                    <a:schemeClr val="bg1"/>
                  </a:solidFill>
                  <a:latin typeface="Arial" panose="020B0604020202020204" pitchFamily="34" charset="0"/>
                </a:rPr>
                <a:t>DIAC</a:t>
              </a:r>
              <a:r>
                <a:rPr lang="zh-CN" altLang="en-US" sz="2000" dirty="0">
                  <a:solidFill>
                    <a:schemeClr val="bg1"/>
                  </a:solidFill>
                  <a:latin typeface="Arial" panose="020B0604020202020204" pitchFamily="34" charset="0"/>
                </a:rPr>
                <a:t>，用于发现在指定范围中</a:t>
              </a:r>
            </a:p>
            <a:p>
              <a:pPr indent="352425" algn="ctr"/>
              <a:r>
                <a:rPr lang="zh-CN" altLang="en-US" sz="2000" dirty="0">
                  <a:solidFill>
                    <a:schemeClr val="bg1"/>
                  </a:solidFill>
                  <a:latin typeface="Arial" panose="020B0604020202020204" pitchFamily="34" charset="0"/>
                </a:rPr>
                <a:t>符合条件的专用蓝牙设备。</a:t>
              </a: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标题 2"/>
          <p:cNvSpPr>
            <a:spLocks noGrp="1"/>
          </p:cNvSpPr>
          <p:nvPr>
            <p:ph type="title"/>
          </p:nvPr>
        </p:nvSpPr>
        <p:spPr/>
        <p:txBody>
          <a:bodyPr/>
          <a:lstStyle/>
          <a:p>
            <a:endParaRPr lang="zh-CN" altLang="en-US"/>
          </a:p>
        </p:txBody>
      </p:sp>
      <p:sp>
        <p:nvSpPr>
          <p:cNvPr id="5125" name="Text Box 4"/>
          <p:cNvSpPr txBox="1"/>
          <p:nvPr/>
        </p:nvSpPr>
        <p:spPr>
          <a:xfrm>
            <a:off x="228600" y="446088"/>
            <a:ext cx="6010275" cy="478155"/>
          </a:xfrm>
          <a:prstGeom prst="rect">
            <a:avLst/>
          </a:prstGeom>
          <a:noFill/>
          <a:ln w="9525">
            <a:noFill/>
          </a:ln>
        </p:spPr>
        <p:txBody>
          <a:bodyPr>
            <a:spAutoFit/>
          </a:bodyPr>
          <a:lstStyle/>
          <a:p>
            <a:pPr algn="l">
              <a:lnSpc>
                <a:spcPct val="90000"/>
              </a:lnSpc>
              <a:buClrTx/>
              <a:buSzTx/>
              <a:buFontTx/>
            </a:pPr>
            <a:r>
              <a:rPr lang="zh-CN" altLang="en-US" sz="2800">
                <a:ln w="0"/>
                <a:solidFill>
                  <a:schemeClr val="bg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mj-cs"/>
              </a:rPr>
              <a:t>  分组格式——分组头</a:t>
            </a:r>
          </a:p>
        </p:txBody>
      </p:sp>
      <p:sp>
        <p:nvSpPr>
          <p:cNvPr id="5126" name="Rectangle 6"/>
          <p:cNvSpPr/>
          <p:nvPr/>
        </p:nvSpPr>
        <p:spPr>
          <a:xfrm>
            <a:off x="0" y="3035300"/>
            <a:ext cx="309880" cy="368300"/>
          </a:xfrm>
          <a:prstGeom prst="rect">
            <a:avLst/>
          </a:prstGeom>
          <a:noFill/>
          <a:ln w="9525">
            <a:noFill/>
          </a:ln>
        </p:spPr>
        <p:txBody>
          <a:bodyPr wrap="none" anchor="ctr">
            <a:spAutoFit/>
          </a:bodyPr>
          <a:lstStyle/>
          <a:p>
            <a:endParaRPr lang="zh-CN" altLang="en-US" dirty="0">
              <a:latin typeface="Arial" panose="020B0604020202020204" pitchFamily="34" charset="0"/>
            </a:endParaRPr>
          </a:p>
        </p:txBody>
      </p:sp>
      <p:graphicFrame>
        <p:nvGraphicFramePr>
          <p:cNvPr id="5122" name="Object 5"/>
          <p:cNvGraphicFramePr/>
          <p:nvPr/>
        </p:nvGraphicFramePr>
        <p:xfrm>
          <a:off x="838200" y="5353050"/>
          <a:ext cx="7410450" cy="895350"/>
        </p:xfrm>
        <a:graphic>
          <a:graphicData uri="http://schemas.openxmlformats.org/presentationml/2006/ole">
            <mc:AlternateContent xmlns:mc="http://schemas.openxmlformats.org/markup-compatibility/2006">
              <mc:Choice xmlns:v="urn:schemas-microsoft-com:vml" Requires="v">
                <p:oleObj r:id="rId3" imgW="2618740" imgH="326390" progId="Visio.Drawing.11">
                  <p:embed/>
                </p:oleObj>
              </mc:Choice>
              <mc:Fallback>
                <p:oleObj r:id="rId3" imgW="2618740" imgH="326390" progId="Visio.Drawing.11">
                  <p:embed/>
                  <p:pic>
                    <p:nvPicPr>
                      <p:cNvPr id="0" name="图片 3075"/>
                      <p:cNvPicPr/>
                      <p:nvPr/>
                    </p:nvPicPr>
                    <p:blipFill>
                      <a:blip r:embed="rId4"/>
                      <a:stretch>
                        <a:fillRect/>
                      </a:stretch>
                    </p:blipFill>
                    <p:spPr>
                      <a:xfrm>
                        <a:off x="838200" y="5353050"/>
                        <a:ext cx="7410450" cy="895350"/>
                      </a:xfrm>
                      <a:prstGeom prst="rect">
                        <a:avLst/>
                      </a:prstGeom>
                      <a:noFill/>
                      <a:ln w="38100">
                        <a:noFill/>
                        <a:miter/>
                      </a:ln>
                    </p:spPr>
                  </p:pic>
                </p:oleObj>
              </mc:Fallback>
            </mc:AlternateContent>
          </a:graphicData>
        </a:graphic>
      </p:graphicFrame>
      <p:graphicFrame>
        <p:nvGraphicFramePr>
          <p:cNvPr id="5123" name="Object 7"/>
          <p:cNvGraphicFramePr>
            <a:graphicFrameLocks noGrp="1"/>
          </p:cNvGraphicFramePr>
          <p:nvPr>
            <p:ph idx="1"/>
          </p:nvPr>
        </p:nvGraphicFramePr>
        <p:xfrm>
          <a:off x="713105" y="1219042"/>
          <a:ext cx="7391400" cy="1108075"/>
        </p:xfrm>
        <a:graphic>
          <a:graphicData uri="http://schemas.openxmlformats.org/presentationml/2006/ole">
            <mc:AlternateContent xmlns:mc="http://schemas.openxmlformats.org/markup-compatibility/2006">
              <mc:Choice xmlns:v="urn:schemas-microsoft-com:vml" Requires="v">
                <p:oleObj r:id="rId5" imgW="2618740" imgH="392430" progId="Visio.Drawing.11">
                  <p:embed/>
                </p:oleObj>
              </mc:Choice>
              <mc:Fallback>
                <p:oleObj r:id="rId5" imgW="2618740" imgH="392430" progId="Visio.Drawing.11">
                  <p:embed/>
                  <p:pic>
                    <p:nvPicPr>
                      <p:cNvPr id="0" name="图片 3076"/>
                      <p:cNvPicPr/>
                      <p:nvPr/>
                    </p:nvPicPr>
                    <p:blipFill>
                      <a:blip r:embed="rId6"/>
                      <a:stretch>
                        <a:fillRect/>
                      </a:stretch>
                    </p:blipFill>
                    <p:spPr>
                      <a:xfrm>
                        <a:off x="713105" y="1219042"/>
                        <a:ext cx="7391400" cy="1108075"/>
                      </a:xfrm>
                      <a:prstGeom prst="rect">
                        <a:avLst/>
                      </a:prstGeom>
                      <a:noFill/>
                      <a:ln w="38100">
                        <a:noFill/>
                        <a:miter/>
                      </a:ln>
                    </p:spPr>
                  </p:pic>
                </p:oleObj>
              </mc:Fallback>
            </mc:AlternateContent>
          </a:graphicData>
        </a:graphic>
      </p:graphicFrame>
      <p:sp>
        <p:nvSpPr>
          <p:cNvPr id="5127" name="Oval 9"/>
          <p:cNvSpPr/>
          <p:nvPr/>
        </p:nvSpPr>
        <p:spPr>
          <a:xfrm>
            <a:off x="3276600" y="1295400"/>
            <a:ext cx="1981200" cy="914400"/>
          </a:xfrm>
          <a:prstGeom prst="ellipse">
            <a:avLst/>
          </a:prstGeom>
          <a:noFill/>
          <a:ln w="25400" cap="flat" cmpd="sng">
            <a:solidFill>
              <a:srgbClr val="0000FF"/>
            </a:solidFill>
            <a:prstDash val="solid"/>
            <a:headEnd type="none" w="med" len="med"/>
            <a:tailEnd type="none" w="med" len="med"/>
          </a:ln>
        </p:spPr>
        <p:txBody>
          <a:bodyPr wrap="none" anchor="ctr"/>
          <a:lstStyle/>
          <a:p>
            <a:endParaRPr lang="zh-CN" altLang="en-US" dirty="0">
              <a:latin typeface="Arial" panose="020B0604020202020204" pitchFamily="34" charset="0"/>
            </a:endParaRPr>
          </a:p>
        </p:txBody>
      </p:sp>
      <p:grpSp>
        <p:nvGrpSpPr>
          <p:cNvPr id="4" name="组合 3">
            <a:extLst>
              <a:ext uri="{FF2B5EF4-FFF2-40B4-BE49-F238E27FC236}">
                <a16:creationId xmlns:a16="http://schemas.microsoft.com/office/drawing/2014/main" id="{40E4D2CD-B77C-46D9-920D-3A7D660896E2}"/>
              </a:ext>
            </a:extLst>
          </p:cNvPr>
          <p:cNvGrpSpPr/>
          <p:nvPr/>
        </p:nvGrpSpPr>
        <p:grpSpPr>
          <a:xfrm>
            <a:off x="2362200" y="2327275"/>
            <a:ext cx="4283075" cy="3159125"/>
            <a:chOff x="2362200" y="2327275"/>
            <a:chExt cx="4283075" cy="3159125"/>
          </a:xfrm>
        </p:grpSpPr>
        <p:sp>
          <p:nvSpPr>
            <p:cNvPr id="5128" name="AutoShape 11"/>
            <p:cNvSpPr/>
            <p:nvPr/>
          </p:nvSpPr>
          <p:spPr>
            <a:xfrm>
              <a:off x="4191000" y="2327275"/>
              <a:ext cx="609600" cy="892175"/>
            </a:xfrm>
            <a:prstGeom prst="downArrow">
              <a:avLst>
                <a:gd name="adj1" fmla="val 50000"/>
                <a:gd name="adj2" fmla="val 36588"/>
              </a:avLst>
            </a:prstGeom>
            <a:solidFill>
              <a:srgbClr val="800080">
                <a:alpha val="69019"/>
              </a:srgbClr>
            </a:solidFill>
            <a:ln w="9525">
              <a:noFill/>
            </a:ln>
          </p:spPr>
          <p:txBody>
            <a:bodyPr wrap="none" anchor="ctr"/>
            <a:lstStyle/>
            <a:p>
              <a:endParaRPr lang="zh-CN" altLang="en-US" dirty="0">
                <a:latin typeface="Arial" panose="020B0604020202020204" pitchFamily="34" charset="0"/>
              </a:endParaRPr>
            </a:p>
          </p:txBody>
        </p:sp>
        <p:sp>
          <p:nvSpPr>
            <p:cNvPr id="5129" name="Oval 12"/>
            <p:cNvSpPr/>
            <p:nvPr/>
          </p:nvSpPr>
          <p:spPr>
            <a:xfrm>
              <a:off x="2362200" y="3276600"/>
              <a:ext cx="4283075" cy="1143000"/>
            </a:xfrm>
            <a:prstGeom prst="ellipse">
              <a:avLst/>
            </a:prstGeom>
            <a:solidFill>
              <a:srgbClr val="800080">
                <a:alpha val="69019"/>
              </a:srgbClr>
            </a:solidFill>
            <a:ln w="9525">
              <a:noFill/>
            </a:ln>
          </p:spPr>
          <p:txBody>
            <a:bodyPr wrap="none" anchor="ctr"/>
            <a:lstStyle/>
            <a:p>
              <a:pPr indent="352425" algn="ctr"/>
              <a:r>
                <a:rPr lang="zh-CN" altLang="en-US" sz="2300" dirty="0">
                  <a:latin typeface="Arial" panose="020B0604020202020204" pitchFamily="34" charset="0"/>
                </a:rPr>
                <a:t>由</a:t>
              </a:r>
              <a:r>
                <a:rPr lang="en-US" altLang="zh-CN" sz="2300" dirty="0">
                  <a:latin typeface="Arial" panose="020B0604020202020204" pitchFamily="34" charset="0"/>
                </a:rPr>
                <a:t>6</a:t>
              </a:r>
              <a:r>
                <a:rPr lang="zh-CN" altLang="en-US" sz="2300" dirty="0">
                  <a:latin typeface="Arial" panose="020B0604020202020204" pitchFamily="34" charset="0"/>
                </a:rPr>
                <a:t>个字段构成，共</a:t>
              </a:r>
              <a:r>
                <a:rPr lang="en-US" altLang="zh-CN" sz="2300" dirty="0">
                  <a:latin typeface="Arial" panose="020B0604020202020204" pitchFamily="34" charset="0"/>
                </a:rPr>
                <a:t>18</a:t>
              </a:r>
              <a:r>
                <a:rPr lang="zh-CN" altLang="en-US" sz="2300" dirty="0">
                  <a:latin typeface="Arial" panose="020B0604020202020204" pitchFamily="34" charset="0"/>
                </a:rPr>
                <a:t>位</a:t>
              </a:r>
            </a:p>
          </p:txBody>
        </p:sp>
        <p:sp>
          <p:nvSpPr>
            <p:cNvPr id="5130" name="AutoShape 13"/>
            <p:cNvSpPr/>
            <p:nvPr/>
          </p:nvSpPr>
          <p:spPr>
            <a:xfrm>
              <a:off x="4191000" y="4594225"/>
              <a:ext cx="609600" cy="892175"/>
            </a:xfrm>
            <a:prstGeom prst="downArrow">
              <a:avLst>
                <a:gd name="adj1" fmla="val 50000"/>
                <a:gd name="adj2" fmla="val 36588"/>
              </a:avLst>
            </a:prstGeom>
            <a:solidFill>
              <a:srgbClr val="800080">
                <a:alpha val="69019"/>
              </a:srgbClr>
            </a:solidFill>
            <a:ln w="9525">
              <a:noFill/>
            </a:ln>
          </p:spPr>
          <p:txBody>
            <a:bodyPr wrap="none" anchor="ctr"/>
            <a:lstStyle/>
            <a:p>
              <a:endParaRPr lang="zh-CN" altLang="en-US" dirty="0">
                <a:latin typeface="Arial" panose="020B0604020202020204" pitchFamily="34" charset="0"/>
              </a:endParaRP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1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1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7"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8" name="Text Box 4"/>
          <p:cNvSpPr txBox="1"/>
          <p:nvPr/>
        </p:nvSpPr>
        <p:spPr>
          <a:xfrm>
            <a:off x="228600" y="446088"/>
            <a:ext cx="6010275" cy="478155"/>
          </a:xfrm>
          <a:prstGeom prst="rect">
            <a:avLst/>
          </a:prstGeom>
          <a:noFill/>
          <a:ln w="9525">
            <a:noFill/>
          </a:ln>
        </p:spPr>
        <p:txBody>
          <a:bodyPr>
            <a:spAutoFit/>
          </a:bodyPr>
          <a:lstStyle/>
          <a:p>
            <a:pPr algn="l">
              <a:lnSpc>
                <a:spcPct val="90000"/>
              </a:lnSpc>
              <a:buClrTx/>
              <a:buSzTx/>
              <a:buFontTx/>
            </a:pPr>
            <a:r>
              <a:rPr lang="en-US" altLang="zh-CN" sz="2400" b="1">
                <a:solidFill>
                  <a:schemeClr val="bg2"/>
                </a:solidFill>
                <a:latin typeface="Arial" panose="020B0604020202020204" pitchFamily="34" charset="0"/>
                <a:ea typeface="黑体" panose="02010609060101010101" pitchFamily="2" charset="-122"/>
              </a:rPr>
              <a:t> </a:t>
            </a:r>
            <a:r>
              <a:rPr lang="zh-CN" altLang="en-US" sz="2800">
                <a:ln w="0"/>
                <a:solidFill>
                  <a:schemeClr val="bg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mj-cs"/>
              </a:rPr>
              <a:t>分组格式——有效载荷</a:t>
            </a:r>
          </a:p>
        </p:txBody>
      </p:sp>
      <p:graphicFrame>
        <p:nvGraphicFramePr>
          <p:cNvPr id="6146" name="Object 5"/>
          <p:cNvGraphicFramePr>
            <a:graphicFrameLocks noGrp="1"/>
          </p:cNvGraphicFramePr>
          <p:nvPr>
            <p:ph idx="1"/>
          </p:nvPr>
        </p:nvGraphicFramePr>
        <p:xfrm>
          <a:off x="644525" y="1170305"/>
          <a:ext cx="7772400" cy="1163638"/>
        </p:xfrm>
        <a:graphic>
          <a:graphicData uri="http://schemas.openxmlformats.org/presentationml/2006/ole">
            <mc:AlternateContent xmlns:mc="http://schemas.openxmlformats.org/markup-compatibility/2006">
              <mc:Choice xmlns:v="urn:schemas-microsoft-com:vml" Requires="v">
                <p:oleObj r:id="rId3" imgW="2618740" imgH="392430" progId="Visio.Drawing.11">
                  <p:embed/>
                </p:oleObj>
              </mc:Choice>
              <mc:Fallback>
                <p:oleObj r:id="rId3" imgW="2618740" imgH="392430" progId="Visio.Drawing.11">
                  <p:embed/>
                  <p:pic>
                    <p:nvPicPr>
                      <p:cNvPr id="0" name="图片 3081"/>
                      <p:cNvPicPr/>
                      <p:nvPr/>
                    </p:nvPicPr>
                    <p:blipFill>
                      <a:blip r:embed="rId4"/>
                      <a:stretch>
                        <a:fillRect/>
                      </a:stretch>
                    </p:blipFill>
                    <p:spPr>
                      <a:xfrm>
                        <a:off x="644525" y="1170305"/>
                        <a:ext cx="7772400" cy="1163638"/>
                      </a:xfrm>
                      <a:prstGeom prst="rect">
                        <a:avLst/>
                      </a:prstGeom>
                      <a:noFill/>
                      <a:ln w="38100">
                        <a:noFill/>
                        <a:miter/>
                      </a:ln>
                    </p:spPr>
                  </p:pic>
                </p:oleObj>
              </mc:Fallback>
            </mc:AlternateContent>
          </a:graphicData>
        </a:graphic>
      </p:graphicFrame>
      <p:sp>
        <p:nvSpPr>
          <p:cNvPr id="6149" name="Oval 7"/>
          <p:cNvSpPr/>
          <p:nvPr/>
        </p:nvSpPr>
        <p:spPr>
          <a:xfrm>
            <a:off x="5105400" y="1371600"/>
            <a:ext cx="2676525" cy="762000"/>
          </a:xfrm>
          <a:prstGeom prst="ellipse">
            <a:avLst/>
          </a:prstGeom>
          <a:noFill/>
          <a:ln w="25400" cap="flat" cmpd="sng">
            <a:solidFill>
              <a:srgbClr val="0000FF"/>
            </a:solidFill>
            <a:prstDash val="solid"/>
            <a:headEnd type="none" w="med" len="med"/>
            <a:tailEnd type="none" w="med" len="med"/>
          </a:ln>
        </p:spPr>
        <p:txBody>
          <a:bodyPr wrap="none" anchor="ctr"/>
          <a:lstStyle/>
          <a:p>
            <a:endParaRPr lang="zh-CN" altLang="en-US" dirty="0">
              <a:latin typeface="Arial" panose="020B0604020202020204" pitchFamily="34" charset="0"/>
            </a:endParaRPr>
          </a:p>
        </p:txBody>
      </p:sp>
      <p:sp>
        <p:nvSpPr>
          <p:cNvPr id="6150" name="Rectangle 9"/>
          <p:cNvSpPr/>
          <p:nvPr/>
        </p:nvSpPr>
        <p:spPr>
          <a:xfrm>
            <a:off x="0" y="3054350"/>
            <a:ext cx="309880" cy="368300"/>
          </a:xfrm>
          <a:prstGeom prst="rect">
            <a:avLst/>
          </a:prstGeom>
          <a:noFill/>
          <a:ln w="9525">
            <a:noFill/>
          </a:ln>
        </p:spPr>
        <p:txBody>
          <a:bodyPr wrap="none" anchor="ctr">
            <a:spAutoFit/>
          </a:bodyPr>
          <a:lstStyle/>
          <a:p>
            <a:endParaRPr lang="zh-CN" altLang="en-US" dirty="0">
              <a:latin typeface="Arial" panose="020B0604020202020204" pitchFamily="34" charset="0"/>
            </a:endParaRPr>
          </a:p>
        </p:txBody>
      </p:sp>
      <p:grpSp>
        <p:nvGrpSpPr>
          <p:cNvPr id="2" name="组合 1">
            <a:extLst>
              <a:ext uri="{FF2B5EF4-FFF2-40B4-BE49-F238E27FC236}">
                <a16:creationId xmlns:a16="http://schemas.microsoft.com/office/drawing/2014/main" id="{58FDD461-5C14-4665-8503-EF9D72083DD8}"/>
              </a:ext>
            </a:extLst>
          </p:cNvPr>
          <p:cNvGrpSpPr/>
          <p:nvPr/>
        </p:nvGrpSpPr>
        <p:grpSpPr>
          <a:xfrm>
            <a:off x="228600" y="1981200"/>
            <a:ext cx="8286115" cy="4375150"/>
            <a:chOff x="228600" y="1981200"/>
            <a:chExt cx="8286115" cy="4375150"/>
          </a:xfrm>
        </p:grpSpPr>
        <p:sp>
          <p:nvSpPr>
            <p:cNvPr id="6151" name="AutoShape 10"/>
            <p:cNvSpPr/>
            <p:nvPr/>
          </p:nvSpPr>
          <p:spPr>
            <a:xfrm rot="2364859">
              <a:off x="5608638" y="1981200"/>
              <a:ext cx="457200" cy="1524000"/>
            </a:xfrm>
            <a:prstGeom prst="downArrow">
              <a:avLst>
                <a:gd name="adj1" fmla="val 50000"/>
                <a:gd name="adj2" fmla="val 83333"/>
              </a:avLst>
            </a:prstGeom>
            <a:solidFill>
              <a:srgbClr val="800080">
                <a:alpha val="69019"/>
              </a:srgbClr>
            </a:solidFill>
            <a:ln w="9525">
              <a:noFill/>
            </a:ln>
          </p:spPr>
          <p:txBody>
            <a:bodyPr wrap="none" anchor="ctr"/>
            <a:lstStyle/>
            <a:p>
              <a:endParaRPr lang="zh-CN" altLang="en-US" dirty="0">
                <a:latin typeface="Arial" panose="020B0604020202020204" pitchFamily="34" charset="0"/>
              </a:endParaRPr>
            </a:p>
          </p:txBody>
        </p:sp>
        <p:sp>
          <p:nvSpPr>
            <p:cNvPr id="6152" name="AutoShape 12"/>
            <p:cNvSpPr/>
            <p:nvPr/>
          </p:nvSpPr>
          <p:spPr>
            <a:xfrm>
              <a:off x="228600" y="3270250"/>
              <a:ext cx="8286115" cy="3086100"/>
            </a:xfrm>
            <a:prstGeom prst="roundRect">
              <a:avLst>
                <a:gd name="adj" fmla="val 16667"/>
              </a:avLst>
            </a:prstGeom>
            <a:solidFill>
              <a:schemeClr val="accent5"/>
            </a:solidFill>
            <a:ln w="9525">
              <a:noFill/>
            </a:ln>
          </p:spPr>
          <p:txBody>
            <a:bodyPr wrap="none" anchor="ctr"/>
            <a:lstStyle/>
            <a:p>
              <a:pPr marL="342900" lvl="1" indent="-342900" algn="l" eaLnBrk="1" hangingPunct="1">
                <a:lnSpc>
                  <a:spcPct val="120000"/>
                </a:lnSpc>
                <a:spcBef>
                  <a:spcPct val="50000"/>
                </a:spcBef>
                <a:buClrTx/>
                <a:buSzPct val="150000"/>
                <a:buFont typeface="Arial" panose="020B0604020202020204" pitchFamily="34" charset="0"/>
                <a:buChar char="•"/>
              </a:pPr>
              <a:r>
                <a:rPr lang="zh-CN" altLang="en-US" sz="2000" dirty="0">
                  <a:solidFill>
                    <a:schemeClr val="bg1"/>
                  </a:solidFill>
                  <a:latin typeface="微软雅黑" panose="020B0503020204020204" pitchFamily="34" charset="-122"/>
                  <a:ea typeface="微软雅黑" panose="020B0503020204020204" pitchFamily="34" charset="-122"/>
                </a:rPr>
                <a:t>针对不同的数据链路，蓝牙分组的有效载荷可以分为</a:t>
              </a:r>
              <a:r>
                <a:rPr lang="zh-CN" altLang="en-US" sz="2000" dirty="0">
                  <a:solidFill>
                    <a:srgbClr val="FF0000"/>
                  </a:solidFill>
                  <a:latin typeface="微软雅黑" panose="020B0503020204020204" pitchFamily="34" charset="-122"/>
                  <a:ea typeface="微软雅黑" panose="020B0503020204020204" pitchFamily="34" charset="-122"/>
                </a:rPr>
                <a:t>语音段</a:t>
              </a:r>
              <a:r>
                <a:rPr lang="zh-CN" altLang="en-US" sz="2000" dirty="0">
                  <a:solidFill>
                    <a:schemeClr val="bg1"/>
                  </a:solidFill>
                  <a:latin typeface="微软雅黑" panose="020B0503020204020204" pitchFamily="34" charset="-122"/>
                  <a:ea typeface="微软雅黑" panose="020B0503020204020204" pitchFamily="34" charset="-122"/>
                </a:rPr>
                <a:t>载荷</a:t>
              </a:r>
            </a:p>
            <a:p>
              <a:pPr marL="0" lvl="1" indent="0" algn="l" eaLnBrk="1" hangingPunct="1">
                <a:lnSpc>
                  <a:spcPct val="120000"/>
                </a:lnSpc>
                <a:spcBef>
                  <a:spcPct val="50000"/>
                </a:spcBef>
                <a:buClrTx/>
                <a:buSzPct val="150000"/>
                <a:buFont typeface="Arial" panose="020B0604020202020204" pitchFamily="34" charset="0"/>
                <a:buNone/>
              </a:pPr>
              <a:r>
                <a:rPr lang="zh-CN" altLang="en-US" sz="2000" dirty="0">
                  <a:solidFill>
                    <a:schemeClr val="bg1"/>
                  </a:solidFill>
                  <a:latin typeface="微软雅黑" panose="020B0503020204020204" pitchFamily="34" charset="-122"/>
                  <a:ea typeface="微软雅黑" panose="020B0503020204020204" pitchFamily="34" charset="-122"/>
                </a:rPr>
                <a:t>和</a:t>
              </a:r>
              <a:r>
                <a:rPr lang="zh-CN" altLang="en-US" sz="2000" dirty="0">
                  <a:solidFill>
                    <a:srgbClr val="FF0000"/>
                  </a:solidFill>
                  <a:latin typeface="微软雅黑" panose="020B0503020204020204" pitchFamily="34" charset="-122"/>
                  <a:ea typeface="微软雅黑" panose="020B0503020204020204" pitchFamily="34" charset="-122"/>
                </a:rPr>
                <a:t>数据段</a:t>
              </a:r>
              <a:r>
                <a:rPr lang="zh-CN" altLang="en-US" sz="2000" dirty="0">
                  <a:solidFill>
                    <a:schemeClr val="bg1"/>
                  </a:solidFill>
                  <a:latin typeface="微软雅黑" panose="020B0503020204020204" pitchFamily="34" charset="-122"/>
                  <a:ea typeface="微软雅黑" panose="020B0503020204020204" pitchFamily="34" charset="-122"/>
                </a:rPr>
                <a:t>载荷</a:t>
              </a:r>
            </a:p>
            <a:p>
              <a:pPr marL="342900" lvl="1" indent="-342900" algn="l" eaLnBrk="1" hangingPunct="1">
                <a:lnSpc>
                  <a:spcPct val="120000"/>
                </a:lnSpc>
                <a:spcBef>
                  <a:spcPct val="50000"/>
                </a:spcBef>
                <a:buClrTx/>
                <a:buSzPct val="150000"/>
                <a:buFont typeface="Arial" panose="020B0604020202020204" pitchFamily="34" charset="0"/>
                <a:buChar char="•"/>
              </a:pPr>
              <a:r>
                <a:rPr lang="zh-CN" altLang="en-US" sz="2000" dirty="0">
                  <a:solidFill>
                    <a:schemeClr val="bg1"/>
                  </a:solidFill>
                  <a:latin typeface="微软雅黑" panose="020B0503020204020204" pitchFamily="34" charset="-122"/>
                  <a:ea typeface="微软雅黑" panose="020B0503020204020204" pitchFamily="34" charset="-122"/>
                </a:rPr>
                <a:t>ACL数据分组只有数据段载荷</a:t>
              </a:r>
            </a:p>
            <a:p>
              <a:pPr marL="342900" lvl="1" indent="-342900" algn="l" eaLnBrk="1" hangingPunct="1">
                <a:lnSpc>
                  <a:spcPct val="120000"/>
                </a:lnSpc>
                <a:spcBef>
                  <a:spcPct val="50000"/>
                </a:spcBef>
                <a:buClrTx/>
                <a:buSzPct val="150000"/>
                <a:buFont typeface="Arial" panose="020B0604020202020204" pitchFamily="34" charset="0"/>
                <a:buChar char="•"/>
              </a:pPr>
              <a:r>
                <a:rPr lang="zh-CN" altLang="en-US" sz="2000" dirty="0">
                  <a:solidFill>
                    <a:schemeClr val="bg1"/>
                  </a:solidFill>
                  <a:latin typeface="微软雅黑" panose="020B0503020204020204" pitchFamily="34" charset="-122"/>
                  <a:ea typeface="微软雅黑" panose="020B0503020204020204" pitchFamily="34" charset="-122"/>
                </a:rPr>
                <a:t>SCO数据分组只有语音段载荷</a:t>
              </a:r>
            </a:p>
            <a:p>
              <a:pPr marL="342900" lvl="1" indent="-342900" algn="l" eaLnBrk="1" hangingPunct="1">
                <a:lnSpc>
                  <a:spcPct val="120000"/>
                </a:lnSpc>
                <a:spcBef>
                  <a:spcPct val="50000"/>
                </a:spcBef>
                <a:buClrTx/>
                <a:buSzPct val="150000"/>
                <a:buFont typeface="Arial" panose="020B0604020202020204" pitchFamily="34" charset="0"/>
                <a:buChar char="•"/>
              </a:pPr>
              <a:r>
                <a:rPr lang="zh-CN" altLang="en-US" sz="2000" dirty="0">
                  <a:solidFill>
                    <a:schemeClr val="bg1"/>
                  </a:solidFill>
                  <a:latin typeface="微软雅黑" panose="020B0503020204020204" pitchFamily="34" charset="-122"/>
                  <a:ea typeface="微软雅黑" panose="020B0503020204020204" pitchFamily="34" charset="-122"/>
                </a:rPr>
                <a:t>DV分组同时含有语音段载荷和数据段载荷</a:t>
              </a: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14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9"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3" name="Text Box 2"/>
          <p:cNvSpPr txBox="1"/>
          <p:nvPr/>
        </p:nvSpPr>
        <p:spPr>
          <a:xfrm>
            <a:off x="228600" y="446088"/>
            <a:ext cx="6010275" cy="478155"/>
          </a:xfrm>
          <a:prstGeom prst="rect">
            <a:avLst/>
          </a:prstGeom>
          <a:noFill/>
          <a:ln w="9525">
            <a:noFill/>
          </a:ln>
        </p:spPr>
        <p:txBody>
          <a:bodyPr>
            <a:spAutoFit/>
          </a:bodyPr>
          <a:lstStyle/>
          <a:p>
            <a:pPr algn="l">
              <a:lnSpc>
                <a:spcPct val="90000"/>
              </a:lnSpc>
              <a:buClrTx/>
              <a:buSzTx/>
              <a:buFontTx/>
            </a:pPr>
            <a:r>
              <a:rPr lang="en-US" altLang="zh-CN" sz="2400" b="1">
                <a:solidFill>
                  <a:schemeClr val="bg2"/>
                </a:solidFill>
                <a:latin typeface="Arial" panose="020B0604020202020204" pitchFamily="34" charset="0"/>
                <a:ea typeface="黑体" panose="02010609060101010101" pitchFamily="2" charset="-122"/>
              </a:rPr>
              <a:t>  </a:t>
            </a:r>
            <a:r>
              <a:rPr lang="zh-CN" altLang="en-US" sz="2800">
                <a:ln w="0"/>
                <a:solidFill>
                  <a:schemeClr val="bg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mj-cs"/>
              </a:rPr>
              <a:t>分组格式——有效载荷</a:t>
            </a:r>
          </a:p>
        </p:txBody>
      </p:sp>
      <p:graphicFrame>
        <p:nvGraphicFramePr>
          <p:cNvPr id="7170" name="Object 3"/>
          <p:cNvGraphicFramePr>
            <a:graphicFrameLocks noGrp="1"/>
          </p:cNvGraphicFramePr>
          <p:nvPr>
            <p:ph idx="1"/>
          </p:nvPr>
        </p:nvGraphicFramePr>
        <p:xfrm>
          <a:off x="876300" y="1300639"/>
          <a:ext cx="6858000" cy="844550"/>
        </p:xfrm>
        <a:graphic>
          <a:graphicData uri="http://schemas.openxmlformats.org/presentationml/2006/ole">
            <mc:AlternateContent xmlns:mc="http://schemas.openxmlformats.org/markup-compatibility/2006">
              <mc:Choice xmlns:v="urn:schemas-microsoft-com:vml" Requires="v">
                <p:oleObj r:id="rId3" imgW="2510790" imgH="313055" progId="Visio.Drawing.11">
                  <p:embed/>
                </p:oleObj>
              </mc:Choice>
              <mc:Fallback>
                <p:oleObj r:id="rId3" imgW="2510790" imgH="313055" progId="Visio.Drawing.11">
                  <p:embed/>
                  <p:pic>
                    <p:nvPicPr>
                      <p:cNvPr id="0" name="图片 3082"/>
                      <p:cNvPicPr/>
                      <p:nvPr/>
                    </p:nvPicPr>
                    <p:blipFill>
                      <a:blip r:embed="rId4"/>
                      <a:stretch>
                        <a:fillRect/>
                      </a:stretch>
                    </p:blipFill>
                    <p:spPr>
                      <a:xfrm>
                        <a:off x="876300" y="1300639"/>
                        <a:ext cx="6858000" cy="844550"/>
                      </a:xfrm>
                      <a:prstGeom prst="rect">
                        <a:avLst/>
                      </a:prstGeom>
                      <a:noFill/>
                      <a:ln w="38100">
                        <a:noFill/>
                        <a:miter/>
                      </a:ln>
                    </p:spPr>
                  </p:pic>
                </p:oleObj>
              </mc:Fallback>
            </mc:AlternateContent>
          </a:graphicData>
        </a:graphic>
      </p:graphicFrame>
      <p:sp>
        <p:nvSpPr>
          <p:cNvPr id="7174" name="Text Box 5"/>
          <p:cNvSpPr txBox="1"/>
          <p:nvPr/>
        </p:nvSpPr>
        <p:spPr>
          <a:xfrm>
            <a:off x="3429000" y="2057400"/>
            <a:ext cx="2057400" cy="398780"/>
          </a:xfrm>
          <a:prstGeom prst="rect">
            <a:avLst/>
          </a:prstGeom>
          <a:noFill/>
          <a:ln w="9525">
            <a:noFill/>
          </a:ln>
        </p:spPr>
        <p:txBody>
          <a:bodyPr>
            <a:spAutoFit/>
          </a:bodyPr>
          <a:lstStyle/>
          <a:p>
            <a:pPr indent="352425">
              <a:spcBef>
                <a:spcPct val="50000"/>
              </a:spcBef>
            </a:pPr>
            <a:r>
              <a:rPr lang="zh-CN" altLang="en-US" sz="2000" dirty="0">
                <a:solidFill>
                  <a:schemeClr val="bg1"/>
                </a:solidFill>
                <a:latin typeface="Arial" panose="020B0604020202020204" pitchFamily="34" charset="0"/>
              </a:rPr>
              <a:t>数据段载荷</a:t>
            </a:r>
          </a:p>
        </p:txBody>
      </p:sp>
      <p:graphicFrame>
        <p:nvGraphicFramePr>
          <p:cNvPr id="7171" name="Object 12"/>
          <p:cNvGraphicFramePr>
            <a:graphicFrameLocks noGrp="1"/>
          </p:cNvGraphicFramePr>
          <p:nvPr>
            <p:ph sz="half" idx="4294967295"/>
            <p:extLst>
              <p:ext uri="{D42A27DB-BD31-4B8C-83A1-F6EECF244321}">
                <p14:modId xmlns:p14="http://schemas.microsoft.com/office/powerpoint/2010/main" val="3745366664"/>
              </p:ext>
            </p:extLst>
          </p:nvPr>
        </p:nvGraphicFramePr>
        <p:xfrm>
          <a:off x="3562985" y="4668361"/>
          <a:ext cx="2018030" cy="889000"/>
        </p:xfrm>
        <a:graphic>
          <a:graphicData uri="http://schemas.openxmlformats.org/presentationml/2006/ole">
            <mc:AlternateContent xmlns:mc="http://schemas.openxmlformats.org/markup-compatibility/2006">
              <mc:Choice xmlns:v="urn:schemas-microsoft-com:vml" Requires="v">
                <p:oleObj r:id="rId5" imgW="713740" imgH="313055" progId="Visio.Drawing.11">
                  <p:embed/>
                </p:oleObj>
              </mc:Choice>
              <mc:Fallback>
                <p:oleObj r:id="rId5" imgW="713740" imgH="313055" progId="Visio.Drawing.11">
                  <p:embed/>
                  <p:pic>
                    <p:nvPicPr>
                      <p:cNvPr id="0" name="图片 3083"/>
                      <p:cNvPicPr/>
                      <p:nvPr/>
                    </p:nvPicPr>
                    <p:blipFill>
                      <a:blip r:embed="rId6"/>
                      <a:stretch>
                        <a:fillRect/>
                      </a:stretch>
                    </p:blipFill>
                    <p:spPr>
                      <a:xfrm>
                        <a:off x="3562985" y="4668361"/>
                        <a:ext cx="2018030" cy="889000"/>
                      </a:xfrm>
                      <a:prstGeom prst="rect">
                        <a:avLst/>
                      </a:prstGeom>
                      <a:noFill/>
                      <a:ln w="38100">
                        <a:noFill/>
                        <a:miter/>
                      </a:ln>
                    </p:spPr>
                  </p:pic>
                </p:oleObj>
              </mc:Fallback>
            </mc:AlternateContent>
          </a:graphicData>
        </a:graphic>
      </p:graphicFrame>
      <p:sp>
        <p:nvSpPr>
          <p:cNvPr id="7175" name="Text Box 15"/>
          <p:cNvSpPr txBox="1"/>
          <p:nvPr/>
        </p:nvSpPr>
        <p:spPr>
          <a:xfrm>
            <a:off x="3543300" y="5557361"/>
            <a:ext cx="2057400" cy="398780"/>
          </a:xfrm>
          <a:prstGeom prst="rect">
            <a:avLst/>
          </a:prstGeom>
          <a:noFill/>
          <a:ln w="9525">
            <a:noFill/>
          </a:ln>
        </p:spPr>
        <p:txBody>
          <a:bodyPr>
            <a:spAutoFit/>
          </a:bodyPr>
          <a:lstStyle/>
          <a:p>
            <a:pPr indent="352425">
              <a:spcBef>
                <a:spcPct val="50000"/>
              </a:spcBef>
            </a:pPr>
            <a:r>
              <a:rPr lang="zh-CN" altLang="en-US" sz="2000" dirty="0">
                <a:solidFill>
                  <a:schemeClr val="tx1"/>
                </a:solidFill>
                <a:latin typeface="Arial" panose="020B0604020202020204" pitchFamily="34" charset="0"/>
              </a:rPr>
              <a:t>语音段载荷</a:t>
            </a:r>
          </a:p>
        </p:txBody>
      </p:sp>
      <p:grpSp>
        <p:nvGrpSpPr>
          <p:cNvPr id="2" name="组合 1">
            <a:extLst>
              <a:ext uri="{FF2B5EF4-FFF2-40B4-BE49-F238E27FC236}">
                <a16:creationId xmlns:a16="http://schemas.microsoft.com/office/drawing/2014/main" id="{DE5CADB3-D1F1-4EB8-A8BA-0286646EBEC1}"/>
              </a:ext>
            </a:extLst>
          </p:cNvPr>
          <p:cNvGrpSpPr/>
          <p:nvPr/>
        </p:nvGrpSpPr>
        <p:grpSpPr>
          <a:xfrm>
            <a:off x="0" y="2181225"/>
            <a:ext cx="4953000" cy="1371600"/>
            <a:chOff x="0" y="2181225"/>
            <a:chExt cx="4953000" cy="1371600"/>
          </a:xfrm>
        </p:grpSpPr>
        <p:sp>
          <p:nvSpPr>
            <p:cNvPr id="7176" name="Line 18"/>
            <p:cNvSpPr/>
            <p:nvPr/>
          </p:nvSpPr>
          <p:spPr>
            <a:xfrm flipH="1">
              <a:off x="2362200" y="2181225"/>
              <a:ext cx="0" cy="609600"/>
            </a:xfrm>
            <a:prstGeom prst="line">
              <a:avLst/>
            </a:prstGeom>
            <a:ln w="25400" cap="flat" cmpd="sng">
              <a:solidFill>
                <a:srgbClr val="0000FF"/>
              </a:solidFill>
              <a:prstDash val="solid"/>
              <a:headEnd type="none" w="med" len="med"/>
              <a:tailEnd type="triangle" w="med" len="med"/>
            </a:ln>
          </p:spPr>
        </p:sp>
        <p:sp>
          <p:nvSpPr>
            <p:cNvPr id="7177" name="Oval 19"/>
            <p:cNvSpPr/>
            <p:nvPr/>
          </p:nvSpPr>
          <p:spPr>
            <a:xfrm>
              <a:off x="0" y="2790825"/>
              <a:ext cx="4953000" cy="762000"/>
            </a:xfrm>
            <a:prstGeom prst="ellipse">
              <a:avLst/>
            </a:prstGeom>
            <a:solidFill>
              <a:srgbClr val="800080">
                <a:alpha val="69019"/>
              </a:srgbClr>
            </a:solidFill>
            <a:ln w="9525">
              <a:noFill/>
            </a:ln>
          </p:spPr>
          <p:txBody>
            <a:bodyPr wrap="none" anchor="ctr"/>
            <a:lstStyle/>
            <a:p>
              <a:pPr indent="352425" algn="ctr"/>
              <a:r>
                <a:rPr lang="zh-CN" altLang="en-US" sz="2000" dirty="0">
                  <a:solidFill>
                    <a:schemeClr val="bg1"/>
                  </a:solidFill>
                  <a:latin typeface="Arial" panose="020B0604020202020204" pitchFamily="34" charset="0"/>
                </a:rPr>
                <a:t>用于指示逻辑信道、逻辑信道上</a:t>
              </a:r>
            </a:p>
            <a:p>
              <a:pPr indent="352425" algn="ctr"/>
              <a:r>
                <a:rPr lang="zh-CN" altLang="en-US" sz="2000" dirty="0">
                  <a:solidFill>
                    <a:schemeClr val="bg1"/>
                  </a:solidFill>
                  <a:latin typeface="Arial" panose="020B0604020202020204" pitchFamily="34" charset="0"/>
                </a:rPr>
                <a:t>的流量控制和载荷的长度</a:t>
              </a:r>
            </a:p>
          </p:txBody>
        </p:sp>
      </p:grpSp>
      <p:grpSp>
        <p:nvGrpSpPr>
          <p:cNvPr id="3" name="组合 2">
            <a:extLst>
              <a:ext uri="{FF2B5EF4-FFF2-40B4-BE49-F238E27FC236}">
                <a16:creationId xmlns:a16="http://schemas.microsoft.com/office/drawing/2014/main" id="{9E520A95-F2C6-453D-A523-F8F47D628D61}"/>
              </a:ext>
            </a:extLst>
          </p:cNvPr>
          <p:cNvGrpSpPr/>
          <p:nvPr/>
        </p:nvGrpSpPr>
        <p:grpSpPr>
          <a:xfrm>
            <a:off x="3886200" y="2114550"/>
            <a:ext cx="4953000" cy="2133600"/>
            <a:chOff x="3886200" y="2114550"/>
            <a:chExt cx="4953000" cy="2133600"/>
          </a:xfrm>
        </p:grpSpPr>
        <p:sp>
          <p:nvSpPr>
            <p:cNvPr id="7178" name="Line 20"/>
            <p:cNvSpPr/>
            <p:nvPr/>
          </p:nvSpPr>
          <p:spPr>
            <a:xfrm flipH="1">
              <a:off x="6457950" y="2114550"/>
              <a:ext cx="228600" cy="1371600"/>
            </a:xfrm>
            <a:prstGeom prst="line">
              <a:avLst/>
            </a:prstGeom>
            <a:ln w="25400" cap="flat" cmpd="sng">
              <a:solidFill>
                <a:srgbClr val="0000FF"/>
              </a:solidFill>
              <a:prstDash val="solid"/>
              <a:headEnd type="none" w="med" len="med"/>
              <a:tailEnd type="triangle" w="med" len="med"/>
            </a:ln>
          </p:spPr>
        </p:sp>
        <p:sp>
          <p:nvSpPr>
            <p:cNvPr id="7179" name="Oval 21"/>
            <p:cNvSpPr/>
            <p:nvPr/>
          </p:nvSpPr>
          <p:spPr>
            <a:xfrm>
              <a:off x="3886200" y="3486150"/>
              <a:ext cx="4953000" cy="762000"/>
            </a:xfrm>
            <a:prstGeom prst="ellipse">
              <a:avLst/>
            </a:prstGeom>
            <a:solidFill>
              <a:srgbClr val="800080">
                <a:alpha val="69019"/>
              </a:srgbClr>
            </a:solidFill>
            <a:ln w="9525">
              <a:noFill/>
            </a:ln>
          </p:spPr>
          <p:txBody>
            <a:bodyPr wrap="none" anchor="ctr"/>
            <a:lstStyle/>
            <a:p>
              <a:pPr indent="352425" algn="ctr"/>
              <a:r>
                <a:rPr lang="en-US" altLang="zh-CN" sz="2000" dirty="0">
                  <a:solidFill>
                    <a:schemeClr val="bg1"/>
                  </a:solidFill>
                  <a:latin typeface="Arial" panose="020B0604020202020204" pitchFamily="34" charset="0"/>
                </a:rPr>
                <a:t>CRC</a:t>
              </a:r>
              <a:r>
                <a:rPr lang="zh-CN" altLang="en-US" sz="2000" dirty="0">
                  <a:solidFill>
                    <a:schemeClr val="bg1"/>
                  </a:solidFill>
                  <a:latin typeface="Arial" panose="020B0604020202020204" pitchFamily="34" charset="0"/>
                </a:rPr>
                <a:t>码用于数据错误检测和错误纠正</a:t>
              </a:r>
            </a:p>
          </p:txBody>
        </p:sp>
      </p:grpSp>
      <p:sp>
        <p:nvSpPr>
          <p:cNvPr id="14" name="Text Box 15">
            <a:extLst>
              <a:ext uri="{FF2B5EF4-FFF2-40B4-BE49-F238E27FC236}">
                <a16:creationId xmlns:a16="http://schemas.microsoft.com/office/drawing/2014/main" id="{C4804D63-3E67-4B11-81F6-FEFA0D81175F}"/>
              </a:ext>
            </a:extLst>
          </p:cNvPr>
          <p:cNvSpPr txBox="1"/>
          <p:nvPr/>
        </p:nvSpPr>
        <p:spPr>
          <a:xfrm>
            <a:off x="3695701" y="2286635"/>
            <a:ext cx="2057400" cy="400110"/>
          </a:xfrm>
          <a:prstGeom prst="rect">
            <a:avLst/>
          </a:prstGeom>
          <a:noFill/>
          <a:ln w="9525">
            <a:noFill/>
          </a:ln>
        </p:spPr>
        <p:txBody>
          <a:bodyPr>
            <a:spAutoFit/>
          </a:bodyPr>
          <a:lstStyle/>
          <a:p>
            <a:pPr indent="352425">
              <a:spcBef>
                <a:spcPct val="50000"/>
              </a:spcBef>
            </a:pPr>
            <a:r>
              <a:rPr lang="zh-CN" altLang="en-US" sz="2000" dirty="0">
                <a:solidFill>
                  <a:schemeClr val="tx1"/>
                </a:solidFill>
                <a:latin typeface="Arial" panose="020B0604020202020204" pitchFamily="34" charset="0"/>
              </a:rPr>
              <a:t>数据段载荷</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endParaRPr lang="zh-CN" altLang="en-US" dirty="0"/>
          </a:p>
        </p:txBody>
      </p:sp>
      <p:sp>
        <p:nvSpPr>
          <p:cNvPr id="40963" name="Text Box 2"/>
          <p:cNvSpPr txBox="1"/>
          <p:nvPr/>
        </p:nvSpPr>
        <p:spPr>
          <a:xfrm>
            <a:off x="228600" y="446088"/>
            <a:ext cx="6010275" cy="478155"/>
          </a:xfrm>
          <a:prstGeom prst="rect">
            <a:avLst/>
          </a:prstGeom>
          <a:noFill/>
          <a:ln w="9525">
            <a:noFill/>
          </a:ln>
        </p:spPr>
        <p:txBody>
          <a:bodyPr>
            <a:spAutoFit/>
          </a:bodyPr>
          <a:lstStyle/>
          <a:p>
            <a:pPr algn="l">
              <a:lnSpc>
                <a:spcPct val="90000"/>
              </a:lnSpc>
              <a:buClrTx/>
              <a:buSzTx/>
              <a:buFontTx/>
            </a:pPr>
            <a:r>
              <a:rPr lang="en-US" altLang="zh-CN" sz="2400" b="1" dirty="0">
                <a:solidFill>
                  <a:schemeClr val="bg2"/>
                </a:solidFill>
                <a:latin typeface="Arial" panose="020B0604020202020204" pitchFamily="34" charset="0"/>
                <a:ea typeface="黑体" panose="02010609060101010101" pitchFamily="2" charset="-122"/>
              </a:rPr>
              <a:t> </a:t>
            </a:r>
            <a:r>
              <a:rPr lang="zh-CN" altLang="en-US" sz="2800" dirty="0">
                <a:ln w="0"/>
                <a:solidFill>
                  <a:schemeClr val="bg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mj-cs"/>
              </a:rPr>
              <a:t>分组类型</a:t>
            </a:r>
          </a:p>
        </p:txBody>
      </p:sp>
      <p:sp>
        <p:nvSpPr>
          <p:cNvPr id="40964" name="Text Box 3"/>
          <p:cNvSpPr txBox="1"/>
          <p:nvPr/>
        </p:nvSpPr>
        <p:spPr>
          <a:xfrm>
            <a:off x="381000" y="1733550"/>
            <a:ext cx="8134350" cy="3045460"/>
          </a:xfrm>
          <a:prstGeom prst="rect">
            <a:avLst/>
          </a:prstGeom>
          <a:noFill/>
          <a:ln w="9525">
            <a:noFill/>
          </a:ln>
        </p:spPr>
        <p:txBody>
          <a:bodyPr wrap="square">
            <a:spAutoFit/>
          </a:bodyPr>
          <a:lstStyle/>
          <a:p>
            <a:pPr marL="342900" indent="-342900" algn="l">
              <a:lnSpc>
                <a:spcPct val="120000"/>
              </a:lnSpc>
              <a:spcBef>
                <a:spcPct val="50000"/>
              </a:spcBef>
              <a:buClrTx/>
              <a:buSzPct val="150000"/>
              <a:buFont typeface="Arial" panose="020B0604020202020204" pitchFamily="34" charset="0"/>
              <a:buChar char="•"/>
            </a:pPr>
            <a:r>
              <a:rPr lang="zh-CN" altLang="en-US" sz="2400" dirty="0">
                <a:latin typeface="微软雅黑" panose="020B0503020204020204" pitchFamily="34" charset="-122"/>
                <a:ea typeface="微软雅黑" panose="020B0503020204020204" pitchFamily="34" charset="-122"/>
              </a:rPr>
              <a:t>微微网中的分组类型和其链接方式（SCO/ACL）有关</a:t>
            </a:r>
          </a:p>
          <a:p>
            <a:pPr marL="342900" indent="-342900" algn="l">
              <a:lnSpc>
                <a:spcPct val="120000"/>
              </a:lnSpc>
              <a:spcBef>
                <a:spcPct val="50000"/>
              </a:spcBef>
              <a:buClrTx/>
              <a:buSzPct val="150000"/>
              <a:buFont typeface="Arial" panose="020B0604020202020204" pitchFamily="34" charset="0"/>
              <a:buChar char="•"/>
            </a:pPr>
            <a:r>
              <a:rPr lang="zh-CN" altLang="en-US" sz="2400" dirty="0">
                <a:latin typeface="微软雅黑" panose="020B0503020204020204" pitchFamily="34" charset="-122"/>
                <a:ea typeface="微软雅黑" panose="020B0503020204020204" pitchFamily="34" charset="-122"/>
              </a:rPr>
              <a:t>不同链路的不同</a:t>
            </a:r>
            <a:r>
              <a:rPr lang="zh-CN" altLang="en-US" sz="2400" dirty="0">
                <a:solidFill>
                  <a:srgbClr val="FF0000"/>
                </a:solidFill>
                <a:latin typeface="微软雅黑" panose="020B0503020204020204" pitchFamily="34" charset="-122"/>
                <a:ea typeface="微软雅黑" panose="020B0503020204020204" pitchFamily="34" charset="-122"/>
              </a:rPr>
              <a:t>分组类型</a:t>
            </a:r>
            <a:r>
              <a:rPr lang="zh-CN" altLang="en-US" sz="2400" dirty="0">
                <a:latin typeface="微软雅黑" panose="020B0503020204020204" pitchFamily="34" charset="-122"/>
                <a:ea typeface="微软雅黑" panose="020B0503020204020204" pitchFamily="34" charset="-122"/>
              </a:rPr>
              <a:t>由分组头中的</a:t>
            </a:r>
            <a:r>
              <a:rPr lang="zh-CN" altLang="en-US" sz="2400" dirty="0">
                <a:solidFill>
                  <a:srgbClr val="FF0000"/>
                </a:solidFill>
                <a:latin typeface="微软雅黑" panose="020B0503020204020204" pitchFamily="34" charset="-122"/>
                <a:ea typeface="微软雅黑" panose="020B0503020204020204" pitchFamily="34" charset="-122"/>
              </a:rPr>
              <a:t>TYPE位</a:t>
            </a:r>
            <a:r>
              <a:rPr lang="zh-CN" altLang="en-US" sz="2400" dirty="0">
                <a:latin typeface="微软雅黑" panose="020B0503020204020204" pitchFamily="34" charset="-122"/>
                <a:ea typeface="微软雅黑" panose="020B0503020204020204" pitchFamily="34" charset="-122"/>
              </a:rPr>
              <a:t>唯一区分</a:t>
            </a:r>
          </a:p>
          <a:p>
            <a:pPr marL="342900" indent="-342900" algn="l">
              <a:lnSpc>
                <a:spcPct val="120000"/>
              </a:lnSpc>
              <a:spcBef>
                <a:spcPct val="50000"/>
              </a:spcBef>
              <a:buClrTx/>
              <a:buSzPct val="150000"/>
              <a:buFont typeface="Arial" panose="020B0604020202020204" pitchFamily="34" charset="0"/>
              <a:buChar char="•"/>
            </a:pPr>
            <a:r>
              <a:rPr lang="zh-CN" altLang="en-US" sz="2400" dirty="0">
                <a:latin typeface="微软雅黑" panose="020B0503020204020204" pitchFamily="34" charset="-122"/>
                <a:ea typeface="微软雅黑" panose="020B0503020204020204" pitchFamily="34" charset="-122"/>
              </a:rPr>
              <a:t>可分为5种</a:t>
            </a:r>
            <a:r>
              <a:rPr lang="zh-CN" altLang="en-US" sz="2400" dirty="0">
                <a:solidFill>
                  <a:srgbClr val="FF0000"/>
                </a:solidFill>
                <a:latin typeface="微软雅黑" panose="020B0503020204020204" pitchFamily="34" charset="-122"/>
                <a:ea typeface="微软雅黑" panose="020B0503020204020204" pitchFamily="34" charset="-122"/>
              </a:rPr>
              <a:t>公共分组</a:t>
            </a:r>
            <a:r>
              <a:rPr lang="zh-CN" altLang="en-US" sz="2400" dirty="0">
                <a:latin typeface="微软雅黑" panose="020B0503020204020204" pitchFamily="34" charset="-122"/>
                <a:ea typeface="微软雅黑" panose="020B0503020204020204" pitchFamily="34" charset="-122"/>
              </a:rPr>
              <a:t>、4种</a:t>
            </a:r>
            <a:r>
              <a:rPr lang="zh-CN" altLang="en-US" sz="2400" dirty="0">
                <a:solidFill>
                  <a:srgbClr val="FF0000"/>
                </a:solidFill>
                <a:latin typeface="微软雅黑" panose="020B0503020204020204" pitchFamily="34" charset="-122"/>
                <a:ea typeface="微软雅黑" panose="020B0503020204020204" pitchFamily="34" charset="-122"/>
              </a:rPr>
              <a:t>SCO分组</a:t>
            </a:r>
            <a:r>
              <a:rPr lang="zh-CN" altLang="en-US" sz="2400" dirty="0">
                <a:latin typeface="微软雅黑" panose="020B0503020204020204" pitchFamily="34" charset="-122"/>
                <a:ea typeface="微软雅黑" panose="020B0503020204020204" pitchFamily="34" charset="-122"/>
              </a:rPr>
              <a:t>和</a:t>
            </a:r>
            <a:r>
              <a:rPr lang="zh-CN" altLang="en-US" sz="2400" dirty="0">
                <a:solidFill>
                  <a:srgbClr val="FF0000"/>
                </a:solidFill>
                <a:latin typeface="微软雅黑" panose="020B0503020204020204" pitchFamily="34" charset="-122"/>
                <a:ea typeface="微软雅黑" panose="020B0503020204020204" pitchFamily="34" charset="-122"/>
              </a:rPr>
              <a:t>7种ACL分组</a:t>
            </a:r>
            <a:r>
              <a:rPr lang="zh-CN" altLang="en-US" sz="2400" dirty="0">
                <a:latin typeface="微软雅黑" panose="020B0503020204020204" pitchFamily="34" charset="-122"/>
                <a:ea typeface="微软雅黑" panose="020B0503020204020204" pitchFamily="34" charset="-122"/>
              </a:rPr>
              <a:t>3大类</a:t>
            </a:r>
          </a:p>
          <a:p>
            <a:pPr algn="l">
              <a:lnSpc>
                <a:spcPct val="120000"/>
              </a:lnSpc>
              <a:spcBef>
                <a:spcPct val="50000"/>
              </a:spcBef>
              <a:buClrTx/>
              <a:buSzPct val="150000"/>
              <a:buFont typeface="Arial" panose="020B0604020202020204" pitchFamily="34" charset="0"/>
            </a:pPr>
            <a:r>
              <a:rPr lang="zh-CN" altLang="en-US" sz="2400" dirty="0">
                <a:latin typeface="微软雅黑" panose="020B0503020204020204" pitchFamily="34" charset="-122"/>
                <a:ea typeface="微软雅黑" panose="020B0503020204020204" pitchFamily="34" charset="-122"/>
              </a:rPr>
              <a:t>      SCO分组用于同步SCO链接</a:t>
            </a:r>
          </a:p>
          <a:p>
            <a:pPr algn="l">
              <a:lnSpc>
                <a:spcPct val="120000"/>
              </a:lnSpc>
              <a:spcBef>
                <a:spcPct val="50000"/>
              </a:spcBef>
              <a:buClrTx/>
              <a:buSzPct val="150000"/>
              <a:buFont typeface="Arial" panose="020B0604020202020204" pitchFamily="34" charset="0"/>
            </a:pPr>
            <a:r>
              <a:rPr lang="zh-CN" altLang="en-US" sz="2400" dirty="0">
                <a:latin typeface="微软雅黑" panose="020B0503020204020204" pitchFamily="34" charset="-122"/>
                <a:ea typeface="微软雅黑" panose="020B0503020204020204" pitchFamily="34" charset="-122"/>
              </a:rPr>
              <a:t>      ACL分组用于异步ACL链接方式</a:t>
            </a:r>
          </a:p>
        </p:txBody>
      </p:sp>
    </p:spTree>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8" name="Text Box 2"/>
          <p:cNvSpPr txBox="1"/>
          <p:nvPr/>
        </p:nvSpPr>
        <p:spPr>
          <a:xfrm>
            <a:off x="228600" y="446088"/>
            <a:ext cx="6010275" cy="478155"/>
          </a:xfrm>
          <a:prstGeom prst="rect">
            <a:avLst/>
          </a:prstGeom>
          <a:noFill/>
          <a:ln w="9525">
            <a:noFill/>
          </a:ln>
        </p:spPr>
        <p:txBody>
          <a:bodyPr>
            <a:spAutoFit/>
          </a:bodyPr>
          <a:lstStyle/>
          <a:p>
            <a:pPr algn="l">
              <a:lnSpc>
                <a:spcPct val="90000"/>
              </a:lnSpc>
              <a:buClrTx/>
              <a:buSzTx/>
              <a:buFontTx/>
            </a:pPr>
            <a:r>
              <a:rPr lang="zh-CN" altLang="en-US" sz="2800">
                <a:ln w="0"/>
                <a:solidFill>
                  <a:schemeClr val="bg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mj-cs"/>
              </a:rPr>
              <a:t>分组类型</a:t>
            </a:r>
          </a:p>
        </p:txBody>
      </p:sp>
      <p:sp>
        <p:nvSpPr>
          <p:cNvPr id="8199" name="Text Box 269"/>
          <p:cNvSpPr txBox="1"/>
          <p:nvPr/>
        </p:nvSpPr>
        <p:spPr>
          <a:xfrm>
            <a:off x="76200" y="1552575"/>
            <a:ext cx="609600" cy="1647825"/>
          </a:xfrm>
          <a:prstGeom prst="rect">
            <a:avLst/>
          </a:prstGeom>
          <a:noFill/>
          <a:ln w="9525">
            <a:noFill/>
          </a:ln>
        </p:spPr>
        <p:txBody>
          <a:bodyPr wrap="none" lIns="0" rIns="0" anchor="b"/>
          <a:lstStyle/>
          <a:p>
            <a:pPr indent="352425">
              <a:spcBef>
                <a:spcPct val="50000"/>
              </a:spcBef>
            </a:pPr>
            <a:r>
              <a:rPr lang="zh-CN" altLang="en-US" sz="2000" dirty="0">
                <a:solidFill>
                  <a:srgbClr val="B41706"/>
                </a:solidFill>
                <a:latin typeface="Arial" panose="020B0604020202020204" pitchFamily="34" charset="0"/>
              </a:rPr>
              <a:t>公</a:t>
            </a:r>
          </a:p>
          <a:p>
            <a:pPr indent="352425">
              <a:spcBef>
                <a:spcPct val="50000"/>
              </a:spcBef>
            </a:pPr>
            <a:r>
              <a:rPr lang="zh-CN" altLang="en-US" sz="2000" dirty="0">
                <a:solidFill>
                  <a:srgbClr val="B41706"/>
                </a:solidFill>
                <a:latin typeface="Arial" panose="020B0604020202020204" pitchFamily="34" charset="0"/>
              </a:rPr>
              <a:t>共</a:t>
            </a:r>
          </a:p>
          <a:p>
            <a:pPr indent="352425">
              <a:spcBef>
                <a:spcPct val="50000"/>
              </a:spcBef>
            </a:pPr>
            <a:r>
              <a:rPr lang="zh-CN" altLang="en-US" sz="2000" dirty="0">
                <a:solidFill>
                  <a:srgbClr val="B41706"/>
                </a:solidFill>
                <a:latin typeface="Arial" panose="020B0604020202020204" pitchFamily="34" charset="0"/>
              </a:rPr>
              <a:t>分</a:t>
            </a:r>
          </a:p>
          <a:p>
            <a:pPr indent="352425">
              <a:spcBef>
                <a:spcPct val="50000"/>
              </a:spcBef>
            </a:pPr>
            <a:r>
              <a:rPr lang="zh-CN" altLang="en-US" sz="2000" dirty="0">
                <a:solidFill>
                  <a:srgbClr val="B41706"/>
                </a:solidFill>
                <a:latin typeface="Arial" panose="020B0604020202020204" pitchFamily="34" charset="0"/>
              </a:rPr>
              <a:t>组 </a:t>
            </a:r>
          </a:p>
        </p:txBody>
      </p:sp>
      <p:graphicFrame>
        <p:nvGraphicFramePr>
          <p:cNvPr id="8194" name="Object 282"/>
          <p:cNvGraphicFramePr>
            <a:graphicFrameLocks noGrp="1"/>
          </p:cNvGraphicFramePr>
          <p:nvPr>
            <p:ph idx="1"/>
          </p:nvPr>
        </p:nvGraphicFramePr>
        <p:xfrm>
          <a:off x="466725" y="1019017"/>
          <a:ext cx="1257300" cy="2765425"/>
        </p:xfrm>
        <a:graphic>
          <a:graphicData uri="http://schemas.openxmlformats.org/presentationml/2006/ole">
            <mc:AlternateContent xmlns:mc="http://schemas.openxmlformats.org/markup-compatibility/2006">
              <mc:Choice xmlns:v="urn:schemas-microsoft-com:vml" Requires="v">
                <p:oleObj r:id="rId3" imgW="165100" imgH="215900" progId="Equation.3">
                  <p:embed/>
                </p:oleObj>
              </mc:Choice>
              <mc:Fallback>
                <p:oleObj r:id="rId3" imgW="165100" imgH="215900" progId="Equation.3">
                  <p:embed/>
                  <p:pic>
                    <p:nvPicPr>
                      <p:cNvPr id="0" name="图片 3084"/>
                      <p:cNvPicPr/>
                      <p:nvPr/>
                    </p:nvPicPr>
                    <p:blipFill>
                      <a:blip r:embed="rId4"/>
                      <a:stretch>
                        <a:fillRect/>
                      </a:stretch>
                    </p:blipFill>
                    <p:spPr>
                      <a:xfrm>
                        <a:off x="466725" y="1019017"/>
                        <a:ext cx="1257300" cy="2765425"/>
                      </a:xfrm>
                      <a:prstGeom prst="rect">
                        <a:avLst/>
                      </a:prstGeom>
                      <a:noFill/>
                      <a:ln w="38100">
                        <a:noFill/>
                        <a:miter/>
                      </a:ln>
                    </p:spPr>
                  </p:pic>
                </p:oleObj>
              </mc:Fallback>
            </mc:AlternateContent>
          </a:graphicData>
        </a:graphic>
      </p:graphicFrame>
      <p:sp>
        <p:nvSpPr>
          <p:cNvPr id="8200" name="Text Box 284"/>
          <p:cNvSpPr txBox="1"/>
          <p:nvPr/>
        </p:nvSpPr>
        <p:spPr>
          <a:xfrm>
            <a:off x="838200" y="1143000"/>
            <a:ext cx="2971800" cy="2333625"/>
          </a:xfrm>
          <a:prstGeom prst="rect">
            <a:avLst/>
          </a:prstGeom>
          <a:noFill/>
          <a:ln w="9525">
            <a:noFill/>
          </a:ln>
        </p:spPr>
        <p:txBody>
          <a:bodyPr wrap="none" lIns="0" rIns="0" anchor="b"/>
          <a:lstStyle/>
          <a:p>
            <a:pPr indent="352425">
              <a:spcBef>
                <a:spcPct val="50000"/>
              </a:spcBef>
            </a:pPr>
            <a:r>
              <a:rPr lang="en-US" altLang="zh-CN" sz="2000" dirty="0">
                <a:solidFill>
                  <a:srgbClr val="B41706"/>
                </a:solidFill>
                <a:latin typeface="Arial" panose="020B0604020202020204" pitchFamily="34" charset="0"/>
              </a:rPr>
              <a:t>ID(</a:t>
            </a:r>
            <a:r>
              <a:rPr lang="zh-CN" altLang="en-US" sz="2000" dirty="0">
                <a:solidFill>
                  <a:srgbClr val="B41706"/>
                </a:solidFill>
                <a:latin typeface="Arial" panose="020B0604020202020204" pitchFamily="34" charset="0"/>
              </a:rPr>
              <a:t>身份</a:t>
            </a:r>
            <a:r>
              <a:rPr lang="en-US" altLang="zh-CN" sz="2000" dirty="0">
                <a:solidFill>
                  <a:srgbClr val="B41706"/>
                </a:solidFill>
                <a:latin typeface="Arial" panose="020B0604020202020204" pitchFamily="34" charset="0"/>
              </a:rPr>
              <a:t>)</a:t>
            </a:r>
            <a:r>
              <a:rPr lang="zh-CN" altLang="en-US" sz="2000" dirty="0">
                <a:solidFill>
                  <a:srgbClr val="B41706"/>
                </a:solidFill>
                <a:latin typeface="Arial" panose="020B0604020202020204" pitchFamily="34" charset="0"/>
              </a:rPr>
              <a:t>分组</a:t>
            </a:r>
            <a:endParaRPr lang="en-US" altLang="zh-CN" sz="2000" dirty="0">
              <a:solidFill>
                <a:srgbClr val="B41706"/>
              </a:solidFill>
              <a:latin typeface="Arial" panose="020B0604020202020204" pitchFamily="34" charset="0"/>
            </a:endParaRPr>
          </a:p>
          <a:p>
            <a:pPr indent="352425">
              <a:spcBef>
                <a:spcPct val="50000"/>
              </a:spcBef>
            </a:pPr>
            <a:r>
              <a:rPr lang="en-US" altLang="zh-CN" sz="2000" dirty="0">
                <a:solidFill>
                  <a:srgbClr val="B41706"/>
                </a:solidFill>
                <a:latin typeface="Arial" panose="020B0604020202020204" pitchFamily="34" charset="0"/>
              </a:rPr>
              <a:t>NULL</a:t>
            </a:r>
            <a:r>
              <a:rPr lang="zh-CN" altLang="en-US" sz="2000" dirty="0">
                <a:solidFill>
                  <a:srgbClr val="B41706"/>
                </a:solidFill>
                <a:latin typeface="Arial" panose="020B0604020202020204" pitchFamily="34" charset="0"/>
              </a:rPr>
              <a:t>（空）分组</a:t>
            </a:r>
          </a:p>
          <a:p>
            <a:pPr indent="352425">
              <a:spcBef>
                <a:spcPct val="50000"/>
              </a:spcBef>
            </a:pPr>
            <a:r>
              <a:rPr lang="en-US" altLang="zh-CN" sz="2000" dirty="0">
                <a:solidFill>
                  <a:srgbClr val="B41706"/>
                </a:solidFill>
                <a:latin typeface="Arial" panose="020B0604020202020204" pitchFamily="34" charset="0"/>
              </a:rPr>
              <a:t>POLL</a:t>
            </a:r>
            <a:r>
              <a:rPr lang="zh-CN" altLang="en-US" sz="2000" dirty="0">
                <a:solidFill>
                  <a:srgbClr val="B41706"/>
                </a:solidFill>
                <a:latin typeface="Arial" panose="020B0604020202020204" pitchFamily="34" charset="0"/>
              </a:rPr>
              <a:t>（轮询）分组</a:t>
            </a:r>
          </a:p>
          <a:p>
            <a:pPr indent="352425">
              <a:spcBef>
                <a:spcPct val="50000"/>
              </a:spcBef>
            </a:pPr>
            <a:r>
              <a:rPr lang="en-US" altLang="zh-CN" sz="2000" dirty="0">
                <a:solidFill>
                  <a:srgbClr val="B41706"/>
                </a:solidFill>
                <a:latin typeface="Arial" panose="020B0604020202020204" pitchFamily="34" charset="0"/>
              </a:rPr>
              <a:t>FH S</a:t>
            </a:r>
            <a:r>
              <a:rPr lang="zh-CN" altLang="en-US" sz="2000" dirty="0">
                <a:solidFill>
                  <a:srgbClr val="B41706"/>
                </a:solidFill>
                <a:latin typeface="Arial" panose="020B0604020202020204" pitchFamily="34" charset="0"/>
              </a:rPr>
              <a:t>（跳频切换）分组</a:t>
            </a:r>
          </a:p>
          <a:p>
            <a:pPr indent="352425">
              <a:spcBef>
                <a:spcPct val="50000"/>
              </a:spcBef>
            </a:pPr>
            <a:r>
              <a:rPr lang="en-US" altLang="zh-CN" sz="2000" dirty="0">
                <a:solidFill>
                  <a:srgbClr val="B41706"/>
                </a:solidFill>
                <a:latin typeface="Arial" panose="020B0604020202020204" pitchFamily="34" charset="0"/>
              </a:rPr>
              <a:t>DM1</a:t>
            </a:r>
            <a:r>
              <a:rPr lang="zh-CN" altLang="en-US" sz="2000" dirty="0">
                <a:solidFill>
                  <a:srgbClr val="B41706"/>
                </a:solidFill>
                <a:latin typeface="Arial" panose="020B0604020202020204" pitchFamily="34" charset="0"/>
              </a:rPr>
              <a:t>分组</a:t>
            </a:r>
          </a:p>
        </p:txBody>
      </p:sp>
      <p:sp>
        <p:nvSpPr>
          <p:cNvPr id="8201" name="Text Box 285"/>
          <p:cNvSpPr txBox="1"/>
          <p:nvPr/>
        </p:nvSpPr>
        <p:spPr>
          <a:xfrm>
            <a:off x="5410200" y="1752600"/>
            <a:ext cx="990600" cy="914400"/>
          </a:xfrm>
          <a:prstGeom prst="rect">
            <a:avLst/>
          </a:prstGeom>
          <a:noFill/>
          <a:ln w="9525">
            <a:noFill/>
          </a:ln>
        </p:spPr>
        <p:txBody>
          <a:bodyPr wrap="none" lIns="0" rIns="0" anchor="b"/>
          <a:lstStyle/>
          <a:p>
            <a:pPr indent="352425">
              <a:spcBef>
                <a:spcPct val="50000"/>
              </a:spcBef>
            </a:pPr>
            <a:r>
              <a:rPr lang="en-US" altLang="zh-CN" sz="2000" dirty="0">
                <a:solidFill>
                  <a:srgbClr val="B41706"/>
                </a:solidFill>
                <a:latin typeface="Arial" panose="020B0604020202020204" pitchFamily="34" charset="0"/>
              </a:rPr>
              <a:t>SCO</a:t>
            </a:r>
          </a:p>
          <a:p>
            <a:pPr indent="352425">
              <a:spcBef>
                <a:spcPct val="50000"/>
              </a:spcBef>
            </a:pPr>
            <a:r>
              <a:rPr lang="zh-CN" altLang="en-US" sz="2000" dirty="0">
                <a:solidFill>
                  <a:srgbClr val="B41706"/>
                </a:solidFill>
                <a:latin typeface="Arial" panose="020B0604020202020204" pitchFamily="34" charset="0"/>
              </a:rPr>
              <a:t>分组</a:t>
            </a:r>
          </a:p>
        </p:txBody>
      </p:sp>
      <p:graphicFrame>
        <p:nvGraphicFramePr>
          <p:cNvPr id="8195" name="Object 286"/>
          <p:cNvGraphicFramePr/>
          <p:nvPr/>
        </p:nvGraphicFramePr>
        <p:xfrm>
          <a:off x="6172200" y="914400"/>
          <a:ext cx="1257300" cy="2671763"/>
        </p:xfrm>
        <a:graphic>
          <a:graphicData uri="http://schemas.openxmlformats.org/presentationml/2006/ole">
            <mc:AlternateContent xmlns:mc="http://schemas.openxmlformats.org/markup-compatibility/2006">
              <mc:Choice xmlns:v="urn:schemas-microsoft-com:vml" Requires="v">
                <p:oleObj r:id="rId5" imgW="165100" imgH="215900" progId="Equation.3">
                  <p:embed/>
                </p:oleObj>
              </mc:Choice>
              <mc:Fallback>
                <p:oleObj r:id="rId5" imgW="165100" imgH="215900" progId="Equation.3">
                  <p:embed/>
                  <p:pic>
                    <p:nvPicPr>
                      <p:cNvPr id="0" name="图片 3085"/>
                      <p:cNvPicPr/>
                      <p:nvPr/>
                    </p:nvPicPr>
                    <p:blipFill>
                      <a:blip r:embed="rId6"/>
                      <a:stretch>
                        <a:fillRect/>
                      </a:stretch>
                    </p:blipFill>
                    <p:spPr>
                      <a:xfrm>
                        <a:off x="6172200" y="914400"/>
                        <a:ext cx="1257300" cy="2671763"/>
                      </a:xfrm>
                      <a:prstGeom prst="rect">
                        <a:avLst/>
                      </a:prstGeom>
                      <a:noFill/>
                      <a:ln w="38100">
                        <a:noFill/>
                        <a:miter/>
                      </a:ln>
                    </p:spPr>
                  </p:pic>
                </p:oleObj>
              </mc:Fallback>
            </mc:AlternateContent>
          </a:graphicData>
        </a:graphic>
      </p:graphicFrame>
      <p:sp>
        <p:nvSpPr>
          <p:cNvPr id="8202" name="Text Box 287"/>
          <p:cNvSpPr txBox="1"/>
          <p:nvPr/>
        </p:nvSpPr>
        <p:spPr>
          <a:xfrm>
            <a:off x="6477000" y="1019175"/>
            <a:ext cx="1676400" cy="2333625"/>
          </a:xfrm>
          <a:prstGeom prst="rect">
            <a:avLst/>
          </a:prstGeom>
          <a:noFill/>
          <a:ln w="9525">
            <a:noFill/>
          </a:ln>
        </p:spPr>
        <p:txBody>
          <a:bodyPr wrap="none" lIns="0" rIns="0" anchor="b"/>
          <a:lstStyle/>
          <a:p>
            <a:pPr indent="352425">
              <a:lnSpc>
                <a:spcPct val="150000"/>
              </a:lnSpc>
              <a:spcBef>
                <a:spcPct val="50000"/>
              </a:spcBef>
            </a:pPr>
            <a:r>
              <a:rPr lang="en-US" altLang="zh-CN" sz="2000">
                <a:solidFill>
                  <a:srgbClr val="B41706"/>
                </a:solidFill>
                <a:latin typeface="Arial" panose="020B0604020202020204" pitchFamily="34" charset="0"/>
              </a:rPr>
              <a:t>HV1</a:t>
            </a:r>
            <a:r>
              <a:rPr lang="zh-CN" altLang="en-US" sz="2000" dirty="0">
                <a:solidFill>
                  <a:srgbClr val="B41706"/>
                </a:solidFill>
                <a:latin typeface="Arial" panose="020B0604020202020204" pitchFamily="34" charset="0"/>
              </a:rPr>
              <a:t>分组</a:t>
            </a:r>
          </a:p>
          <a:p>
            <a:pPr indent="352425">
              <a:lnSpc>
                <a:spcPct val="150000"/>
              </a:lnSpc>
              <a:spcBef>
                <a:spcPct val="50000"/>
              </a:spcBef>
            </a:pPr>
            <a:r>
              <a:rPr lang="en-US" altLang="zh-CN" sz="2000">
                <a:solidFill>
                  <a:srgbClr val="B41706"/>
                </a:solidFill>
                <a:latin typeface="Arial" panose="020B0604020202020204" pitchFamily="34" charset="0"/>
              </a:rPr>
              <a:t>HV2</a:t>
            </a:r>
            <a:r>
              <a:rPr lang="zh-CN" altLang="en-US" sz="2000" dirty="0">
                <a:solidFill>
                  <a:srgbClr val="B41706"/>
                </a:solidFill>
                <a:latin typeface="Arial" panose="020B0604020202020204" pitchFamily="34" charset="0"/>
              </a:rPr>
              <a:t>分组</a:t>
            </a:r>
          </a:p>
          <a:p>
            <a:pPr indent="352425">
              <a:lnSpc>
                <a:spcPct val="150000"/>
              </a:lnSpc>
              <a:spcBef>
                <a:spcPct val="50000"/>
              </a:spcBef>
            </a:pPr>
            <a:r>
              <a:rPr lang="en-US" altLang="zh-CN" sz="2000">
                <a:solidFill>
                  <a:srgbClr val="B41706"/>
                </a:solidFill>
                <a:latin typeface="Arial" panose="020B0604020202020204" pitchFamily="34" charset="0"/>
              </a:rPr>
              <a:t>HV3</a:t>
            </a:r>
            <a:r>
              <a:rPr lang="zh-CN" altLang="en-US" sz="2000" dirty="0">
                <a:solidFill>
                  <a:srgbClr val="B41706"/>
                </a:solidFill>
                <a:latin typeface="Arial" panose="020B0604020202020204" pitchFamily="34" charset="0"/>
              </a:rPr>
              <a:t>分组</a:t>
            </a:r>
          </a:p>
          <a:p>
            <a:pPr indent="352425">
              <a:lnSpc>
                <a:spcPct val="150000"/>
              </a:lnSpc>
              <a:spcBef>
                <a:spcPct val="50000"/>
              </a:spcBef>
            </a:pPr>
            <a:r>
              <a:rPr lang="en-US" altLang="zh-CN" sz="2000">
                <a:solidFill>
                  <a:srgbClr val="B41706"/>
                </a:solidFill>
                <a:latin typeface="Arial" panose="020B0604020202020204" pitchFamily="34" charset="0"/>
              </a:rPr>
              <a:t>DV</a:t>
            </a:r>
            <a:r>
              <a:rPr lang="zh-CN" altLang="en-US" sz="2000" dirty="0">
                <a:solidFill>
                  <a:srgbClr val="B41706"/>
                </a:solidFill>
                <a:latin typeface="Arial" panose="020B0604020202020204" pitchFamily="34" charset="0"/>
              </a:rPr>
              <a:t>分组</a:t>
            </a:r>
          </a:p>
        </p:txBody>
      </p:sp>
      <p:sp>
        <p:nvSpPr>
          <p:cNvPr id="8203" name="Text Box 288"/>
          <p:cNvSpPr txBox="1"/>
          <p:nvPr/>
        </p:nvSpPr>
        <p:spPr>
          <a:xfrm>
            <a:off x="2590800" y="4776788"/>
            <a:ext cx="990600" cy="914400"/>
          </a:xfrm>
          <a:prstGeom prst="rect">
            <a:avLst/>
          </a:prstGeom>
          <a:noFill/>
          <a:ln w="9525">
            <a:noFill/>
          </a:ln>
        </p:spPr>
        <p:txBody>
          <a:bodyPr wrap="none" lIns="0" rIns="0" anchor="b"/>
          <a:lstStyle/>
          <a:p>
            <a:pPr indent="352425">
              <a:spcBef>
                <a:spcPct val="50000"/>
              </a:spcBef>
            </a:pPr>
            <a:r>
              <a:rPr lang="en-US" altLang="zh-CN" sz="2000">
                <a:solidFill>
                  <a:srgbClr val="B41706"/>
                </a:solidFill>
                <a:latin typeface="Arial" panose="020B0604020202020204" pitchFamily="34" charset="0"/>
              </a:rPr>
              <a:t>ACL</a:t>
            </a:r>
          </a:p>
          <a:p>
            <a:pPr indent="352425">
              <a:spcBef>
                <a:spcPct val="50000"/>
              </a:spcBef>
            </a:pPr>
            <a:r>
              <a:rPr lang="zh-CN" altLang="en-US" sz="2000" dirty="0">
                <a:solidFill>
                  <a:srgbClr val="B41706"/>
                </a:solidFill>
                <a:latin typeface="Arial" panose="020B0604020202020204" pitchFamily="34" charset="0"/>
              </a:rPr>
              <a:t>分组</a:t>
            </a:r>
          </a:p>
        </p:txBody>
      </p:sp>
      <p:graphicFrame>
        <p:nvGraphicFramePr>
          <p:cNvPr id="8196" name="Object 289"/>
          <p:cNvGraphicFramePr/>
          <p:nvPr/>
        </p:nvGraphicFramePr>
        <p:xfrm>
          <a:off x="3505200" y="3505200"/>
          <a:ext cx="1257300" cy="3505200"/>
        </p:xfrm>
        <a:graphic>
          <a:graphicData uri="http://schemas.openxmlformats.org/presentationml/2006/ole">
            <mc:AlternateContent xmlns:mc="http://schemas.openxmlformats.org/markup-compatibility/2006">
              <mc:Choice xmlns:v="urn:schemas-microsoft-com:vml" Requires="v">
                <p:oleObj r:id="rId7" imgW="165100" imgH="215900" progId="Equation.3">
                  <p:embed/>
                </p:oleObj>
              </mc:Choice>
              <mc:Fallback>
                <p:oleObj r:id="rId7" imgW="165100" imgH="215900" progId="Equation.3">
                  <p:embed/>
                  <p:pic>
                    <p:nvPicPr>
                      <p:cNvPr id="0" name="图片 3086"/>
                      <p:cNvPicPr/>
                      <p:nvPr/>
                    </p:nvPicPr>
                    <p:blipFill>
                      <a:blip r:embed="rId6"/>
                      <a:stretch>
                        <a:fillRect/>
                      </a:stretch>
                    </p:blipFill>
                    <p:spPr>
                      <a:xfrm>
                        <a:off x="3505200" y="3505200"/>
                        <a:ext cx="1257300" cy="3505200"/>
                      </a:xfrm>
                      <a:prstGeom prst="rect">
                        <a:avLst/>
                      </a:prstGeom>
                      <a:noFill/>
                      <a:ln w="38100">
                        <a:noFill/>
                        <a:miter/>
                      </a:ln>
                    </p:spPr>
                  </p:pic>
                </p:oleObj>
              </mc:Fallback>
            </mc:AlternateContent>
          </a:graphicData>
        </a:graphic>
      </p:graphicFrame>
      <p:sp>
        <p:nvSpPr>
          <p:cNvPr id="8204" name="Text Box 290"/>
          <p:cNvSpPr txBox="1"/>
          <p:nvPr/>
        </p:nvSpPr>
        <p:spPr>
          <a:xfrm>
            <a:off x="3886200" y="3657600"/>
            <a:ext cx="1676400" cy="3124200"/>
          </a:xfrm>
          <a:prstGeom prst="rect">
            <a:avLst/>
          </a:prstGeom>
          <a:noFill/>
          <a:ln w="9525">
            <a:noFill/>
          </a:ln>
        </p:spPr>
        <p:txBody>
          <a:bodyPr wrap="none" lIns="0" rIns="0" anchor="b"/>
          <a:lstStyle/>
          <a:p>
            <a:pPr indent="352425">
              <a:spcBef>
                <a:spcPct val="50000"/>
              </a:spcBef>
            </a:pPr>
            <a:r>
              <a:rPr lang="en-US" altLang="zh-CN" sz="2000" dirty="0">
                <a:solidFill>
                  <a:srgbClr val="B41706"/>
                </a:solidFill>
                <a:latin typeface="Arial" panose="020B0604020202020204" pitchFamily="34" charset="0"/>
              </a:rPr>
              <a:t>DM1</a:t>
            </a:r>
            <a:r>
              <a:rPr lang="zh-CN" altLang="en-US" sz="2000" dirty="0">
                <a:solidFill>
                  <a:srgbClr val="B41706"/>
                </a:solidFill>
                <a:latin typeface="Arial" panose="020B0604020202020204" pitchFamily="34" charset="0"/>
              </a:rPr>
              <a:t>分组</a:t>
            </a:r>
          </a:p>
          <a:p>
            <a:pPr indent="352425">
              <a:spcBef>
                <a:spcPct val="50000"/>
              </a:spcBef>
            </a:pPr>
            <a:r>
              <a:rPr lang="en-US" altLang="zh-CN" sz="2000" dirty="0">
                <a:solidFill>
                  <a:srgbClr val="B41706"/>
                </a:solidFill>
                <a:latin typeface="Arial" panose="020B0604020202020204" pitchFamily="34" charset="0"/>
              </a:rPr>
              <a:t>DH1</a:t>
            </a:r>
            <a:r>
              <a:rPr lang="zh-CN" altLang="en-US" sz="2000" dirty="0">
                <a:solidFill>
                  <a:srgbClr val="B41706"/>
                </a:solidFill>
                <a:latin typeface="Arial" panose="020B0604020202020204" pitchFamily="34" charset="0"/>
              </a:rPr>
              <a:t>分组</a:t>
            </a:r>
          </a:p>
          <a:p>
            <a:pPr indent="352425">
              <a:spcBef>
                <a:spcPct val="50000"/>
              </a:spcBef>
            </a:pPr>
            <a:r>
              <a:rPr lang="en-US" altLang="zh-CN" sz="2000" dirty="0">
                <a:solidFill>
                  <a:srgbClr val="B41706"/>
                </a:solidFill>
                <a:latin typeface="Arial" panose="020B0604020202020204" pitchFamily="34" charset="0"/>
              </a:rPr>
              <a:t>DM3</a:t>
            </a:r>
            <a:r>
              <a:rPr lang="zh-CN" altLang="en-US" sz="2000" dirty="0">
                <a:solidFill>
                  <a:srgbClr val="B41706"/>
                </a:solidFill>
                <a:latin typeface="Arial" panose="020B0604020202020204" pitchFamily="34" charset="0"/>
              </a:rPr>
              <a:t>分组</a:t>
            </a:r>
          </a:p>
          <a:p>
            <a:pPr indent="352425">
              <a:spcBef>
                <a:spcPct val="50000"/>
              </a:spcBef>
            </a:pPr>
            <a:r>
              <a:rPr lang="en-US" altLang="zh-CN" sz="2000" dirty="0">
                <a:solidFill>
                  <a:srgbClr val="B41706"/>
                </a:solidFill>
                <a:latin typeface="Arial" panose="020B0604020202020204" pitchFamily="34" charset="0"/>
              </a:rPr>
              <a:t>DH3</a:t>
            </a:r>
            <a:r>
              <a:rPr lang="zh-CN" altLang="en-US" sz="2000" dirty="0">
                <a:solidFill>
                  <a:srgbClr val="B41706"/>
                </a:solidFill>
                <a:latin typeface="Arial" panose="020B0604020202020204" pitchFamily="34" charset="0"/>
              </a:rPr>
              <a:t>分组</a:t>
            </a:r>
          </a:p>
          <a:p>
            <a:pPr indent="352425">
              <a:spcBef>
                <a:spcPct val="50000"/>
              </a:spcBef>
            </a:pPr>
            <a:r>
              <a:rPr lang="en-US" altLang="zh-CN" sz="2000" dirty="0">
                <a:solidFill>
                  <a:srgbClr val="B41706"/>
                </a:solidFill>
                <a:latin typeface="Arial" panose="020B0604020202020204" pitchFamily="34" charset="0"/>
              </a:rPr>
              <a:t>DM5</a:t>
            </a:r>
            <a:r>
              <a:rPr lang="zh-CN" altLang="en-US" sz="2000" dirty="0">
                <a:solidFill>
                  <a:srgbClr val="B41706"/>
                </a:solidFill>
                <a:latin typeface="Arial" panose="020B0604020202020204" pitchFamily="34" charset="0"/>
              </a:rPr>
              <a:t>分组</a:t>
            </a:r>
          </a:p>
          <a:p>
            <a:pPr indent="352425">
              <a:spcBef>
                <a:spcPct val="50000"/>
              </a:spcBef>
            </a:pPr>
            <a:r>
              <a:rPr lang="en-US" altLang="zh-CN" sz="2000" dirty="0">
                <a:solidFill>
                  <a:srgbClr val="B41706"/>
                </a:solidFill>
                <a:latin typeface="Arial" panose="020B0604020202020204" pitchFamily="34" charset="0"/>
              </a:rPr>
              <a:t>DH5</a:t>
            </a:r>
            <a:r>
              <a:rPr lang="zh-CN" altLang="en-US" sz="2000" dirty="0">
                <a:solidFill>
                  <a:srgbClr val="B41706"/>
                </a:solidFill>
                <a:latin typeface="Arial" panose="020B0604020202020204" pitchFamily="34" charset="0"/>
              </a:rPr>
              <a:t>分组</a:t>
            </a:r>
          </a:p>
          <a:p>
            <a:pPr indent="352425">
              <a:spcBef>
                <a:spcPct val="50000"/>
              </a:spcBef>
            </a:pPr>
            <a:r>
              <a:rPr lang="en-US" altLang="zh-CN" sz="2000" dirty="0">
                <a:solidFill>
                  <a:srgbClr val="B41706"/>
                </a:solidFill>
                <a:latin typeface="Arial" panose="020B0604020202020204" pitchFamily="34" charset="0"/>
              </a:rPr>
              <a:t>AUX1</a:t>
            </a:r>
            <a:r>
              <a:rPr lang="zh-CN" altLang="en-US" sz="2000" dirty="0">
                <a:solidFill>
                  <a:srgbClr val="B41706"/>
                </a:solidFill>
                <a:latin typeface="Arial" panose="020B0604020202020204" pitchFamily="34" charset="0"/>
              </a:rPr>
              <a:t>分组</a:t>
            </a:r>
          </a:p>
        </p:txBody>
      </p:sp>
    </p:spTree>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04158" name="Group 350"/>
          <p:cNvGraphicFramePr>
            <a:graphicFrameLocks noGrp="1"/>
          </p:cNvGraphicFramePr>
          <p:nvPr>
            <p:ph idx="1"/>
            <p:custDataLst>
              <p:tags r:id="rId1"/>
            </p:custDataLst>
            <p:extLst>
              <p:ext uri="{D42A27DB-BD31-4B8C-83A1-F6EECF244321}">
                <p14:modId xmlns:p14="http://schemas.microsoft.com/office/powerpoint/2010/main" val="2167514328"/>
              </p:ext>
            </p:extLst>
          </p:nvPr>
        </p:nvGraphicFramePr>
        <p:xfrm>
          <a:off x="531114" y="1098677"/>
          <a:ext cx="7886700" cy="5634673"/>
        </p:xfrm>
        <a:graphic>
          <a:graphicData uri="http://schemas.openxmlformats.org/drawingml/2006/table">
            <a:tbl>
              <a:tblPr/>
              <a:tblGrid>
                <a:gridCol w="345440">
                  <a:extLst>
                    <a:ext uri="{9D8B030D-6E8A-4147-A177-3AD203B41FA5}">
                      <a16:colId xmlns:a16="http://schemas.microsoft.com/office/drawing/2014/main" val="20000"/>
                    </a:ext>
                  </a:extLst>
                </a:gridCol>
                <a:gridCol w="665480">
                  <a:extLst>
                    <a:ext uri="{9D8B030D-6E8A-4147-A177-3AD203B41FA5}">
                      <a16:colId xmlns:a16="http://schemas.microsoft.com/office/drawing/2014/main" val="20001"/>
                    </a:ext>
                  </a:extLst>
                </a:gridCol>
                <a:gridCol w="6875780">
                  <a:extLst>
                    <a:ext uri="{9D8B030D-6E8A-4147-A177-3AD203B41FA5}">
                      <a16:colId xmlns:a16="http://schemas.microsoft.com/office/drawing/2014/main" val="20002"/>
                    </a:ext>
                  </a:extLst>
                </a:gridCol>
              </a:tblGrid>
              <a:tr h="414338">
                <a:tc gridSpan="2">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6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分组名称</a:t>
                      </a:r>
                    </a:p>
                  </a:txBody>
                  <a:tcPr anchor="ct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zh-CN"/>
                    </a:p>
                  </a:txBody>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6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描述</a:t>
                      </a:r>
                    </a:p>
                  </a:txBody>
                  <a:tcP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60388">
                <a:tc rowSpan="5">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6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公共分组</a:t>
                      </a:r>
                    </a:p>
                  </a:txBody>
                  <a:tcPr anchor="ct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ID</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由设备识别码</a:t>
                      </a:r>
                      <a:r>
                        <a:rPr kumimoji="0"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(DAC)</a:t>
                      </a:r>
                      <a:r>
                        <a:rPr kumimoji="0"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或查询识别码</a:t>
                      </a:r>
                      <a:r>
                        <a:rPr kumimoji="0"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(IAC)</a:t>
                      </a:r>
                      <a:r>
                        <a:rPr kumimoji="0"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组成，长度为</a:t>
                      </a:r>
                      <a:r>
                        <a:rPr kumimoji="0"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68</a:t>
                      </a:r>
                      <a:r>
                        <a:rPr kumimoji="0"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位，是一种可靠的分组，常用于呼叫、查询及应答过程中。</a:t>
                      </a:r>
                    </a:p>
                  </a:txBody>
                  <a:tcP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87375">
                <a:tc vMerge="1">
                  <a:txBody>
                    <a:bodyPr/>
                    <a:lstStyle/>
                    <a:p>
                      <a:endParaRPr lang="zh-CN"/>
                    </a:p>
                  </a:txBody>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NULL</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是一种不携带有效载荷的分组，由信道识别码</a:t>
                      </a:r>
                      <a:r>
                        <a:rPr kumimoji="0"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(CAC)</a:t>
                      </a:r>
                      <a:r>
                        <a:rPr kumimoji="0"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和分组头组成，总长度为</a:t>
                      </a:r>
                      <a:r>
                        <a:rPr kumimoji="0"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128</a:t>
                      </a:r>
                      <a:r>
                        <a:rPr kumimoji="0"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位。</a:t>
                      </a:r>
                      <a:r>
                        <a:rPr kumimoji="0"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NULL</a:t>
                      </a:r>
                      <a:r>
                        <a:rPr kumimoji="0"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分组用于返回链接信息给发送端，其自身不需要确认。</a:t>
                      </a:r>
                    </a:p>
                  </a:txBody>
                  <a:tcP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07975">
                <a:tc vMerge="1">
                  <a:txBody>
                    <a:bodyPr/>
                    <a:lstStyle/>
                    <a:p>
                      <a:endParaRPr lang="zh-CN"/>
                    </a:p>
                  </a:txBody>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POLL</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6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与</a:t>
                      </a:r>
                      <a:r>
                        <a:rPr kumimoji="0" lang="en-US" altLang="zh-CN" sz="16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NULL</a:t>
                      </a:r>
                      <a:r>
                        <a:rPr kumimoji="0" lang="zh-CN" altLang="en-US" sz="16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类似，但需要一个接收端发来的确认。主单元可用它来检查从单元是否启动。</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533400">
                <a:tc vMerge="1">
                  <a:txBody>
                    <a:bodyPr/>
                    <a:lstStyle/>
                    <a:p>
                      <a:endParaRPr lang="zh-CN"/>
                    </a:p>
                  </a:txBody>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FHS</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表明蓝牙设备地址和发送方时钟的特殊控制分组，常用于寻呼、主单元响应、查询响应及主从切换等。采用</a:t>
                      </a:r>
                      <a:r>
                        <a:rPr kumimoji="0"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2/3 FEC</a:t>
                      </a:r>
                      <a:r>
                        <a:rPr kumimoji="0"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纠错编码。</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34963">
                <a:tc vMerge="1">
                  <a:txBody>
                    <a:bodyPr/>
                    <a:lstStyle/>
                    <a:p>
                      <a:endParaRPr lang="zh-CN"/>
                    </a:p>
                  </a:txBody>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DM1</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一种通用分组，可以为两种物理链路传输控制消息，也可携带用户数据。</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81000">
                <a:tc rowSpan="4">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SCO</a:t>
                      </a:r>
                      <a:r>
                        <a:rPr kumimoji="0"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分组</a:t>
                      </a:r>
                    </a:p>
                  </a:txBody>
                  <a:tcPr anchor="ct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HV1</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含有</a:t>
                      </a:r>
                      <a:r>
                        <a:rPr kumimoji="0"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10</a:t>
                      </a:r>
                      <a:r>
                        <a:rPr kumimoji="0"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个信息字节，使用</a:t>
                      </a:r>
                      <a:r>
                        <a:rPr kumimoji="0"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1/3 FEC</a:t>
                      </a:r>
                      <a:r>
                        <a:rPr kumimoji="0"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纠错码，无有效载荷头和</a:t>
                      </a:r>
                      <a:r>
                        <a:rPr kumimoji="0"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CRC</a:t>
                      </a:r>
                      <a:r>
                        <a:rPr kumimoji="0"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码，常用于语音传输。</a:t>
                      </a:r>
                    </a:p>
                  </a:txBody>
                  <a:tcP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81000">
                <a:tc vMerge="1">
                  <a:txBody>
                    <a:bodyPr/>
                    <a:lstStyle/>
                    <a:p>
                      <a:endParaRPr lang="zh-CN"/>
                    </a:p>
                  </a:txBody>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HV2</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含有</a:t>
                      </a:r>
                      <a:r>
                        <a:rPr kumimoji="0"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20</a:t>
                      </a:r>
                      <a:r>
                        <a:rPr kumimoji="0"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个信息字节，使用</a:t>
                      </a:r>
                      <a:r>
                        <a:rPr kumimoji="0"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2/3 FEC</a:t>
                      </a:r>
                      <a:r>
                        <a:rPr kumimoji="0"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纠错码，无有效载荷头和</a:t>
                      </a:r>
                      <a:r>
                        <a:rPr kumimoji="0"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CRC</a:t>
                      </a:r>
                      <a:r>
                        <a:rPr kumimoji="0"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码，常用于语音传输。</a:t>
                      </a:r>
                    </a:p>
                  </a:txBody>
                  <a:tcP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04800">
                <a:tc vMerge="1">
                  <a:txBody>
                    <a:bodyPr/>
                    <a:lstStyle/>
                    <a:p>
                      <a:endParaRPr lang="zh-CN"/>
                    </a:p>
                  </a:txBody>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HV3</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6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含有</a:t>
                      </a:r>
                      <a:r>
                        <a:rPr kumimoji="0" lang="en-US" altLang="zh-CN" sz="16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30</a:t>
                      </a:r>
                      <a:r>
                        <a:rPr kumimoji="0" lang="zh-CN" altLang="en-US" sz="16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个信息字节，无</a:t>
                      </a:r>
                      <a:r>
                        <a:rPr kumimoji="0" lang="en-US" altLang="zh-CN" sz="16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FEC</a:t>
                      </a:r>
                      <a:r>
                        <a:rPr kumimoji="0" lang="zh-CN" altLang="en-US" sz="16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纠错码，无有效载荷头和</a:t>
                      </a:r>
                      <a:r>
                        <a:rPr kumimoji="0" lang="en-US" altLang="zh-CN" sz="16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CRC</a:t>
                      </a:r>
                      <a:r>
                        <a:rPr kumimoji="0" lang="zh-CN" altLang="en-US" sz="16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码，常用于语音传输。</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658813">
                <a:tc vMerge="1">
                  <a:txBody>
                    <a:bodyPr/>
                    <a:lstStyle/>
                    <a:p>
                      <a:endParaRPr lang="zh-CN"/>
                    </a:p>
                  </a:txBody>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DV</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6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数据</a:t>
                      </a:r>
                      <a:r>
                        <a:rPr kumimoji="0" lang="en-US" altLang="zh-CN" sz="16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r>
                        <a:rPr kumimoji="0" lang="zh-CN" altLang="en-US" sz="16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语音组合包，有效载荷段分语音段和数据段两部分，可进行数据和话音的混合传输。语音字段没有</a:t>
                      </a:r>
                      <a:r>
                        <a:rPr kumimoji="0" lang="en-US" altLang="zh-CN" sz="16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FEC</a:t>
                      </a:r>
                      <a:r>
                        <a:rPr kumimoji="0" lang="zh-CN" altLang="en-US" sz="16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保护，从不重传；数据字段采用</a:t>
                      </a:r>
                      <a:r>
                        <a:rPr kumimoji="0" lang="en-US" altLang="zh-CN" sz="16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2/3 FEC</a:t>
                      </a:r>
                      <a:r>
                        <a:rPr kumimoji="0" lang="zh-CN" altLang="en-US" sz="16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，可以重传。</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bl>
          </a:graphicData>
        </a:graphic>
      </p:graphicFrame>
      <p:sp>
        <p:nvSpPr>
          <p:cNvPr id="42028" name="Text Box 351"/>
          <p:cNvSpPr txBox="1"/>
          <p:nvPr/>
        </p:nvSpPr>
        <p:spPr>
          <a:xfrm>
            <a:off x="228600" y="446088"/>
            <a:ext cx="6010275" cy="478155"/>
          </a:xfrm>
          <a:prstGeom prst="rect">
            <a:avLst/>
          </a:prstGeom>
          <a:noFill/>
          <a:ln w="9525">
            <a:noFill/>
          </a:ln>
        </p:spPr>
        <p:txBody>
          <a:bodyPr>
            <a:spAutoFit/>
          </a:bodyPr>
          <a:lstStyle/>
          <a:p>
            <a:pPr algn="l">
              <a:lnSpc>
                <a:spcPct val="90000"/>
              </a:lnSpc>
              <a:buClrTx/>
              <a:buSzTx/>
              <a:buFontTx/>
            </a:pPr>
            <a:r>
              <a:rPr lang="en-US" altLang="zh-CN" sz="2400" b="1">
                <a:solidFill>
                  <a:schemeClr val="bg2"/>
                </a:solidFill>
                <a:latin typeface="Arial" panose="020B0604020202020204" pitchFamily="34" charset="0"/>
                <a:ea typeface="黑体" panose="02010609060101010101" pitchFamily="2" charset="-122"/>
              </a:rPr>
              <a:t> </a:t>
            </a:r>
            <a:r>
              <a:rPr lang="zh-CN" altLang="en-US" sz="2800">
                <a:ln w="0"/>
                <a:solidFill>
                  <a:schemeClr val="bg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mj-cs"/>
              </a:rPr>
              <a:t>分组类型</a:t>
            </a:r>
          </a:p>
        </p:txBody>
      </p:sp>
    </p:spTree>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07010" name="Group 130"/>
          <p:cNvGraphicFramePr>
            <a:graphicFrameLocks noGrp="1"/>
          </p:cNvGraphicFramePr>
          <p:nvPr>
            <p:ph idx="1"/>
            <p:custDataLst>
              <p:tags r:id="rId1"/>
            </p:custDataLst>
          </p:nvPr>
        </p:nvGraphicFramePr>
        <p:xfrm>
          <a:off x="628650" y="1825625"/>
          <a:ext cx="7886700" cy="4632139"/>
        </p:xfrm>
        <a:graphic>
          <a:graphicData uri="http://schemas.openxmlformats.org/drawingml/2006/table">
            <a:tbl>
              <a:tblPr/>
              <a:tblGrid>
                <a:gridCol w="691515">
                  <a:extLst>
                    <a:ext uri="{9D8B030D-6E8A-4147-A177-3AD203B41FA5}">
                      <a16:colId xmlns:a16="http://schemas.microsoft.com/office/drawing/2014/main" val="20000"/>
                    </a:ext>
                  </a:extLst>
                </a:gridCol>
                <a:gridCol w="761365">
                  <a:extLst>
                    <a:ext uri="{9D8B030D-6E8A-4147-A177-3AD203B41FA5}">
                      <a16:colId xmlns:a16="http://schemas.microsoft.com/office/drawing/2014/main" val="20001"/>
                    </a:ext>
                  </a:extLst>
                </a:gridCol>
                <a:gridCol w="6433820">
                  <a:extLst>
                    <a:ext uri="{9D8B030D-6E8A-4147-A177-3AD203B41FA5}">
                      <a16:colId xmlns:a16="http://schemas.microsoft.com/office/drawing/2014/main" val="20002"/>
                    </a:ext>
                  </a:extLst>
                </a:gridCol>
              </a:tblGrid>
              <a:tr h="681038">
                <a:tc rowSpan="7">
                  <a:txBody>
                    <a:bodyPr/>
                    <a:lstStyle/>
                    <a:p>
                      <a:pPr marL="0" marR="0" lvl="0" indent="0" algn="ctr" defTabSz="91313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ACL</a:t>
                      </a:r>
                    </a:p>
                    <a:p>
                      <a:pPr marL="0" marR="0" lvl="0" indent="0" algn="ctr" defTabSz="913130" rtl="0" eaLnBrk="1" fontAlgn="base" latinLnBrk="0" hangingPunct="1">
                        <a:lnSpc>
                          <a:spcPct val="100000"/>
                        </a:lnSpc>
                        <a:spcBef>
                          <a:spcPct val="0"/>
                        </a:spcBef>
                        <a:spcAft>
                          <a:spcPct val="0"/>
                        </a:spcAft>
                        <a:buClrTx/>
                        <a:buSzTx/>
                        <a:buFontTx/>
                        <a:buNone/>
                      </a:pPr>
                      <a:r>
                        <a:rPr kumimoji="0" lang="zh-CN" altLang="en-US"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分组</a:t>
                      </a:r>
                    </a:p>
                  </a:txBody>
                  <a:tcPr anchor="ct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313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DM1</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3130" rtl="0" eaLnBrk="1" fontAlgn="base" latinLnBrk="0" hangingPunct="1">
                        <a:lnSpc>
                          <a:spcPct val="100000"/>
                        </a:lnSpc>
                        <a:spcBef>
                          <a:spcPct val="0"/>
                        </a:spcBef>
                        <a:spcAft>
                          <a:spcPct val="0"/>
                        </a:spcAft>
                        <a:buClrTx/>
                        <a:buSzTx/>
                        <a:buFontTx/>
                        <a:buNone/>
                      </a:pPr>
                      <a:r>
                        <a:rPr kumimoji="0" lang="zh-CN" altLang="en-US"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一种只能携带数据信息的分组，含有</a:t>
                      </a:r>
                      <a:r>
                        <a:rPr kumimoji="0"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18</a:t>
                      </a:r>
                      <a:r>
                        <a:rPr kumimoji="0" lang="zh-CN" altLang="en-US"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个信息字节和</a:t>
                      </a:r>
                      <a:r>
                        <a:rPr kumimoji="0"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16</a:t>
                      </a:r>
                      <a:r>
                        <a:rPr kumimoji="0" lang="zh-CN" altLang="en-US"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位</a:t>
                      </a:r>
                      <a:r>
                        <a:rPr kumimoji="0"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CRC</a:t>
                      </a:r>
                      <a:r>
                        <a:rPr kumimoji="0" lang="zh-CN" altLang="en-US"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，采用</a:t>
                      </a:r>
                      <a:r>
                        <a:rPr kumimoji="0"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2/3 FEC</a:t>
                      </a:r>
                      <a:r>
                        <a:rPr kumimoji="0" lang="zh-CN" altLang="en-US"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编码。 </a:t>
                      </a:r>
                    </a:p>
                  </a:txBody>
                  <a:tcPr marL="90000" marR="90000" marT="46800" marB="46800" anchor="ct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60375">
                <a:tc vMerge="1">
                  <a:txBody>
                    <a:bodyPr/>
                    <a:lstStyle/>
                    <a:p>
                      <a:endParaRPr lang="zh-CN"/>
                    </a:p>
                  </a:txBody>
                  <a:tcPr/>
                </a:tc>
                <a:tc>
                  <a:txBody>
                    <a:bodyPr/>
                    <a:lstStyle/>
                    <a:p>
                      <a:pPr marL="0" marR="0" lvl="0" indent="0" algn="ctr" defTabSz="91313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DH1</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3130" rtl="0" eaLnBrk="1" fontAlgn="base" latinLnBrk="0" hangingPunct="1">
                        <a:lnSpc>
                          <a:spcPct val="100000"/>
                        </a:lnSpc>
                        <a:spcBef>
                          <a:spcPct val="0"/>
                        </a:spcBef>
                        <a:spcAft>
                          <a:spcPct val="0"/>
                        </a:spcAft>
                        <a:buClrTx/>
                        <a:buSzTx/>
                        <a:buFontTx/>
                        <a:buNone/>
                      </a:pPr>
                      <a:r>
                        <a:rPr kumimoji="0" lang="zh-CN" altLang="en-US"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类似于</a:t>
                      </a:r>
                      <a:r>
                        <a:rPr kumimoji="0"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DM1</a:t>
                      </a:r>
                      <a:r>
                        <a:rPr kumimoji="0" lang="zh-CN" altLang="en-US"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分组，含有</a:t>
                      </a:r>
                      <a:r>
                        <a:rPr kumimoji="0"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28</a:t>
                      </a:r>
                      <a:r>
                        <a:rPr kumimoji="0" lang="zh-CN" altLang="en-US"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个信息字节和</a:t>
                      </a:r>
                      <a:r>
                        <a:rPr kumimoji="0"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16</a:t>
                      </a:r>
                      <a:r>
                        <a:rPr kumimoji="0" lang="zh-CN" altLang="en-US"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位</a:t>
                      </a:r>
                      <a:r>
                        <a:rPr kumimoji="0"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CRC</a:t>
                      </a:r>
                      <a:r>
                        <a:rPr kumimoji="0" lang="zh-CN" altLang="en-US"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，无</a:t>
                      </a:r>
                      <a:r>
                        <a:rPr kumimoji="0"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FEC</a:t>
                      </a:r>
                      <a:r>
                        <a:rPr kumimoji="0" lang="zh-CN" altLang="en-US"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编码。</a:t>
                      </a:r>
                    </a:p>
                  </a:txBody>
                  <a:tcPr marL="90000" marR="90000" marT="46800" marB="46800" anchor="ct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703263">
                <a:tc vMerge="1">
                  <a:txBody>
                    <a:bodyPr/>
                    <a:lstStyle/>
                    <a:p>
                      <a:endParaRPr lang="zh-CN"/>
                    </a:p>
                  </a:txBody>
                  <a:tcPr/>
                </a:tc>
                <a:tc>
                  <a:txBody>
                    <a:bodyPr/>
                    <a:lstStyle/>
                    <a:p>
                      <a:pPr marL="0" marR="0" lvl="0" indent="0" algn="ctr" defTabSz="91313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DM3</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3130" rtl="0" eaLnBrk="1" fontAlgn="base" latinLnBrk="0" hangingPunct="1">
                        <a:lnSpc>
                          <a:spcPct val="100000"/>
                        </a:lnSpc>
                        <a:spcBef>
                          <a:spcPct val="0"/>
                        </a:spcBef>
                        <a:spcAft>
                          <a:spcPct val="0"/>
                        </a:spcAft>
                        <a:buClrTx/>
                        <a:buSzTx/>
                        <a:buFontTx/>
                        <a:buNone/>
                      </a:pPr>
                      <a:r>
                        <a:rPr kumimoji="0" lang="zh-CN" altLang="en-US"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一种具有扩展有效载荷的</a:t>
                      </a:r>
                      <a:r>
                        <a:rPr kumimoji="0"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DM1</a:t>
                      </a:r>
                      <a:r>
                        <a:rPr kumimoji="0" lang="zh-CN" altLang="en-US"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分组，含有</a:t>
                      </a:r>
                      <a:r>
                        <a:rPr kumimoji="0"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123</a:t>
                      </a:r>
                      <a:r>
                        <a:rPr kumimoji="0" lang="zh-CN" altLang="en-US"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个信息字节和</a:t>
                      </a:r>
                      <a:r>
                        <a:rPr kumimoji="0"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16</a:t>
                      </a:r>
                      <a:r>
                        <a:rPr kumimoji="0" lang="zh-CN" altLang="en-US"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位</a:t>
                      </a:r>
                      <a:r>
                        <a:rPr kumimoji="0"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CRC</a:t>
                      </a:r>
                      <a:r>
                        <a:rPr kumimoji="0" lang="zh-CN" altLang="en-US"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，采用</a:t>
                      </a:r>
                      <a:r>
                        <a:rPr kumimoji="0"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2/3 FEC</a:t>
                      </a:r>
                      <a:r>
                        <a:rPr kumimoji="0" lang="zh-CN" altLang="en-US"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编码。</a:t>
                      </a:r>
                    </a:p>
                  </a:txBody>
                  <a:tcPr marL="90000" marR="90000" marT="46800" marB="468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17525">
                <a:tc vMerge="1">
                  <a:txBody>
                    <a:bodyPr/>
                    <a:lstStyle/>
                    <a:p>
                      <a:endParaRPr lang="zh-CN"/>
                    </a:p>
                  </a:txBody>
                  <a:tcPr/>
                </a:tc>
                <a:tc>
                  <a:txBody>
                    <a:bodyPr/>
                    <a:lstStyle/>
                    <a:p>
                      <a:pPr marL="0" marR="0" lvl="0" indent="0" algn="ctr" defTabSz="91313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DH3</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3130" rtl="0" eaLnBrk="1" fontAlgn="base" latinLnBrk="0" hangingPunct="1">
                        <a:lnSpc>
                          <a:spcPct val="100000"/>
                        </a:lnSpc>
                        <a:spcBef>
                          <a:spcPct val="0"/>
                        </a:spcBef>
                        <a:spcAft>
                          <a:spcPct val="0"/>
                        </a:spcAft>
                        <a:buClrTx/>
                        <a:buSzTx/>
                        <a:buFontTx/>
                        <a:buNone/>
                      </a:pPr>
                      <a:r>
                        <a:rPr kumimoji="0" lang="zh-CN" altLang="en-US"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类似</a:t>
                      </a:r>
                      <a:r>
                        <a:rPr kumimoji="0"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DM3</a:t>
                      </a:r>
                      <a:r>
                        <a:rPr kumimoji="0" lang="zh-CN" altLang="en-US"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分组，含有</a:t>
                      </a:r>
                      <a:r>
                        <a:rPr kumimoji="0"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185</a:t>
                      </a:r>
                      <a:r>
                        <a:rPr kumimoji="0" lang="zh-CN" altLang="en-US"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个信息字节的和</a:t>
                      </a:r>
                      <a:r>
                        <a:rPr kumimoji="0"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16</a:t>
                      </a:r>
                      <a:r>
                        <a:rPr kumimoji="0" lang="zh-CN" altLang="en-US"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位</a:t>
                      </a:r>
                      <a:r>
                        <a:rPr kumimoji="0"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CRC</a:t>
                      </a:r>
                      <a:r>
                        <a:rPr kumimoji="0" lang="zh-CN" altLang="en-US"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，无</a:t>
                      </a:r>
                      <a:r>
                        <a:rPr kumimoji="0"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FEC</a:t>
                      </a:r>
                      <a:r>
                        <a:rPr kumimoji="0" lang="zh-CN" altLang="en-US"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编码；</a:t>
                      </a:r>
                    </a:p>
                  </a:txBody>
                  <a:tcPr marL="90000" marR="90000" marT="46800" marB="468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609600">
                <a:tc vMerge="1">
                  <a:txBody>
                    <a:bodyPr/>
                    <a:lstStyle/>
                    <a:p>
                      <a:endParaRPr lang="zh-CN"/>
                    </a:p>
                  </a:txBody>
                  <a:tcPr/>
                </a:tc>
                <a:tc>
                  <a:txBody>
                    <a:bodyPr/>
                    <a:lstStyle/>
                    <a:p>
                      <a:pPr marL="0" marR="0" lvl="0" indent="0" algn="ctr" defTabSz="91313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DM5</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3130" rtl="0" eaLnBrk="1" fontAlgn="base" latinLnBrk="0" hangingPunct="1">
                        <a:lnSpc>
                          <a:spcPct val="100000"/>
                        </a:lnSpc>
                        <a:spcBef>
                          <a:spcPct val="0"/>
                        </a:spcBef>
                        <a:spcAft>
                          <a:spcPct val="0"/>
                        </a:spcAft>
                        <a:buClrTx/>
                        <a:buSzTx/>
                        <a:buFontTx/>
                        <a:buNone/>
                      </a:pPr>
                      <a:r>
                        <a:rPr kumimoji="0" lang="zh-CN" altLang="en-US"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一种具有扩展有效载荷的</a:t>
                      </a:r>
                      <a:r>
                        <a:rPr kumimoji="0"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DM1</a:t>
                      </a:r>
                      <a:r>
                        <a:rPr kumimoji="0" lang="zh-CN" altLang="en-US"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分组，含有多达</a:t>
                      </a:r>
                      <a:r>
                        <a:rPr kumimoji="0"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226</a:t>
                      </a:r>
                      <a:r>
                        <a:rPr kumimoji="0" lang="zh-CN" altLang="en-US"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个信息字节，采用</a:t>
                      </a:r>
                      <a:r>
                        <a:rPr kumimoji="0"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2/3 FEC</a:t>
                      </a:r>
                      <a:r>
                        <a:rPr kumimoji="0" lang="zh-CN" altLang="en-US"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编码；</a:t>
                      </a:r>
                    </a:p>
                  </a:txBody>
                  <a:tcPr marL="90000" marR="90000" marT="46800" marB="468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681038">
                <a:tc vMerge="1">
                  <a:txBody>
                    <a:bodyPr/>
                    <a:lstStyle/>
                    <a:p>
                      <a:endParaRPr lang="zh-CN"/>
                    </a:p>
                  </a:txBody>
                  <a:tcPr/>
                </a:tc>
                <a:tc>
                  <a:txBody>
                    <a:bodyPr/>
                    <a:lstStyle/>
                    <a:p>
                      <a:pPr marL="0" marR="0" lvl="0" indent="0" algn="ctr" defTabSz="91313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DH5</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3130" rtl="0" eaLnBrk="1" fontAlgn="base" latinLnBrk="0" hangingPunct="1">
                        <a:lnSpc>
                          <a:spcPct val="100000"/>
                        </a:lnSpc>
                        <a:spcBef>
                          <a:spcPct val="0"/>
                        </a:spcBef>
                        <a:spcAft>
                          <a:spcPct val="0"/>
                        </a:spcAft>
                        <a:buClrTx/>
                        <a:buSzTx/>
                        <a:buFontTx/>
                        <a:buNone/>
                      </a:pPr>
                      <a:r>
                        <a:rPr kumimoji="0" lang="zh-CN" altLang="en-US"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类似于</a:t>
                      </a:r>
                      <a:r>
                        <a:rPr kumimoji="0"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DM5</a:t>
                      </a:r>
                      <a:r>
                        <a:rPr kumimoji="0" lang="zh-CN" altLang="en-US"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分组，含有多达</a:t>
                      </a:r>
                      <a:r>
                        <a:rPr kumimoji="0"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341</a:t>
                      </a:r>
                      <a:r>
                        <a:rPr kumimoji="0" lang="zh-CN" altLang="en-US"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个字节的信息和</a:t>
                      </a:r>
                      <a:r>
                        <a:rPr kumimoji="0"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16</a:t>
                      </a:r>
                      <a:r>
                        <a:rPr kumimoji="0" lang="zh-CN" altLang="en-US"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位</a:t>
                      </a:r>
                      <a:r>
                        <a:rPr kumimoji="0"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CRC</a:t>
                      </a:r>
                      <a:r>
                        <a:rPr kumimoji="0" lang="zh-CN" altLang="en-US"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，但无</a:t>
                      </a:r>
                      <a:r>
                        <a:rPr kumimoji="0"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FEC</a:t>
                      </a:r>
                      <a:r>
                        <a:rPr kumimoji="0" lang="zh-CN" altLang="en-US"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编码；</a:t>
                      </a:r>
                    </a:p>
                  </a:txBody>
                  <a:tcPr marL="90000" marR="90000" marT="46800" marB="468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560388">
                <a:tc vMerge="1">
                  <a:txBody>
                    <a:bodyPr/>
                    <a:lstStyle/>
                    <a:p>
                      <a:endParaRPr lang="zh-CN"/>
                    </a:p>
                  </a:txBody>
                  <a:tcPr/>
                </a:tc>
                <a:tc>
                  <a:txBody>
                    <a:bodyPr/>
                    <a:lstStyle/>
                    <a:p>
                      <a:pPr marL="0" marR="0" lvl="0" indent="0" algn="ctr" defTabSz="91313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AUX1</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3130" rtl="0" eaLnBrk="1" fontAlgn="base" latinLnBrk="0" hangingPunct="1">
                        <a:lnSpc>
                          <a:spcPct val="100000"/>
                        </a:lnSpc>
                        <a:spcBef>
                          <a:spcPct val="0"/>
                        </a:spcBef>
                        <a:spcAft>
                          <a:spcPct val="0"/>
                        </a:spcAft>
                        <a:buClrTx/>
                        <a:buSzTx/>
                        <a:buFontTx/>
                        <a:buNone/>
                      </a:pPr>
                      <a:r>
                        <a:rPr kumimoji="0" lang="zh-CN" altLang="en-US"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类似于</a:t>
                      </a:r>
                      <a:r>
                        <a:rPr kumimoji="0" lang="en-US"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DH1</a:t>
                      </a:r>
                      <a:r>
                        <a:rPr kumimoji="0" lang="zh-CN" altLang="en-US"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分组，含有</a:t>
                      </a:r>
                      <a:r>
                        <a:rPr kumimoji="0" lang="en-US"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30</a:t>
                      </a:r>
                      <a:r>
                        <a:rPr kumimoji="0" lang="zh-CN" altLang="en-US"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个信息字节，没有</a:t>
                      </a:r>
                      <a:r>
                        <a:rPr kumimoji="0" lang="en-US"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CRC</a:t>
                      </a:r>
                      <a:r>
                        <a:rPr kumimoji="0" lang="zh-CN" altLang="en-US"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p>
                  </a:txBody>
                  <a:tcPr marL="90000" marR="90000" marT="46800" marB="468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bl>
          </a:graphicData>
        </a:graphic>
      </p:graphicFrame>
      <p:sp>
        <p:nvSpPr>
          <p:cNvPr id="43040" name="Text Box 126"/>
          <p:cNvSpPr txBox="1"/>
          <p:nvPr/>
        </p:nvSpPr>
        <p:spPr>
          <a:xfrm>
            <a:off x="228600" y="446088"/>
            <a:ext cx="6010275" cy="478155"/>
          </a:xfrm>
          <a:prstGeom prst="rect">
            <a:avLst/>
          </a:prstGeom>
          <a:noFill/>
          <a:ln w="9525">
            <a:noFill/>
          </a:ln>
        </p:spPr>
        <p:txBody>
          <a:bodyPr>
            <a:spAutoFit/>
          </a:bodyPr>
          <a:lstStyle/>
          <a:p>
            <a:pPr algn="l">
              <a:lnSpc>
                <a:spcPct val="90000"/>
              </a:lnSpc>
              <a:buClrTx/>
              <a:buSzTx/>
              <a:buFontTx/>
            </a:pPr>
            <a:r>
              <a:rPr lang="en-US" altLang="zh-CN" sz="2400" b="1">
                <a:solidFill>
                  <a:schemeClr val="bg2"/>
                </a:solidFill>
                <a:latin typeface="Arial" panose="020B0604020202020204" pitchFamily="34" charset="0"/>
                <a:ea typeface="黑体" panose="02010609060101010101" pitchFamily="2" charset="-122"/>
              </a:rPr>
              <a:t> </a:t>
            </a:r>
            <a:r>
              <a:rPr lang="zh-CN" altLang="en-US" sz="2800">
                <a:ln w="0"/>
                <a:solidFill>
                  <a:schemeClr val="bg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mj-cs"/>
              </a:rPr>
              <a:t>分组类型</a:t>
            </a:r>
          </a:p>
        </p:txBody>
      </p:sp>
      <p:sp>
        <p:nvSpPr>
          <p:cNvPr id="6" name="动作按钮: 后退或前一项 5">
            <a:hlinkClick r:id="rId4" action="ppaction://hlinksldjump" highlightClick="1"/>
            <a:extLst>
              <a:ext uri="{FF2B5EF4-FFF2-40B4-BE49-F238E27FC236}">
                <a16:creationId xmlns:a16="http://schemas.microsoft.com/office/drawing/2014/main" id="{48B87F1D-7928-46BA-B75A-B1697F820A4E}"/>
              </a:ext>
            </a:extLst>
          </p:cNvPr>
          <p:cNvSpPr/>
          <p:nvPr/>
        </p:nvSpPr>
        <p:spPr>
          <a:xfrm>
            <a:off x="8515350" y="6445406"/>
            <a:ext cx="419100" cy="345990"/>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a:bodyPr>
          <a:lstStyle/>
          <a:p>
            <a:pPr fontAlgn="auto">
              <a:lnSpc>
                <a:spcPct val="120000"/>
              </a:lnSpc>
              <a:buFont typeface="Arial" panose="020B0604020202020204" pitchFamily="34" charset="0"/>
              <a:buChar char="•"/>
            </a:pPr>
            <a:r>
              <a:rPr lang="zh-CN" altLang="en-US" dirty="0"/>
              <a:t>蓝牙</a:t>
            </a:r>
            <a:r>
              <a:rPr lang="en-US" dirty="0"/>
              <a:t>4.0</a:t>
            </a:r>
            <a:r>
              <a:rPr lang="zh-CN" altLang="en-US" dirty="0"/>
              <a:t>是蓝牙技术联盟于</a:t>
            </a:r>
            <a:r>
              <a:rPr lang="en-US" dirty="0"/>
              <a:t>2010</a:t>
            </a:r>
            <a:r>
              <a:rPr lang="zh-CN" altLang="en-US" dirty="0"/>
              <a:t>年推出的标准，包含</a:t>
            </a:r>
            <a:r>
              <a:rPr lang="zh-CN" altLang="en-US" u="sng" dirty="0">
                <a:solidFill>
                  <a:srgbClr val="FF0000"/>
                </a:solidFill>
              </a:rPr>
              <a:t>高速蓝牙</a:t>
            </a:r>
            <a:r>
              <a:rPr lang="zh-CN" altLang="en-US" dirty="0"/>
              <a:t>、</a:t>
            </a:r>
            <a:r>
              <a:rPr lang="zh-CN" altLang="en-US" u="sng" dirty="0">
                <a:solidFill>
                  <a:srgbClr val="FF0000"/>
                </a:solidFill>
              </a:rPr>
              <a:t>经典蓝牙</a:t>
            </a:r>
            <a:r>
              <a:rPr lang="zh-CN" altLang="en-US" dirty="0"/>
              <a:t>和</a:t>
            </a:r>
            <a:r>
              <a:rPr lang="zh-CN" altLang="en-US" u="sng" dirty="0">
                <a:solidFill>
                  <a:srgbClr val="FF0000"/>
                </a:solidFill>
              </a:rPr>
              <a:t>低功耗蓝牙</a:t>
            </a:r>
            <a:r>
              <a:rPr lang="zh-CN" altLang="en-US" u="sng" dirty="0"/>
              <a:t>（</a:t>
            </a:r>
            <a:r>
              <a:rPr lang="en-US" u="sng" dirty="0"/>
              <a:t>Bluetooth Low Energy</a:t>
            </a:r>
            <a:r>
              <a:rPr lang="zh-CN" altLang="en-US" u="sng" dirty="0"/>
              <a:t>，</a:t>
            </a:r>
            <a:r>
              <a:rPr lang="en-US" u="sng" dirty="0"/>
              <a:t>BLE</a:t>
            </a:r>
            <a:r>
              <a:rPr lang="zh-CN" altLang="en-US" u="sng" dirty="0"/>
              <a:t>）</a:t>
            </a:r>
            <a:r>
              <a:rPr lang="zh-CN" altLang="en-US" dirty="0"/>
              <a:t>三种模式，分别应对以数据交换与传输、信息沟通与设备连接、低带宽设备连接为主的不同应用需求</a:t>
            </a:r>
            <a:endParaRPr lang="en-US" altLang="zh-CN" dirty="0"/>
          </a:p>
          <a:p>
            <a:pPr fontAlgn="auto">
              <a:lnSpc>
                <a:spcPct val="100000"/>
              </a:lnSpc>
              <a:buFont typeface="Arial" panose="020B0604020202020204" pitchFamily="34" charset="0"/>
              <a:buChar char="•"/>
            </a:pPr>
            <a:endParaRPr lang="en-US" altLang="zh-CN" dirty="0"/>
          </a:p>
        </p:txBody>
      </p:sp>
      <p:sp>
        <p:nvSpPr>
          <p:cNvPr id="5" name="标题 4"/>
          <p:cNvSpPr>
            <a:spLocks noGrp="1"/>
          </p:cNvSpPr>
          <p:nvPr>
            <p:ph type="title"/>
          </p:nvPr>
        </p:nvSpPr>
        <p:spPr/>
        <p:txBody>
          <a:bodyPr/>
          <a:lstStyle/>
          <a:p>
            <a:endParaRPr lang="zh-CN" altLang="en-US"/>
          </a:p>
        </p:txBody>
      </p:sp>
      <p:sp>
        <p:nvSpPr>
          <p:cNvPr id="4" name="标题 3"/>
          <p:cNvSpPr>
            <a:spLocks noGrp="1"/>
          </p:cNvSpPr>
          <p:nvPr>
            <p:ph type="title"/>
          </p:nvPr>
        </p:nvSpPr>
        <p:spPr/>
        <p:txBody>
          <a:bodyPr/>
          <a:lstStyle/>
          <a:p>
            <a:r>
              <a:rPr kumimoji="1" lang="zh-CN" altLang="en-US" dirty="0"/>
              <a:t>蓝牙</a:t>
            </a:r>
            <a:r>
              <a:rPr kumimoji="1" lang="en-US" altLang="zh-CN" dirty="0"/>
              <a:t>4.0</a:t>
            </a:r>
            <a:endParaRPr kumimoji="1" lang="zh-CN" altLang="en-US" dirty="0"/>
          </a:p>
        </p:txBody>
      </p:sp>
      <p:pic>
        <p:nvPicPr>
          <p:cNvPr id="6" name="图片 5"/>
          <p:cNvPicPr>
            <a:picLocks noChangeAspect="1"/>
          </p:cNvPicPr>
          <p:nvPr/>
        </p:nvPicPr>
        <p:blipFill>
          <a:blip r:embed="rId2"/>
          <a:stretch>
            <a:fillRect/>
          </a:stretch>
        </p:blipFill>
        <p:spPr>
          <a:xfrm>
            <a:off x="2582116" y="4187825"/>
            <a:ext cx="5590540" cy="2365375"/>
          </a:xfrm>
          <a:prstGeom prst="rect">
            <a:avLst/>
          </a:prstGeom>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低功耗蓝牙</a:t>
            </a:r>
            <a:r>
              <a:rPr lang="en-US" altLang="zh-CN" dirty="0"/>
              <a:t>BLE</a:t>
            </a:r>
            <a:r>
              <a:rPr lang="zh-CN" altLang="en-US" dirty="0"/>
              <a:t>设备状态</a:t>
            </a:r>
            <a:endParaRPr lang="en-US" altLang="zh-CN" dirty="0"/>
          </a:p>
        </p:txBody>
      </p:sp>
      <p:pic>
        <p:nvPicPr>
          <p:cNvPr id="6" name="内容占位符 5"/>
          <p:cNvPicPr>
            <a:picLocks noGrp="1" noChangeAspect="1"/>
          </p:cNvPicPr>
          <p:nvPr>
            <p:ph idx="1"/>
          </p:nvPr>
        </p:nvPicPr>
        <p:blipFill>
          <a:blip r:embed="rId2"/>
          <a:stretch>
            <a:fillRect/>
          </a:stretch>
        </p:blipFill>
        <p:spPr>
          <a:xfrm>
            <a:off x="1004741" y="1723424"/>
            <a:ext cx="5615940" cy="435165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endParaRPr lang="zh-CN" altLang="en-US"/>
          </a:p>
        </p:txBody>
      </p:sp>
      <p:sp>
        <p:nvSpPr>
          <p:cNvPr id="4" name="标题 3"/>
          <p:cNvSpPr>
            <a:spLocks noGrp="1"/>
          </p:cNvSpPr>
          <p:nvPr>
            <p:ph type="title"/>
          </p:nvPr>
        </p:nvSpPr>
        <p:spPr>
          <a:xfrm>
            <a:off x="536361" y="391971"/>
            <a:ext cx="5813426" cy="995679"/>
          </a:xfrm>
        </p:spPr>
        <p:txBody>
          <a:bodyPr/>
          <a:lstStyle/>
          <a:p>
            <a:r>
              <a:rPr kumimoji="1" lang="zh-CN" altLang="en-US" dirty="0"/>
              <a:t>无线网络的组成元素</a:t>
            </a:r>
          </a:p>
        </p:txBody>
      </p:sp>
      <p:grpSp>
        <p:nvGrpSpPr>
          <p:cNvPr id="5" name="组合 73"/>
          <p:cNvGrpSpPr/>
          <p:nvPr/>
        </p:nvGrpSpPr>
        <p:grpSpPr bwMode="auto">
          <a:xfrm>
            <a:off x="529968" y="2151522"/>
            <a:ext cx="4573587" cy="3943350"/>
            <a:chOff x="790575" y="1709738"/>
            <a:chExt cx="5548313" cy="4583112"/>
          </a:xfrm>
        </p:grpSpPr>
        <p:sp>
          <p:nvSpPr>
            <p:cNvPr id="6" name="Oval 5"/>
            <p:cNvSpPr>
              <a:spLocks noChangeArrowheads="1"/>
            </p:cNvSpPr>
            <p:nvPr/>
          </p:nvSpPr>
          <p:spPr bwMode="auto">
            <a:xfrm>
              <a:off x="4582532" y="4667358"/>
              <a:ext cx="1756356" cy="1625492"/>
            </a:xfrm>
            <a:prstGeom prst="ellipse">
              <a:avLst/>
            </a:prstGeom>
            <a:solidFill>
              <a:srgbClr val="99CCFF"/>
            </a:solidFill>
            <a:ln w="9525">
              <a:noFill/>
              <a:round/>
            </a:ln>
          </p:spPr>
          <p:txBody>
            <a:bodyPr wrap="none" anchor="ctr"/>
            <a:lstStyle/>
            <a:p>
              <a:pPr>
                <a:defRPr/>
              </a:pPr>
              <a:endParaRPr lang="zh-TW" altLang="en-US">
                <a:latin typeface="微软雅黑" panose="020B0503020204020204" pitchFamily="34" charset="-122"/>
                <a:ea typeface="微软雅黑" panose="020B0503020204020204" pitchFamily="34" charset="-122"/>
                <a:cs typeface="微软雅黑" panose="020B0503020204020204" pitchFamily="34" charset="-122"/>
              </a:endParaRPr>
            </a:p>
          </p:txBody>
        </p:sp>
        <p:grpSp>
          <p:nvGrpSpPr>
            <p:cNvPr id="7" name="Group 6"/>
            <p:cNvGrpSpPr/>
            <p:nvPr/>
          </p:nvGrpSpPr>
          <p:grpSpPr bwMode="auto">
            <a:xfrm>
              <a:off x="2701925" y="2781300"/>
              <a:ext cx="2362200" cy="1762125"/>
              <a:chOff x="3839" y="1737"/>
              <a:chExt cx="1488" cy="1110"/>
            </a:xfrm>
          </p:grpSpPr>
          <p:sp>
            <p:nvSpPr>
              <p:cNvPr id="64" name="Freeform 7"/>
              <p:cNvSpPr/>
              <p:nvPr/>
            </p:nvSpPr>
            <p:spPr bwMode="auto">
              <a:xfrm>
                <a:off x="3836" y="1737"/>
                <a:ext cx="1488" cy="1110"/>
              </a:xfrm>
              <a:custGeom>
                <a:avLst/>
                <a:gdLst>
                  <a:gd name="T0" fmla="*/ 1 w 2135"/>
                  <a:gd name="T1" fmla="*/ 1 h 1662"/>
                  <a:gd name="T2" fmla="*/ 1 w 2135"/>
                  <a:gd name="T3" fmla="*/ 1 h 1662"/>
                  <a:gd name="T4" fmla="*/ 2 w 2135"/>
                  <a:gd name="T5" fmla="*/ 1 h 1662"/>
                  <a:gd name="T6" fmla="*/ 4 w 2135"/>
                  <a:gd name="T7" fmla="*/ 1 h 1662"/>
                  <a:gd name="T8" fmla="*/ 6 w 2135"/>
                  <a:gd name="T9" fmla="*/ 1 h 1662"/>
                  <a:gd name="T10" fmla="*/ 6 w 2135"/>
                  <a:gd name="T11" fmla="*/ 2 h 1662"/>
                  <a:gd name="T12" fmla="*/ 5 w 2135"/>
                  <a:gd name="T13" fmla="*/ 3 h 1662"/>
                  <a:gd name="T14" fmla="*/ 2 w 2135"/>
                  <a:gd name="T15" fmla="*/ 2 h 1662"/>
                  <a:gd name="T16" fmla="*/ 1 w 2135"/>
                  <a:gd name="T17" fmla="*/ 2 h 1662"/>
                  <a:gd name="T18" fmla="*/ 1 w 2135"/>
                  <a:gd name="T19" fmla="*/ 2 h 1662"/>
                  <a:gd name="T20" fmla="*/ 1 w 2135"/>
                  <a:gd name="T21" fmla="*/ 1 h 166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135"/>
                  <a:gd name="T34" fmla="*/ 0 h 1662"/>
                  <a:gd name="T35" fmla="*/ 2135 w 2135"/>
                  <a:gd name="T36" fmla="*/ 1662 h 166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135" h="1662">
                    <a:moveTo>
                      <a:pt x="27" y="652"/>
                    </a:moveTo>
                    <a:cubicBezTo>
                      <a:pt x="14" y="487"/>
                      <a:pt x="0" y="152"/>
                      <a:pt x="105" y="76"/>
                    </a:cubicBezTo>
                    <a:cubicBezTo>
                      <a:pt x="210" y="0"/>
                      <a:pt x="473" y="192"/>
                      <a:pt x="657" y="196"/>
                    </a:cubicBezTo>
                    <a:cubicBezTo>
                      <a:pt x="841" y="200"/>
                      <a:pt x="985" y="65"/>
                      <a:pt x="1209" y="100"/>
                    </a:cubicBezTo>
                    <a:cubicBezTo>
                      <a:pt x="1433" y="135"/>
                      <a:pt x="1867" y="232"/>
                      <a:pt x="2001" y="406"/>
                    </a:cubicBezTo>
                    <a:cubicBezTo>
                      <a:pt x="2135" y="580"/>
                      <a:pt x="2083" y="945"/>
                      <a:pt x="2013" y="1144"/>
                    </a:cubicBezTo>
                    <a:cubicBezTo>
                      <a:pt x="1943" y="1343"/>
                      <a:pt x="1781" y="1538"/>
                      <a:pt x="1581" y="1600"/>
                    </a:cubicBezTo>
                    <a:cubicBezTo>
                      <a:pt x="1381" y="1662"/>
                      <a:pt x="993" y="1571"/>
                      <a:pt x="813" y="1516"/>
                    </a:cubicBezTo>
                    <a:cubicBezTo>
                      <a:pt x="633" y="1461"/>
                      <a:pt x="606" y="1345"/>
                      <a:pt x="501" y="1270"/>
                    </a:cubicBezTo>
                    <a:cubicBezTo>
                      <a:pt x="396" y="1195"/>
                      <a:pt x="262" y="1169"/>
                      <a:pt x="183" y="1066"/>
                    </a:cubicBezTo>
                    <a:cubicBezTo>
                      <a:pt x="104" y="963"/>
                      <a:pt x="25" y="819"/>
                      <a:pt x="27" y="652"/>
                    </a:cubicBezTo>
                    <a:close/>
                  </a:path>
                </a:pathLst>
              </a:custGeom>
              <a:solidFill>
                <a:schemeClr val="accent2"/>
              </a:solidFill>
              <a:ln w="9525">
                <a:noFill/>
                <a:round/>
              </a:ln>
            </p:spPr>
            <p:txBody>
              <a:bodyPr wrap="none" anchor="ctr"/>
              <a:lstStyle/>
              <a:p>
                <a:pPr>
                  <a:defRPr/>
                </a:pP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65" name="Text Box 8"/>
              <p:cNvSpPr txBox="1">
                <a:spLocks noChangeArrowheads="1"/>
              </p:cNvSpPr>
              <p:nvPr/>
            </p:nvSpPr>
            <p:spPr bwMode="auto">
              <a:xfrm>
                <a:off x="3961" y="2106"/>
                <a:ext cx="1317" cy="294"/>
              </a:xfrm>
              <a:prstGeom prst="rect">
                <a:avLst/>
              </a:prstGeom>
              <a:noFill/>
              <a:ln>
                <a:noFill/>
              </a:ln>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cs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公共基础网络</a:t>
                </a:r>
                <a:endParaRPr lang="en-US" altLang="zh-TW" sz="2000" dirty="0">
                  <a:latin typeface="微软雅黑" panose="020B0503020204020204" pitchFamily="34" charset="-122"/>
                  <a:ea typeface="微软雅黑" panose="020B0503020204020204" pitchFamily="34" charset="-122"/>
                  <a:cs typeface="微软雅黑" panose="020B0503020204020204" pitchFamily="34" charset="-122"/>
                </a:endParaRPr>
              </a:p>
            </p:txBody>
          </p:sp>
        </p:grpSp>
        <p:pic>
          <p:nvPicPr>
            <p:cNvPr id="8" name="Picture 9" descr="31u_bnrz[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18138" y="5245100"/>
              <a:ext cx="214312" cy="336550"/>
            </a:xfrm>
            <a:prstGeom prst="rect">
              <a:avLst/>
            </a:prstGeom>
            <a:noFill/>
            <a:ln>
              <a:noFill/>
            </a:ln>
          </p:spPr>
        </p:pic>
        <p:grpSp>
          <p:nvGrpSpPr>
            <p:cNvPr id="9" name="Group 10"/>
            <p:cNvGrpSpPr/>
            <p:nvPr/>
          </p:nvGrpSpPr>
          <p:grpSpPr bwMode="auto">
            <a:xfrm>
              <a:off x="790575" y="1709738"/>
              <a:ext cx="1755775" cy="1625600"/>
              <a:chOff x="567" y="1326"/>
              <a:chExt cx="1106" cy="1024"/>
            </a:xfrm>
          </p:grpSpPr>
          <p:sp>
            <p:nvSpPr>
              <p:cNvPr id="53" name="Oval 11"/>
              <p:cNvSpPr>
                <a:spLocks noChangeArrowheads="1"/>
              </p:cNvSpPr>
              <p:nvPr/>
            </p:nvSpPr>
            <p:spPr bwMode="auto">
              <a:xfrm>
                <a:off x="567" y="1326"/>
                <a:ext cx="1106" cy="1024"/>
              </a:xfrm>
              <a:prstGeom prst="ellipse">
                <a:avLst/>
              </a:prstGeom>
              <a:solidFill>
                <a:srgbClr val="99CCFF"/>
              </a:solidFill>
              <a:ln w="9525">
                <a:noFill/>
                <a:round/>
              </a:ln>
            </p:spPr>
            <p:txBody>
              <a:bodyPr wrap="none" anchor="ctr"/>
              <a:lstStyle/>
              <a:p>
                <a:pPr>
                  <a:defRPr/>
                </a:pPr>
                <a:endParaRPr lang="zh-TW" altLang="en-US">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54" name="Picture 12" descr="31u_bnrz[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400000">
                <a:off x="1035" y="1785"/>
                <a:ext cx="212" cy="135"/>
              </a:xfrm>
              <a:prstGeom prst="rect">
                <a:avLst/>
              </a:prstGeom>
              <a:solidFill>
                <a:srgbClr val="99CCFF"/>
              </a:solidFill>
              <a:ln>
                <a:noFill/>
              </a:ln>
            </p:spPr>
          </p:pic>
          <p:grpSp>
            <p:nvGrpSpPr>
              <p:cNvPr id="55" name="Group 13"/>
              <p:cNvGrpSpPr/>
              <p:nvPr/>
            </p:nvGrpSpPr>
            <p:grpSpPr bwMode="auto">
              <a:xfrm>
                <a:off x="1221" y="1447"/>
                <a:ext cx="252" cy="288"/>
                <a:chOff x="2870" y="1518"/>
                <a:chExt cx="292" cy="320"/>
              </a:xfrm>
            </p:grpSpPr>
            <p:graphicFrame>
              <p:nvGraphicFramePr>
                <p:cNvPr id="62" name="Object 14"/>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name="Clip" r:id="rId4" imgW="826770" imgH="840105" progId="MS_ClipArt_Gallery.2">
                        <p:embed/>
                      </p:oleObj>
                    </mc:Choice>
                    <mc:Fallback>
                      <p:oleObj name="Clip" r:id="rId4" imgW="826770" imgH="840105" progId="MS_ClipArt_Gallery.2">
                        <p:embed/>
                        <p:pic>
                          <p:nvPicPr>
                            <p:cNvPr id="0" name="图片 4827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solidFill>
                              <a:srgbClr val="99CCFF"/>
                            </a:solidFill>
                            <a:ln>
                              <a:noFill/>
                            </a:ln>
                            <a:effectLst/>
                          </p:spPr>
                        </p:pic>
                      </p:oleObj>
                    </mc:Fallback>
                  </mc:AlternateContent>
                </a:graphicData>
              </a:graphic>
            </p:graphicFrame>
            <p:graphicFrame>
              <p:nvGraphicFramePr>
                <p:cNvPr id="63" name="Object 15"/>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name="Clip" r:id="rId6" imgW="1268095" imgH="1199515" progId="MS_ClipArt_Gallery.2">
                        <p:embed/>
                      </p:oleObj>
                    </mc:Choice>
                    <mc:Fallback>
                      <p:oleObj name="Clip" r:id="rId6" imgW="1268095" imgH="1199515" progId="MS_ClipArt_Gallery.2">
                        <p:embed/>
                        <p:pic>
                          <p:nvPicPr>
                            <p:cNvPr id="0" name="图片 4827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solidFill>
                              <a:srgbClr val="99CCFF"/>
                            </a:solidFill>
                            <a:ln>
                              <a:noFill/>
                            </a:ln>
                            <a:effectLst/>
                          </p:spPr>
                        </p:pic>
                      </p:oleObj>
                    </mc:Fallback>
                  </mc:AlternateContent>
                </a:graphicData>
              </a:graphic>
            </p:graphicFrame>
          </p:grpSp>
          <p:grpSp>
            <p:nvGrpSpPr>
              <p:cNvPr id="56" name="Group 16"/>
              <p:cNvGrpSpPr/>
              <p:nvPr/>
            </p:nvGrpSpPr>
            <p:grpSpPr bwMode="auto">
              <a:xfrm>
                <a:off x="869" y="1379"/>
                <a:ext cx="252" cy="288"/>
                <a:chOff x="2870" y="1518"/>
                <a:chExt cx="292" cy="320"/>
              </a:xfrm>
            </p:grpSpPr>
            <p:graphicFrame>
              <p:nvGraphicFramePr>
                <p:cNvPr id="60" name="Object 17"/>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name="Clip" r:id="rId8" imgW="826770" imgH="840105" progId="MS_ClipArt_Gallery.2">
                        <p:embed/>
                      </p:oleObj>
                    </mc:Choice>
                    <mc:Fallback>
                      <p:oleObj name="Clip" r:id="rId8" imgW="826770" imgH="840105" progId="MS_ClipArt_Gallery.2">
                        <p:embed/>
                        <p:pic>
                          <p:nvPicPr>
                            <p:cNvPr id="0" name="图片 4827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solidFill>
                              <a:srgbClr val="99CCFF"/>
                            </a:solidFill>
                            <a:ln>
                              <a:noFill/>
                            </a:ln>
                            <a:effectLst/>
                          </p:spPr>
                        </p:pic>
                      </p:oleObj>
                    </mc:Fallback>
                  </mc:AlternateContent>
                </a:graphicData>
              </a:graphic>
            </p:graphicFrame>
            <p:graphicFrame>
              <p:nvGraphicFramePr>
                <p:cNvPr id="61" name="Object 18"/>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name="Clip" r:id="rId9" imgW="1268095" imgH="1199515" progId="MS_ClipArt_Gallery.2">
                        <p:embed/>
                      </p:oleObj>
                    </mc:Choice>
                    <mc:Fallback>
                      <p:oleObj name="Clip" r:id="rId9" imgW="1268095" imgH="1199515" progId="MS_ClipArt_Gallery.2">
                        <p:embed/>
                        <p:pic>
                          <p:nvPicPr>
                            <p:cNvPr id="0" name="图片 4828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solidFill>
                              <a:srgbClr val="99CCFF"/>
                            </a:solidFill>
                            <a:ln>
                              <a:noFill/>
                            </a:ln>
                            <a:effectLst/>
                          </p:spPr>
                        </p:pic>
                      </p:oleObj>
                    </mc:Fallback>
                  </mc:AlternateContent>
                </a:graphicData>
              </a:graphic>
            </p:graphicFrame>
          </p:grpSp>
          <p:grpSp>
            <p:nvGrpSpPr>
              <p:cNvPr id="57" name="Group 19"/>
              <p:cNvGrpSpPr/>
              <p:nvPr/>
            </p:nvGrpSpPr>
            <p:grpSpPr bwMode="auto">
              <a:xfrm>
                <a:off x="727" y="1878"/>
                <a:ext cx="252" cy="288"/>
                <a:chOff x="2870" y="1518"/>
                <a:chExt cx="292" cy="320"/>
              </a:xfrm>
            </p:grpSpPr>
            <p:graphicFrame>
              <p:nvGraphicFramePr>
                <p:cNvPr id="58" name="Object 20"/>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name="Clip" r:id="rId10" imgW="826770" imgH="840105" progId="MS_ClipArt_Gallery.2">
                        <p:embed/>
                      </p:oleObj>
                    </mc:Choice>
                    <mc:Fallback>
                      <p:oleObj name="Clip" r:id="rId10" imgW="826770" imgH="840105" progId="MS_ClipArt_Gallery.2">
                        <p:embed/>
                        <p:pic>
                          <p:nvPicPr>
                            <p:cNvPr id="0" name="图片 4828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solidFill>
                              <a:srgbClr val="99CCFF"/>
                            </a:solidFill>
                            <a:ln>
                              <a:noFill/>
                            </a:ln>
                            <a:effectLst/>
                          </p:spPr>
                        </p:pic>
                      </p:oleObj>
                    </mc:Fallback>
                  </mc:AlternateContent>
                </a:graphicData>
              </a:graphic>
            </p:graphicFrame>
            <p:graphicFrame>
              <p:nvGraphicFramePr>
                <p:cNvPr id="59" name="Object 21"/>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name="Clip" r:id="rId11" imgW="1268095" imgH="1199515" progId="MS_ClipArt_Gallery.2">
                        <p:embed/>
                      </p:oleObj>
                    </mc:Choice>
                    <mc:Fallback>
                      <p:oleObj name="Clip" r:id="rId11" imgW="1268095" imgH="1199515" progId="MS_ClipArt_Gallery.2">
                        <p:embed/>
                        <p:pic>
                          <p:nvPicPr>
                            <p:cNvPr id="0" name="图片 4828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solidFill>
                              <a:srgbClr val="99CCFF"/>
                            </a:solidFill>
                            <a:ln>
                              <a:noFill/>
                            </a:ln>
                            <a:effectLst/>
                          </p:spPr>
                        </p:pic>
                      </p:oleObj>
                    </mc:Fallback>
                  </mc:AlternateContent>
                </a:graphicData>
              </a:graphic>
            </p:graphicFrame>
          </p:grpSp>
        </p:grpSp>
        <p:sp>
          <p:nvSpPr>
            <p:cNvPr id="10" name="Line 22"/>
            <p:cNvSpPr>
              <a:spLocks noChangeShapeType="1"/>
            </p:cNvSpPr>
            <p:nvPr/>
          </p:nvSpPr>
          <p:spPr bwMode="auto">
            <a:xfrm>
              <a:off x="1818968" y="2711601"/>
              <a:ext cx="901288" cy="391151"/>
            </a:xfrm>
            <a:prstGeom prst="line">
              <a:avLst/>
            </a:prstGeom>
            <a:noFill/>
            <a:ln w="9525">
              <a:solidFill>
                <a:schemeClr val="tx1"/>
              </a:solidFill>
              <a:round/>
            </a:ln>
          </p:spPr>
          <p:txBody>
            <a:bodyPr/>
            <a:lstStyle/>
            <a:p>
              <a:pPr>
                <a:defRPr/>
              </a:pP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1" name="Oval 23"/>
            <p:cNvSpPr>
              <a:spLocks noChangeArrowheads="1"/>
            </p:cNvSpPr>
            <p:nvPr/>
          </p:nvSpPr>
          <p:spPr bwMode="auto">
            <a:xfrm>
              <a:off x="884940" y="3632283"/>
              <a:ext cx="1756356" cy="1625491"/>
            </a:xfrm>
            <a:prstGeom prst="ellipse">
              <a:avLst/>
            </a:prstGeom>
            <a:solidFill>
              <a:srgbClr val="99CCFF"/>
            </a:solidFill>
            <a:ln w="9525">
              <a:noFill/>
              <a:round/>
            </a:ln>
          </p:spPr>
          <p:txBody>
            <a:bodyPr wrap="none" anchor="ctr"/>
            <a:lstStyle/>
            <a:p>
              <a:pPr>
                <a:defRPr/>
              </a:pPr>
              <a:endParaRPr lang="zh-TW" altLang="en-US">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12" name="Picture 24" descr="31u_bnrz[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89100" y="4300538"/>
              <a:ext cx="214313" cy="336550"/>
            </a:xfrm>
            <a:prstGeom prst="rect">
              <a:avLst/>
            </a:prstGeom>
            <a:noFill/>
            <a:ln>
              <a:noFill/>
            </a:ln>
          </p:spPr>
        </p:pic>
        <p:grpSp>
          <p:nvGrpSpPr>
            <p:cNvPr id="13" name="Group 25"/>
            <p:cNvGrpSpPr/>
            <p:nvPr/>
          </p:nvGrpSpPr>
          <p:grpSpPr bwMode="auto">
            <a:xfrm>
              <a:off x="1676400" y="4651380"/>
              <a:ext cx="400050" cy="457201"/>
              <a:chOff x="2870" y="1518"/>
              <a:chExt cx="292" cy="320"/>
            </a:xfrm>
          </p:grpSpPr>
          <p:graphicFrame>
            <p:nvGraphicFramePr>
              <p:cNvPr id="51" name="Object 26"/>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name="Clip" r:id="rId12" imgW="826770" imgH="840105" progId="MS_ClipArt_Gallery.2">
                      <p:embed/>
                    </p:oleObj>
                  </mc:Choice>
                  <mc:Fallback>
                    <p:oleObj name="Clip" r:id="rId12" imgW="826770" imgH="840105" progId="MS_ClipArt_Gallery.2">
                      <p:embed/>
                      <p:pic>
                        <p:nvPicPr>
                          <p:cNvPr id="0" name="图片 4828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ln>
                            <a:noFill/>
                          </a:ln>
                          <a:effectLst/>
                        </p:spPr>
                      </p:pic>
                    </p:oleObj>
                  </mc:Fallback>
                </mc:AlternateContent>
              </a:graphicData>
            </a:graphic>
          </p:graphicFrame>
          <p:graphicFrame>
            <p:nvGraphicFramePr>
              <p:cNvPr id="52" name="Object 27"/>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name="Clip" r:id="rId13" imgW="1268095" imgH="1199515" progId="MS_ClipArt_Gallery.2">
                      <p:embed/>
                    </p:oleObj>
                  </mc:Choice>
                  <mc:Fallback>
                    <p:oleObj name="Clip" r:id="rId13" imgW="1268095" imgH="1199515" progId="MS_ClipArt_Gallery.2">
                      <p:embed/>
                      <p:pic>
                        <p:nvPicPr>
                          <p:cNvPr id="0" name="图片 4828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ln>
                            <a:noFill/>
                          </a:ln>
                          <a:effectLst/>
                        </p:spPr>
                      </p:pic>
                    </p:oleObj>
                  </mc:Fallback>
                </mc:AlternateContent>
              </a:graphicData>
            </a:graphic>
          </p:graphicFrame>
        </p:grpSp>
        <p:grpSp>
          <p:nvGrpSpPr>
            <p:cNvPr id="14" name="Group 28"/>
            <p:cNvGrpSpPr/>
            <p:nvPr/>
          </p:nvGrpSpPr>
          <p:grpSpPr bwMode="auto">
            <a:xfrm>
              <a:off x="1525588" y="3702055"/>
              <a:ext cx="400050" cy="457201"/>
              <a:chOff x="2870" y="1518"/>
              <a:chExt cx="292" cy="320"/>
            </a:xfrm>
          </p:grpSpPr>
          <p:graphicFrame>
            <p:nvGraphicFramePr>
              <p:cNvPr id="49" name="Object 29"/>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name="Clip" r:id="rId14" imgW="826770" imgH="840105" progId="MS_ClipArt_Gallery.2">
                      <p:embed/>
                    </p:oleObj>
                  </mc:Choice>
                  <mc:Fallback>
                    <p:oleObj name="Clip" r:id="rId14" imgW="826770" imgH="840105" progId="MS_ClipArt_Gallery.2">
                      <p:embed/>
                      <p:pic>
                        <p:nvPicPr>
                          <p:cNvPr id="0" name="图片 4828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ln>
                            <a:noFill/>
                          </a:ln>
                          <a:effectLst/>
                        </p:spPr>
                      </p:pic>
                    </p:oleObj>
                  </mc:Fallback>
                </mc:AlternateContent>
              </a:graphicData>
            </a:graphic>
          </p:graphicFrame>
          <p:graphicFrame>
            <p:nvGraphicFramePr>
              <p:cNvPr id="50" name="Object 30"/>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name="Clip" r:id="rId15" imgW="1268095" imgH="1199515" progId="MS_ClipArt_Gallery.2">
                      <p:embed/>
                    </p:oleObj>
                  </mc:Choice>
                  <mc:Fallback>
                    <p:oleObj name="Clip" r:id="rId15" imgW="1268095" imgH="1199515" progId="MS_ClipArt_Gallery.2">
                      <p:embed/>
                      <p:pic>
                        <p:nvPicPr>
                          <p:cNvPr id="0" name="图片 4828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ln>
                            <a:noFill/>
                          </a:ln>
                          <a:effectLst/>
                        </p:spPr>
                      </p:pic>
                    </p:oleObj>
                  </mc:Fallback>
                </mc:AlternateContent>
              </a:graphicData>
            </a:graphic>
          </p:graphicFrame>
        </p:grpSp>
        <p:grpSp>
          <p:nvGrpSpPr>
            <p:cNvPr id="15" name="Group 31"/>
            <p:cNvGrpSpPr/>
            <p:nvPr/>
          </p:nvGrpSpPr>
          <p:grpSpPr bwMode="auto">
            <a:xfrm>
              <a:off x="1139825" y="4508505"/>
              <a:ext cx="400050" cy="457201"/>
              <a:chOff x="2870" y="1518"/>
              <a:chExt cx="292" cy="320"/>
            </a:xfrm>
          </p:grpSpPr>
          <p:graphicFrame>
            <p:nvGraphicFramePr>
              <p:cNvPr id="47" name="Object 32"/>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name="Clip" r:id="rId16" imgW="826770" imgH="840105" progId="MS_ClipArt_Gallery.2">
                      <p:embed/>
                    </p:oleObj>
                  </mc:Choice>
                  <mc:Fallback>
                    <p:oleObj name="Clip" r:id="rId16" imgW="826770" imgH="840105" progId="MS_ClipArt_Gallery.2">
                      <p:embed/>
                      <p:pic>
                        <p:nvPicPr>
                          <p:cNvPr id="0" name="图片 4828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ln>
                            <a:noFill/>
                          </a:ln>
                          <a:effectLst/>
                        </p:spPr>
                      </p:pic>
                    </p:oleObj>
                  </mc:Fallback>
                </mc:AlternateContent>
              </a:graphicData>
            </a:graphic>
          </p:graphicFrame>
          <p:graphicFrame>
            <p:nvGraphicFramePr>
              <p:cNvPr id="48" name="Object 33"/>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name="Clip" r:id="rId17" imgW="1268095" imgH="1199515" progId="MS_ClipArt_Gallery.2">
                      <p:embed/>
                    </p:oleObj>
                  </mc:Choice>
                  <mc:Fallback>
                    <p:oleObj name="Clip" r:id="rId17" imgW="1268095" imgH="1199515" progId="MS_ClipArt_Gallery.2">
                      <p:embed/>
                      <p:pic>
                        <p:nvPicPr>
                          <p:cNvPr id="0" name="图片 4828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ln>
                            <a:noFill/>
                          </a:ln>
                          <a:effectLst/>
                        </p:spPr>
                      </p:pic>
                    </p:oleObj>
                  </mc:Fallback>
                </mc:AlternateContent>
              </a:graphicData>
            </a:graphic>
          </p:graphicFrame>
        </p:grpSp>
        <p:sp>
          <p:nvSpPr>
            <p:cNvPr id="16" name="Line 34"/>
            <p:cNvSpPr>
              <a:spLocks noChangeShapeType="1"/>
            </p:cNvSpPr>
            <p:nvPr/>
          </p:nvSpPr>
          <p:spPr bwMode="auto">
            <a:xfrm flipV="1">
              <a:off x="1840151" y="3720846"/>
              <a:ext cx="974470" cy="725105"/>
            </a:xfrm>
            <a:prstGeom prst="line">
              <a:avLst/>
            </a:prstGeom>
            <a:noFill/>
            <a:ln w="9525">
              <a:solidFill>
                <a:schemeClr val="tx1"/>
              </a:solidFill>
              <a:round/>
            </a:ln>
          </p:spPr>
          <p:txBody>
            <a:bodyPr/>
            <a:lstStyle/>
            <a:p>
              <a:pPr>
                <a:defRPr/>
              </a:pP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p:txBody>
        </p:sp>
        <p:grpSp>
          <p:nvGrpSpPr>
            <p:cNvPr id="17" name="Group 35"/>
            <p:cNvGrpSpPr/>
            <p:nvPr/>
          </p:nvGrpSpPr>
          <p:grpSpPr bwMode="auto">
            <a:xfrm>
              <a:off x="1016000" y="3960818"/>
              <a:ext cx="400050" cy="457201"/>
              <a:chOff x="2870" y="1518"/>
              <a:chExt cx="292" cy="320"/>
            </a:xfrm>
          </p:grpSpPr>
          <p:graphicFrame>
            <p:nvGraphicFramePr>
              <p:cNvPr id="45" name="Object 36"/>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name="Clip" r:id="rId18" imgW="826770" imgH="840105" progId="MS_ClipArt_Gallery.2">
                      <p:embed/>
                    </p:oleObj>
                  </mc:Choice>
                  <mc:Fallback>
                    <p:oleObj name="Clip" r:id="rId18" imgW="826770" imgH="840105" progId="MS_ClipArt_Gallery.2">
                      <p:embed/>
                      <p:pic>
                        <p:nvPicPr>
                          <p:cNvPr id="0" name="图片 4828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ln>
                            <a:noFill/>
                          </a:ln>
                          <a:effectLst/>
                        </p:spPr>
                      </p:pic>
                    </p:oleObj>
                  </mc:Fallback>
                </mc:AlternateContent>
              </a:graphicData>
            </a:graphic>
          </p:graphicFrame>
          <p:graphicFrame>
            <p:nvGraphicFramePr>
              <p:cNvPr id="46" name="Object 37"/>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name="Clip" r:id="rId19" imgW="1268095" imgH="1199515" progId="MS_ClipArt_Gallery.2">
                      <p:embed/>
                    </p:oleObj>
                  </mc:Choice>
                  <mc:Fallback>
                    <p:oleObj name="Clip" r:id="rId19" imgW="1268095" imgH="1199515" progId="MS_ClipArt_Gallery.2">
                      <p:embed/>
                      <p:pic>
                        <p:nvPicPr>
                          <p:cNvPr id="0" name="图片 4829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ln>
                            <a:noFill/>
                          </a:ln>
                          <a:effectLst/>
                        </p:spPr>
                      </p:pic>
                    </p:oleObj>
                  </mc:Fallback>
                </mc:AlternateContent>
              </a:graphicData>
            </a:graphic>
          </p:graphicFrame>
        </p:grpSp>
        <p:sp>
          <p:nvSpPr>
            <p:cNvPr id="18" name="Oval 38"/>
            <p:cNvSpPr>
              <a:spLocks noChangeArrowheads="1"/>
            </p:cNvSpPr>
            <p:nvPr/>
          </p:nvSpPr>
          <p:spPr bwMode="auto">
            <a:xfrm>
              <a:off x="3272968" y="4582485"/>
              <a:ext cx="1756356" cy="1625492"/>
            </a:xfrm>
            <a:prstGeom prst="ellipse">
              <a:avLst/>
            </a:prstGeom>
            <a:solidFill>
              <a:srgbClr val="99CCFF"/>
            </a:solidFill>
            <a:ln w="9525">
              <a:noFill/>
              <a:round/>
            </a:ln>
          </p:spPr>
          <p:txBody>
            <a:bodyPr wrap="none" anchor="ctr"/>
            <a:lstStyle/>
            <a:p>
              <a:pPr>
                <a:defRPr/>
              </a:pPr>
              <a:endParaRPr lang="zh-TW" altLang="en-US">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19" name="Picture 39" descr="31u_bnrz[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6700" y="5265738"/>
              <a:ext cx="214313" cy="336550"/>
            </a:xfrm>
            <a:prstGeom prst="rect">
              <a:avLst/>
            </a:prstGeom>
            <a:noFill/>
            <a:ln>
              <a:noFill/>
            </a:ln>
          </p:spPr>
        </p:pic>
        <p:grpSp>
          <p:nvGrpSpPr>
            <p:cNvPr id="20" name="Group 40"/>
            <p:cNvGrpSpPr/>
            <p:nvPr/>
          </p:nvGrpSpPr>
          <p:grpSpPr bwMode="auto">
            <a:xfrm>
              <a:off x="4064000" y="5616580"/>
              <a:ext cx="400050" cy="457201"/>
              <a:chOff x="2870" y="1518"/>
              <a:chExt cx="292" cy="320"/>
            </a:xfrm>
          </p:grpSpPr>
          <p:graphicFrame>
            <p:nvGraphicFramePr>
              <p:cNvPr id="43" name="Object 41"/>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name="Clip" r:id="rId20" imgW="826770" imgH="840105" progId="MS_ClipArt_Gallery.2">
                      <p:embed/>
                    </p:oleObj>
                  </mc:Choice>
                  <mc:Fallback>
                    <p:oleObj name="Clip" r:id="rId20" imgW="826770" imgH="840105" progId="MS_ClipArt_Gallery.2">
                      <p:embed/>
                      <p:pic>
                        <p:nvPicPr>
                          <p:cNvPr id="0" name="图片 4829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ln>
                            <a:noFill/>
                          </a:ln>
                          <a:effectLst/>
                        </p:spPr>
                      </p:pic>
                    </p:oleObj>
                  </mc:Fallback>
                </mc:AlternateContent>
              </a:graphicData>
            </a:graphic>
          </p:graphicFrame>
          <p:graphicFrame>
            <p:nvGraphicFramePr>
              <p:cNvPr id="44" name="Object 42"/>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name="Clip" r:id="rId21" imgW="1268095" imgH="1199515" progId="MS_ClipArt_Gallery.2">
                      <p:embed/>
                    </p:oleObj>
                  </mc:Choice>
                  <mc:Fallback>
                    <p:oleObj name="Clip" r:id="rId21" imgW="1268095" imgH="1199515" progId="MS_ClipArt_Gallery.2">
                      <p:embed/>
                      <p:pic>
                        <p:nvPicPr>
                          <p:cNvPr id="0" name="图片 4829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ln>
                            <a:noFill/>
                          </a:ln>
                          <a:effectLst/>
                        </p:spPr>
                      </p:pic>
                    </p:oleObj>
                  </mc:Fallback>
                </mc:AlternateContent>
              </a:graphicData>
            </a:graphic>
          </p:graphicFrame>
        </p:grpSp>
        <p:grpSp>
          <p:nvGrpSpPr>
            <p:cNvPr id="21" name="Group 43"/>
            <p:cNvGrpSpPr/>
            <p:nvPr/>
          </p:nvGrpSpPr>
          <p:grpSpPr bwMode="auto">
            <a:xfrm>
              <a:off x="4265613" y="4672018"/>
              <a:ext cx="400050" cy="457201"/>
              <a:chOff x="2870" y="1518"/>
              <a:chExt cx="292" cy="320"/>
            </a:xfrm>
          </p:grpSpPr>
          <p:graphicFrame>
            <p:nvGraphicFramePr>
              <p:cNvPr id="41" name="Object 44"/>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name="Clip" r:id="rId22" imgW="826770" imgH="840105" progId="MS_ClipArt_Gallery.2">
                      <p:embed/>
                    </p:oleObj>
                  </mc:Choice>
                  <mc:Fallback>
                    <p:oleObj name="Clip" r:id="rId22" imgW="826770" imgH="840105" progId="MS_ClipArt_Gallery.2">
                      <p:embed/>
                      <p:pic>
                        <p:nvPicPr>
                          <p:cNvPr id="0" name="图片 4829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ln>
                            <a:noFill/>
                          </a:ln>
                          <a:effectLst/>
                        </p:spPr>
                      </p:pic>
                    </p:oleObj>
                  </mc:Fallback>
                </mc:AlternateContent>
              </a:graphicData>
            </a:graphic>
          </p:graphicFrame>
          <p:graphicFrame>
            <p:nvGraphicFramePr>
              <p:cNvPr id="42" name="Object 45"/>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name="Clip" r:id="rId23" imgW="1268095" imgH="1199515" progId="MS_ClipArt_Gallery.2">
                      <p:embed/>
                    </p:oleObj>
                  </mc:Choice>
                  <mc:Fallback>
                    <p:oleObj name="Clip" r:id="rId23" imgW="1268095" imgH="1199515" progId="MS_ClipArt_Gallery.2">
                      <p:embed/>
                      <p:pic>
                        <p:nvPicPr>
                          <p:cNvPr id="0" name="图片 4829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ln>
                            <a:noFill/>
                          </a:ln>
                          <a:effectLst/>
                        </p:spPr>
                      </p:pic>
                    </p:oleObj>
                  </mc:Fallback>
                </mc:AlternateContent>
              </a:graphicData>
            </a:graphic>
          </p:graphicFrame>
        </p:grpSp>
        <p:grpSp>
          <p:nvGrpSpPr>
            <p:cNvPr id="22" name="Group 46"/>
            <p:cNvGrpSpPr/>
            <p:nvPr/>
          </p:nvGrpSpPr>
          <p:grpSpPr bwMode="auto">
            <a:xfrm>
              <a:off x="3527425" y="5473705"/>
              <a:ext cx="400050" cy="457201"/>
              <a:chOff x="2870" y="1518"/>
              <a:chExt cx="292" cy="320"/>
            </a:xfrm>
          </p:grpSpPr>
          <p:graphicFrame>
            <p:nvGraphicFramePr>
              <p:cNvPr id="39" name="Object 47"/>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name="Clip" r:id="rId24" imgW="826770" imgH="840105" progId="MS_ClipArt_Gallery.2">
                      <p:embed/>
                    </p:oleObj>
                  </mc:Choice>
                  <mc:Fallback>
                    <p:oleObj name="Clip" r:id="rId24" imgW="826770" imgH="840105" progId="MS_ClipArt_Gallery.2">
                      <p:embed/>
                      <p:pic>
                        <p:nvPicPr>
                          <p:cNvPr id="0" name="图片 4829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ln>
                            <a:noFill/>
                          </a:ln>
                          <a:effectLst/>
                        </p:spPr>
                      </p:pic>
                    </p:oleObj>
                  </mc:Fallback>
                </mc:AlternateContent>
              </a:graphicData>
            </a:graphic>
          </p:graphicFrame>
          <p:graphicFrame>
            <p:nvGraphicFramePr>
              <p:cNvPr id="40" name="Object 48"/>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name="Clip" r:id="rId25" imgW="1268095" imgH="1199515" progId="MS_ClipArt_Gallery.2">
                      <p:embed/>
                    </p:oleObj>
                  </mc:Choice>
                  <mc:Fallback>
                    <p:oleObj name="Clip" r:id="rId25" imgW="1268095" imgH="1199515" progId="MS_ClipArt_Gallery.2">
                      <p:embed/>
                      <p:pic>
                        <p:nvPicPr>
                          <p:cNvPr id="0" name="图片 4829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ln>
                            <a:noFill/>
                          </a:ln>
                          <a:effectLst/>
                        </p:spPr>
                      </p:pic>
                    </p:oleObj>
                  </mc:Fallback>
                </mc:AlternateContent>
              </a:graphicData>
            </a:graphic>
          </p:graphicFrame>
        </p:grpSp>
        <p:grpSp>
          <p:nvGrpSpPr>
            <p:cNvPr id="23" name="Group 49"/>
            <p:cNvGrpSpPr/>
            <p:nvPr/>
          </p:nvGrpSpPr>
          <p:grpSpPr bwMode="auto">
            <a:xfrm>
              <a:off x="3403600" y="4926018"/>
              <a:ext cx="400050" cy="457201"/>
              <a:chOff x="2870" y="1518"/>
              <a:chExt cx="292" cy="320"/>
            </a:xfrm>
          </p:grpSpPr>
          <p:graphicFrame>
            <p:nvGraphicFramePr>
              <p:cNvPr id="37" name="Object 50"/>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name="Clip" r:id="rId26" imgW="826770" imgH="840105" progId="MS_ClipArt_Gallery.2">
                      <p:embed/>
                    </p:oleObj>
                  </mc:Choice>
                  <mc:Fallback>
                    <p:oleObj name="Clip" r:id="rId26" imgW="826770" imgH="840105" progId="MS_ClipArt_Gallery.2">
                      <p:embed/>
                      <p:pic>
                        <p:nvPicPr>
                          <p:cNvPr id="0" name="图片 4829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ln>
                            <a:noFill/>
                          </a:ln>
                          <a:effectLst/>
                        </p:spPr>
                      </p:pic>
                    </p:oleObj>
                  </mc:Fallback>
                </mc:AlternateContent>
              </a:graphicData>
            </a:graphic>
          </p:graphicFrame>
          <p:graphicFrame>
            <p:nvGraphicFramePr>
              <p:cNvPr id="38" name="Object 51"/>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name="Clip" r:id="rId27" imgW="1268095" imgH="1199515" progId="MS_ClipArt_Gallery.2">
                      <p:embed/>
                    </p:oleObj>
                  </mc:Choice>
                  <mc:Fallback>
                    <p:oleObj name="Clip" r:id="rId27" imgW="1268095" imgH="1199515" progId="MS_ClipArt_Gallery.2">
                      <p:embed/>
                      <p:pic>
                        <p:nvPicPr>
                          <p:cNvPr id="0" name="图片 4829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ln>
                            <a:noFill/>
                          </a:ln>
                          <a:effectLst/>
                        </p:spPr>
                      </p:pic>
                    </p:oleObj>
                  </mc:Fallback>
                </mc:AlternateContent>
              </a:graphicData>
            </a:graphic>
          </p:graphicFrame>
        </p:grpSp>
        <p:grpSp>
          <p:nvGrpSpPr>
            <p:cNvPr id="24" name="Group 52"/>
            <p:cNvGrpSpPr/>
            <p:nvPr/>
          </p:nvGrpSpPr>
          <p:grpSpPr bwMode="auto">
            <a:xfrm>
              <a:off x="5480050" y="5697543"/>
              <a:ext cx="400050" cy="457201"/>
              <a:chOff x="2870" y="1518"/>
              <a:chExt cx="292" cy="320"/>
            </a:xfrm>
          </p:grpSpPr>
          <p:graphicFrame>
            <p:nvGraphicFramePr>
              <p:cNvPr id="35" name="Object 53"/>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name="Clip" r:id="rId28" imgW="826770" imgH="840105" progId="MS_ClipArt_Gallery.2">
                      <p:embed/>
                    </p:oleObj>
                  </mc:Choice>
                  <mc:Fallback>
                    <p:oleObj name="Clip" r:id="rId28" imgW="826770" imgH="840105" progId="MS_ClipArt_Gallery.2">
                      <p:embed/>
                      <p:pic>
                        <p:nvPicPr>
                          <p:cNvPr id="0" name="图片 4829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ln>
                            <a:noFill/>
                          </a:ln>
                          <a:effectLst/>
                        </p:spPr>
                      </p:pic>
                    </p:oleObj>
                  </mc:Fallback>
                </mc:AlternateContent>
              </a:graphicData>
            </a:graphic>
          </p:graphicFrame>
          <p:graphicFrame>
            <p:nvGraphicFramePr>
              <p:cNvPr id="36" name="Object 54"/>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name="Clip" r:id="rId29" imgW="1268095" imgH="1199515" progId="MS_ClipArt_Gallery.2">
                      <p:embed/>
                    </p:oleObj>
                  </mc:Choice>
                  <mc:Fallback>
                    <p:oleObj name="Clip" r:id="rId29" imgW="1268095" imgH="1199515" progId="MS_ClipArt_Gallery.2">
                      <p:embed/>
                      <p:pic>
                        <p:nvPicPr>
                          <p:cNvPr id="0" name="图片 4830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ln>
                            <a:noFill/>
                          </a:ln>
                          <a:effectLst/>
                        </p:spPr>
                      </p:pic>
                    </p:oleObj>
                  </mc:Fallback>
                </mc:AlternateContent>
              </a:graphicData>
            </a:graphic>
          </p:graphicFrame>
        </p:grpSp>
        <p:grpSp>
          <p:nvGrpSpPr>
            <p:cNvPr id="25" name="Group 55"/>
            <p:cNvGrpSpPr/>
            <p:nvPr/>
          </p:nvGrpSpPr>
          <p:grpSpPr bwMode="auto">
            <a:xfrm>
              <a:off x="4473582" y="5164142"/>
              <a:ext cx="835026" cy="457200"/>
              <a:chOff x="3345" y="3383"/>
              <a:chExt cx="526" cy="288"/>
            </a:xfrm>
          </p:grpSpPr>
          <p:grpSp>
            <p:nvGrpSpPr>
              <p:cNvPr id="28" name="Group 56"/>
              <p:cNvGrpSpPr/>
              <p:nvPr/>
            </p:nvGrpSpPr>
            <p:grpSpPr bwMode="auto">
              <a:xfrm>
                <a:off x="3426" y="3383"/>
                <a:ext cx="252" cy="288"/>
                <a:chOff x="2870" y="1518"/>
                <a:chExt cx="292" cy="320"/>
              </a:xfrm>
            </p:grpSpPr>
            <p:graphicFrame>
              <p:nvGraphicFramePr>
                <p:cNvPr id="33" name="Object 57"/>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name="Clip" r:id="rId30" imgW="826770" imgH="840105" progId="MS_ClipArt_Gallery.2">
                        <p:embed/>
                      </p:oleObj>
                    </mc:Choice>
                    <mc:Fallback>
                      <p:oleObj name="Clip" r:id="rId30" imgW="826770" imgH="840105" progId="MS_ClipArt_Gallery.2">
                        <p:embed/>
                        <p:pic>
                          <p:nvPicPr>
                            <p:cNvPr id="0" name="图片 4830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ln>
                              <a:noFill/>
                            </a:ln>
                            <a:effectLst/>
                          </p:spPr>
                        </p:pic>
                      </p:oleObj>
                    </mc:Fallback>
                  </mc:AlternateContent>
                </a:graphicData>
              </a:graphic>
            </p:graphicFrame>
            <p:graphicFrame>
              <p:nvGraphicFramePr>
                <p:cNvPr id="34" name="Object 58"/>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name="Clip" r:id="rId31" imgW="1268095" imgH="1199515" progId="MS_ClipArt_Gallery.2">
                        <p:embed/>
                      </p:oleObj>
                    </mc:Choice>
                    <mc:Fallback>
                      <p:oleObj name="Clip" r:id="rId31" imgW="1268095" imgH="1199515" progId="MS_ClipArt_Gallery.2">
                        <p:embed/>
                        <p:pic>
                          <p:nvPicPr>
                            <p:cNvPr id="0" name="图片 4830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ln>
                              <a:noFill/>
                            </a:ln>
                            <a:effectLst/>
                          </p:spPr>
                        </p:pic>
                      </p:oleObj>
                    </mc:Fallback>
                  </mc:AlternateContent>
                </a:graphicData>
              </a:graphic>
            </p:graphicFrame>
          </p:grpSp>
          <p:sp>
            <p:nvSpPr>
              <p:cNvPr id="29" name="Line 59"/>
              <p:cNvSpPr>
                <a:spLocks noChangeShapeType="1"/>
              </p:cNvSpPr>
              <p:nvPr/>
            </p:nvSpPr>
            <p:spPr bwMode="auto">
              <a:xfrm>
                <a:off x="3679" y="3547"/>
                <a:ext cx="192" cy="0"/>
              </a:xfrm>
              <a:prstGeom prst="line">
                <a:avLst/>
              </a:prstGeom>
              <a:noFill/>
              <a:ln w="9525">
                <a:solidFill>
                  <a:schemeClr val="tx1"/>
                </a:solidFill>
                <a:round/>
                <a:tailEnd type="triangle" w="med" len="med"/>
              </a:ln>
            </p:spPr>
            <p:txBody>
              <a:bodyPr/>
              <a:lstStyle/>
              <a:p>
                <a:pPr>
                  <a:defRPr/>
                </a:pP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0" name="Line 60"/>
              <p:cNvSpPr>
                <a:spLocks noChangeShapeType="1"/>
              </p:cNvSpPr>
              <p:nvPr/>
            </p:nvSpPr>
            <p:spPr bwMode="auto">
              <a:xfrm flipH="1">
                <a:off x="3370" y="3486"/>
                <a:ext cx="120" cy="0"/>
              </a:xfrm>
              <a:prstGeom prst="line">
                <a:avLst/>
              </a:prstGeom>
              <a:noFill/>
              <a:ln w="9525">
                <a:solidFill>
                  <a:schemeClr val="tx1"/>
                </a:solidFill>
                <a:round/>
              </a:ln>
            </p:spPr>
            <p:txBody>
              <a:bodyPr/>
              <a:lstStyle/>
              <a:p>
                <a:pPr>
                  <a:defRPr/>
                </a:pP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1" name="Line 61"/>
              <p:cNvSpPr>
                <a:spLocks noChangeShapeType="1"/>
              </p:cNvSpPr>
              <p:nvPr/>
            </p:nvSpPr>
            <p:spPr bwMode="auto">
              <a:xfrm flipH="1">
                <a:off x="3381" y="3534"/>
                <a:ext cx="120" cy="0"/>
              </a:xfrm>
              <a:prstGeom prst="line">
                <a:avLst/>
              </a:prstGeom>
              <a:noFill/>
              <a:ln w="9525">
                <a:solidFill>
                  <a:schemeClr val="tx1"/>
                </a:solidFill>
                <a:round/>
              </a:ln>
            </p:spPr>
            <p:txBody>
              <a:bodyPr/>
              <a:lstStyle/>
              <a:p>
                <a:pPr>
                  <a:defRPr/>
                </a:pP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2" name="Line 62"/>
              <p:cNvSpPr>
                <a:spLocks noChangeShapeType="1"/>
              </p:cNvSpPr>
              <p:nvPr/>
            </p:nvSpPr>
            <p:spPr bwMode="auto">
              <a:xfrm flipH="1">
                <a:off x="3342" y="3576"/>
                <a:ext cx="120" cy="0"/>
              </a:xfrm>
              <a:prstGeom prst="line">
                <a:avLst/>
              </a:prstGeom>
              <a:noFill/>
              <a:ln w="9525">
                <a:solidFill>
                  <a:schemeClr val="tx1"/>
                </a:solidFill>
                <a:round/>
              </a:ln>
            </p:spPr>
            <p:txBody>
              <a:bodyPr/>
              <a:lstStyle/>
              <a:p>
                <a:pPr>
                  <a:defRPr/>
                </a:pP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p:txBody>
          </p:sp>
        </p:grpSp>
        <p:sp>
          <p:nvSpPr>
            <p:cNvPr id="26" name="Line 63"/>
            <p:cNvSpPr>
              <a:spLocks noChangeShapeType="1"/>
            </p:cNvSpPr>
            <p:nvPr/>
          </p:nvSpPr>
          <p:spPr bwMode="auto">
            <a:xfrm flipH="1" flipV="1">
              <a:off x="4711563" y="4303883"/>
              <a:ext cx="747222" cy="1095962"/>
            </a:xfrm>
            <a:prstGeom prst="line">
              <a:avLst/>
            </a:prstGeom>
            <a:noFill/>
            <a:ln w="9525">
              <a:solidFill>
                <a:schemeClr val="tx1"/>
              </a:solidFill>
              <a:round/>
            </a:ln>
          </p:spPr>
          <p:txBody>
            <a:bodyPr/>
            <a:lstStyle/>
            <a:p>
              <a:pPr>
                <a:defRPr/>
              </a:pP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7" name="Line 64"/>
            <p:cNvSpPr>
              <a:spLocks noChangeShapeType="1"/>
            </p:cNvSpPr>
            <p:nvPr/>
          </p:nvSpPr>
          <p:spPr bwMode="auto">
            <a:xfrm flipH="1" flipV="1">
              <a:off x="3939305" y="4451487"/>
              <a:ext cx="177176" cy="990793"/>
            </a:xfrm>
            <a:prstGeom prst="line">
              <a:avLst/>
            </a:prstGeom>
            <a:noFill/>
            <a:ln w="9525">
              <a:solidFill>
                <a:schemeClr val="tx1"/>
              </a:solidFill>
              <a:round/>
            </a:ln>
          </p:spPr>
          <p:txBody>
            <a:bodyPr/>
            <a:lstStyle/>
            <a:p>
              <a:pPr>
                <a:defRPr/>
              </a:pP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p:txBody>
        </p:sp>
      </p:grpSp>
      <p:grpSp>
        <p:nvGrpSpPr>
          <p:cNvPr id="66" name="组合 169"/>
          <p:cNvGrpSpPr/>
          <p:nvPr/>
        </p:nvGrpSpPr>
        <p:grpSpPr bwMode="auto">
          <a:xfrm>
            <a:off x="5498844" y="2080082"/>
            <a:ext cx="3346450" cy="2730860"/>
            <a:chOff x="5187950" y="1455738"/>
            <a:chExt cx="3346450" cy="2736850"/>
          </a:xfrm>
        </p:grpSpPr>
        <p:sp>
          <p:nvSpPr>
            <p:cNvPr id="67" name="Rectangle 64"/>
            <p:cNvSpPr>
              <a:spLocks noChangeArrowheads="1"/>
            </p:cNvSpPr>
            <p:nvPr/>
          </p:nvSpPr>
          <p:spPr bwMode="auto">
            <a:xfrm>
              <a:off x="5187950" y="1665288"/>
              <a:ext cx="3346450" cy="2527300"/>
            </a:xfrm>
            <a:prstGeom prst="rect">
              <a:avLst/>
            </a:prstGeom>
            <a:noFill/>
            <a:ln w="28575">
              <a:solidFill>
                <a:srgbClr val="FF0000"/>
              </a:solidFill>
              <a:miter lim="800000"/>
            </a:ln>
          </p:spPr>
          <p:txBody>
            <a:bodyPr wrap="none" anchor="ctr"/>
            <a:lstStyle/>
            <a:p>
              <a:pPr>
                <a:defRPr/>
              </a:pPr>
              <a:endParaRPr lang="zh-TW" altLang="en-US">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68" name="Rectangle 65"/>
            <p:cNvSpPr>
              <a:spLocks noChangeArrowheads="1"/>
            </p:cNvSpPr>
            <p:nvPr/>
          </p:nvSpPr>
          <p:spPr bwMode="auto">
            <a:xfrm>
              <a:off x="5241925" y="1511301"/>
              <a:ext cx="1912937" cy="280987"/>
            </a:xfrm>
            <a:prstGeom prst="rect">
              <a:avLst/>
            </a:prstGeom>
            <a:solidFill>
              <a:schemeClr val="bg1"/>
            </a:solidFill>
            <a:ln w="9525">
              <a:noFill/>
              <a:miter lim="800000"/>
            </a:ln>
          </p:spPr>
          <p:txBody>
            <a:bodyPr wrap="none" anchor="ctr"/>
            <a:lstStyle/>
            <a:p>
              <a:pPr>
                <a:defRPr/>
              </a:pPr>
              <a:endParaRPr lang="zh-TW" altLang="en-US">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69" name="Rectangle 66"/>
            <p:cNvSpPr>
              <a:spLocks noChangeArrowheads="1"/>
            </p:cNvSpPr>
            <p:nvPr/>
          </p:nvSpPr>
          <p:spPr bwMode="auto">
            <a:xfrm>
              <a:off x="5240337" y="1470026"/>
              <a:ext cx="3149600" cy="2579687"/>
            </a:xfrm>
            <a:prstGeom prst="rect">
              <a:avLst/>
            </a:prstGeom>
            <a:noFill/>
            <a:ln w="9525">
              <a:noFill/>
              <a:miter lim="800000"/>
            </a:ln>
          </p:spPr>
          <p:txBody>
            <a:bodyPr/>
            <a:lstStyle/>
            <a:p>
              <a:pPr marL="342900" indent="-342900">
                <a:lnSpc>
                  <a:spcPct val="90000"/>
                </a:lnSpc>
                <a:spcBef>
                  <a:spcPct val="20000"/>
                </a:spcBef>
                <a:buClr>
                  <a:schemeClr val="accent2"/>
                </a:buClr>
                <a:buSzPct val="85000"/>
                <a:buFont typeface="ZapfDingbats" charset="0"/>
                <a:buNone/>
              </a:pPr>
              <a:r>
                <a:rPr lang="en-US" altLang="zh-TW" sz="2000" dirty="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无线连接</a:t>
              </a:r>
              <a:endParaRPr lang="en-US" altLang="zh-TW" sz="2400" dirty="0">
                <a:latin typeface="微软雅黑" panose="020B0503020204020204" pitchFamily="34" charset="-122"/>
                <a:ea typeface="微软雅黑" panose="020B0503020204020204" pitchFamily="34" charset="-122"/>
                <a:cs typeface="微软雅黑" panose="020B0503020204020204" pitchFamily="34" charset="-122"/>
              </a:endParaRPr>
            </a:p>
            <a:p>
              <a:pPr marL="342900" indent="-342900">
                <a:lnSpc>
                  <a:spcPct val="90000"/>
                </a:lnSpc>
                <a:spcBef>
                  <a:spcPct val="20000"/>
                </a:spcBef>
                <a:buClr>
                  <a:schemeClr val="accent2"/>
                </a:buClr>
                <a:buSzPct val="85000"/>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用户与基站、用户与用户或基站与基站之间的数据传输通路。</a:t>
              </a:r>
              <a:endParaRPr lang="en-US" altLang="zh-CN" sz="2000" dirty="0">
                <a:latin typeface="微软雅黑" panose="020B0503020204020204" pitchFamily="34" charset="-122"/>
                <a:ea typeface="微软雅黑" panose="020B0503020204020204" pitchFamily="34" charset="-122"/>
                <a:cs typeface="微软雅黑" panose="020B0503020204020204" pitchFamily="34" charset="-122"/>
              </a:endParaRPr>
            </a:p>
            <a:p>
              <a:pPr marL="342900" indent="-342900">
                <a:lnSpc>
                  <a:spcPct val="90000"/>
                </a:lnSpc>
                <a:spcBef>
                  <a:spcPct val="20000"/>
                </a:spcBef>
                <a:buClr>
                  <a:schemeClr val="accent2"/>
                </a:buClr>
                <a:buSzPct val="85000"/>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以无线电波、光波为载体。</a:t>
              </a:r>
              <a:endParaRPr lang="en-US" altLang="zh-CN" sz="2000" dirty="0">
                <a:latin typeface="微软雅黑" panose="020B0503020204020204" pitchFamily="34" charset="-122"/>
                <a:ea typeface="微软雅黑" panose="020B0503020204020204" pitchFamily="34" charset="-122"/>
                <a:cs typeface="微软雅黑" panose="020B0503020204020204" pitchFamily="34" charset="-122"/>
              </a:endParaRPr>
            </a:p>
            <a:p>
              <a:pPr marL="342900" indent="-342900">
                <a:lnSpc>
                  <a:spcPct val="90000"/>
                </a:lnSpc>
                <a:spcBef>
                  <a:spcPct val="20000"/>
                </a:spcBef>
                <a:buClr>
                  <a:schemeClr val="accent2"/>
                </a:buClr>
                <a:buSzPct val="85000"/>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支持多种多样的传输速率和传输距离。</a:t>
              </a:r>
              <a:endParaRPr lang="en-US" altLang="zh-TW" sz="20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70" name="AutoShape 72"/>
            <p:cNvSpPr>
              <a:spLocks noChangeAspect="1" noChangeArrowheads="1" noTextEdit="1"/>
            </p:cNvSpPr>
            <p:nvPr/>
          </p:nvSpPr>
          <p:spPr bwMode="auto">
            <a:xfrm>
              <a:off x="7504112" y="1538288"/>
              <a:ext cx="735013" cy="220663"/>
            </a:xfrm>
            <a:prstGeom prst="rect">
              <a:avLst/>
            </a:prstGeom>
            <a:solidFill>
              <a:schemeClr val="bg1"/>
            </a:solidFill>
            <a:ln w="9525">
              <a:noFill/>
              <a:miter lim="800000"/>
            </a:ln>
          </p:spPr>
          <p:txBody>
            <a:bodyPr/>
            <a:lstStyle/>
            <a:p>
              <a:pPr>
                <a:defRPr/>
              </a:pP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p:txBody>
        </p:sp>
        <p:grpSp>
          <p:nvGrpSpPr>
            <p:cNvPr id="71" name="Group 137"/>
            <p:cNvGrpSpPr/>
            <p:nvPr/>
          </p:nvGrpSpPr>
          <p:grpSpPr bwMode="auto">
            <a:xfrm>
              <a:off x="7518423" y="1455740"/>
              <a:ext cx="722315" cy="303213"/>
              <a:chOff x="4750" y="264"/>
              <a:chExt cx="455" cy="191"/>
            </a:xfrm>
          </p:grpSpPr>
          <p:sp>
            <p:nvSpPr>
              <p:cNvPr id="72" name="Freeform 89"/>
              <p:cNvSpPr/>
              <p:nvPr/>
            </p:nvSpPr>
            <p:spPr bwMode="auto">
              <a:xfrm>
                <a:off x="4872" y="298"/>
                <a:ext cx="82" cy="104"/>
              </a:xfrm>
              <a:custGeom>
                <a:avLst/>
                <a:gdLst>
                  <a:gd name="T0" fmla="*/ 0 w 247"/>
                  <a:gd name="T1" fmla="*/ 0 h 209"/>
                  <a:gd name="T2" fmla="*/ 0 w 247"/>
                  <a:gd name="T3" fmla="*/ 0 h 209"/>
                  <a:gd name="T4" fmla="*/ 0 w 247"/>
                  <a:gd name="T5" fmla="*/ 0 h 209"/>
                  <a:gd name="T6" fmla="*/ 0 w 247"/>
                  <a:gd name="T7" fmla="*/ 0 h 209"/>
                  <a:gd name="T8" fmla="*/ 0 w 247"/>
                  <a:gd name="T9" fmla="*/ 0 h 209"/>
                  <a:gd name="T10" fmla="*/ 0 w 247"/>
                  <a:gd name="T11" fmla="*/ 0 h 209"/>
                  <a:gd name="T12" fmla="*/ 0 w 247"/>
                  <a:gd name="T13" fmla="*/ 0 h 209"/>
                  <a:gd name="T14" fmla="*/ 0 w 247"/>
                  <a:gd name="T15" fmla="*/ 0 h 209"/>
                  <a:gd name="T16" fmla="*/ 0 w 247"/>
                  <a:gd name="T17" fmla="*/ 0 h 209"/>
                  <a:gd name="T18" fmla="*/ 0 w 247"/>
                  <a:gd name="T19" fmla="*/ 0 h 209"/>
                  <a:gd name="T20" fmla="*/ 0 w 247"/>
                  <a:gd name="T21" fmla="*/ 0 h 209"/>
                  <a:gd name="T22" fmla="*/ 0 w 247"/>
                  <a:gd name="T23" fmla="*/ 0 h 209"/>
                  <a:gd name="T24" fmla="*/ 0 w 247"/>
                  <a:gd name="T25" fmla="*/ 0 h 209"/>
                  <a:gd name="T26" fmla="*/ 0 w 247"/>
                  <a:gd name="T27" fmla="*/ 0 h 209"/>
                  <a:gd name="T28" fmla="*/ 0 w 247"/>
                  <a:gd name="T29" fmla="*/ 0 h 209"/>
                  <a:gd name="T30" fmla="*/ 0 w 247"/>
                  <a:gd name="T31" fmla="*/ 0 h 209"/>
                  <a:gd name="T32" fmla="*/ 0 w 247"/>
                  <a:gd name="T33" fmla="*/ 0 h 209"/>
                  <a:gd name="T34" fmla="*/ 0 w 247"/>
                  <a:gd name="T35" fmla="*/ 0 h 209"/>
                  <a:gd name="T36" fmla="*/ 0 w 247"/>
                  <a:gd name="T37" fmla="*/ 0 h 209"/>
                  <a:gd name="T38" fmla="*/ 0 w 247"/>
                  <a:gd name="T39" fmla="*/ 0 h 209"/>
                  <a:gd name="T40" fmla="*/ 0 w 247"/>
                  <a:gd name="T41" fmla="*/ 0 h 209"/>
                  <a:gd name="T42" fmla="*/ 0 w 247"/>
                  <a:gd name="T43" fmla="*/ 0 h 209"/>
                  <a:gd name="T44" fmla="*/ 0 w 247"/>
                  <a:gd name="T45" fmla="*/ 0 h 209"/>
                  <a:gd name="T46" fmla="*/ 0 w 247"/>
                  <a:gd name="T47" fmla="*/ 0 h 209"/>
                  <a:gd name="T48" fmla="*/ 0 w 247"/>
                  <a:gd name="T49" fmla="*/ 0 h 209"/>
                  <a:gd name="T50" fmla="*/ 0 w 247"/>
                  <a:gd name="T51" fmla="*/ 0 h 209"/>
                  <a:gd name="T52" fmla="*/ 0 w 247"/>
                  <a:gd name="T53" fmla="*/ 0 h 209"/>
                  <a:gd name="T54" fmla="*/ 0 w 247"/>
                  <a:gd name="T55" fmla="*/ 0 h 209"/>
                  <a:gd name="T56" fmla="*/ 0 w 247"/>
                  <a:gd name="T57" fmla="*/ 0 h 209"/>
                  <a:gd name="T58" fmla="*/ 0 w 247"/>
                  <a:gd name="T59" fmla="*/ 0 h 209"/>
                  <a:gd name="T60" fmla="*/ 0 w 247"/>
                  <a:gd name="T61" fmla="*/ 0 h 209"/>
                  <a:gd name="T62" fmla="*/ 0 w 247"/>
                  <a:gd name="T63" fmla="*/ 0 h 209"/>
                  <a:gd name="T64" fmla="*/ 0 w 247"/>
                  <a:gd name="T65" fmla="*/ 0 h 209"/>
                  <a:gd name="T66" fmla="*/ 0 w 247"/>
                  <a:gd name="T67" fmla="*/ 0 h 209"/>
                  <a:gd name="T68" fmla="*/ 0 w 247"/>
                  <a:gd name="T69" fmla="*/ 0 h 209"/>
                  <a:gd name="T70" fmla="*/ 0 w 247"/>
                  <a:gd name="T71" fmla="*/ 0 h 209"/>
                  <a:gd name="T72" fmla="*/ 0 w 247"/>
                  <a:gd name="T73" fmla="*/ 0 h 209"/>
                  <a:gd name="T74" fmla="*/ 0 w 247"/>
                  <a:gd name="T75" fmla="*/ 0 h 209"/>
                  <a:gd name="T76" fmla="*/ 0 w 247"/>
                  <a:gd name="T77" fmla="*/ 0 h 209"/>
                  <a:gd name="T78" fmla="*/ 0 w 247"/>
                  <a:gd name="T79" fmla="*/ 0 h 209"/>
                  <a:gd name="T80" fmla="*/ 0 w 247"/>
                  <a:gd name="T81" fmla="*/ 0 h 209"/>
                  <a:gd name="T82" fmla="*/ 0 w 247"/>
                  <a:gd name="T83" fmla="*/ 0 h 209"/>
                  <a:gd name="T84" fmla="*/ 0 w 247"/>
                  <a:gd name="T85" fmla="*/ 0 h 209"/>
                  <a:gd name="T86" fmla="*/ 0 w 247"/>
                  <a:gd name="T87" fmla="*/ 0 h 209"/>
                  <a:gd name="T88" fmla="*/ 0 w 247"/>
                  <a:gd name="T89" fmla="*/ 0 h 209"/>
                  <a:gd name="T90" fmla="*/ 0 w 247"/>
                  <a:gd name="T91" fmla="*/ 0 h 209"/>
                  <a:gd name="T92" fmla="*/ 0 w 247"/>
                  <a:gd name="T93" fmla="*/ 0 h 209"/>
                  <a:gd name="T94" fmla="*/ 0 w 247"/>
                  <a:gd name="T95" fmla="*/ 0 h 209"/>
                  <a:gd name="T96" fmla="*/ 0 w 247"/>
                  <a:gd name="T97" fmla="*/ 0 h 209"/>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247"/>
                  <a:gd name="T148" fmla="*/ 0 h 209"/>
                  <a:gd name="T149" fmla="*/ 247 w 247"/>
                  <a:gd name="T150" fmla="*/ 209 h 209"/>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247" h="209">
                    <a:moveTo>
                      <a:pt x="87" y="27"/>
                    </a:moveTo>
                    <a:lnTo>
                      <a:pt x="68" y="35"/>
                    </a:lnTo>
                    <a:lnTo>
                      <a:pt x="52" y="46"/>
                    </a:lnTo>
                    <a:lnTo>
                      <a:pt x="37" y="57"/>
                    </a:lnTo>
                    <a:lnTo>
                      <a:pt x="24" y="69"/>
                    </a:lnTo>
                    <a:lnTo>
                      <a:pt x="14" y="83"/>
                    </a:lnTo>
                    <a:lnTo>
                      <a:pt x="7" y="97"/>
                    </a:lnTo>
                    <a:lnTo>
                      <a:pt x="2" y="113"/>
                    </a:lnTo>
                    <a:lnTo>
                      <a:pt x="0" y="128"/>
                    </a:lnTo>
                    <a:lnTo>
                      <a:pt x="2" y="150"/>
                    </a:lnTo>
                    <a:lnTo>
                      <a:pt x="14" y="167"/>
                    </a:lnTo>
                    <a:lnTo>
                      <a:pt x="32" y="183"/>
                    </a:lnTo>
                    <a:lnTo>
                      <a:pt x="55" y="194"/>
                    </a:lnTo>
                    <a:lnTo>
                      <a:pt x="81" y="203"/>
                    </a:lnTo>
                    <a:lnTo>
                      <a:pt x="109" y="208"/>
                    </a:lnTo>
                    <a:lnTo>
                      <a:pt x="138" y="209"/>
                    </a:lnTo>
                    <a:lnTo>
                      <a:pt x="165" y="206"/>
                    </a:lnTo>
                    <a:lnTo>
                      <a:pt x="171" y="206"/>
                    </a:lnTo>
                    <a:lnTo>
                      <a:pt x="177" y="203"/>
                    </a:lnTo>
                    <a:lnTo>
                      <a:pt x="181" y="200"/>
                    </a:lnTo>
                    <a:lnTo>
                      <a:pt x="183" y="196"/>
                    </a:lnTo>
                    <a:lnTo>
                      <a:pt x="180" y="191"/>
                    </a:lnTo>
                    <a:lnTo>
                      <a:pt x="174" y="187"/>
                    </a:lnTo>
                    <a:lnTo>
                      <a:pt x="167" y="183"/>
                    </a:lnTo>
                    <a:lnTo>
                      <a:pt x="159" y="181"/>
                    </a:lnTo>
                    <a:lnTo>
                      <a:pt x="145" y="178"/>
                    </a:lnTo>
                    <a:lnTo>
                      <a:pt x="130" y="176"/>
                    </a:lnTo>
                    <a:lnTo>
                      <a:pt x="116" y="174"/>
                    </a:lnTo>
                    <a:lnTo>
                      <a:pt x="103" y="171"/>
                    </a:lnTo>
                    <a:lnTo>
                      <a:pt x="90" y="168"/>
                    </a:lnTo>
                    <a:lnTo>
                      <a:pt x="77" y="164"/>
                    </a:lnTo>
                    <a:lnTo>
                      <a:pt x="65" y="159"/>
                    </a:lnTo>
                    <a:lnTo>
                      <a:pt x="53" y="151"/>
                    </a:lnTo>
                    <a:lnTo>
                      <a:pt x="49" y="116"/>
                    </a:lnTo>
                    <a:lnTo>
                      <a:pt x="61" y="87"/>
                    </a:lnTo>
                    <a:lnTo>
                      <a:pt x="84" y="64"/>
                    </a:lnTo>
                    <a:lnTo>
                      <a:pt x="116" y="46"/>
                    </a:lnTo>
                    <a:lnTo>
                      <a:pt x="151" y="31"/>
                    </a:lnTo>
                    <a:lnTo>
                      <a:pt x="187" y="20"/>
                    </a:lnTo>
                    <a:lnTo>
                      <a:pt x="220" y="12"/>
                    </a:lnTo>
                    <a:lnTo>
                      <a:pt x="247" y="5"/>
                    </a:lnTo>
                    <a:lnTo>
                      <a:pt x="231" y="1"/>
                    </a:lnTo>
                    <a:lnTo>
                      <a:pt x="213" y="0"/>
                    </a:lnTo>
                    <a:lnTo>
                      <a:pt x="193" y="2"/>
                    </a:lnTo>
                    <a:lnTo>
                      <a:pt x="171" y="5"/>
                    </a:lnTo>
                    <a:lnTo>
                      <a:pt x="149" y="10"/>
                    </a:lnTo>
                    <a:lnTo>
                      <a:pt x="127" y="15"/>
                    </a:lnTo>
                    <a:lnTo>
                      <a:pt x="106" y="21"/>
                    </a:lnTo>
                    <a:lnTo>
                      <a:pt x="87" y="27"/>
                    </a:lnTo>
                    <a:close/>
                  </a:path>
                </a:pathLst>
              </a:custGeom>
              <a:solidFill>
                <a:srgbClr val="C9E8FF"/>
              </a:solidFill>
              <a:ln w="9525">
                <a:noFill/>
                <a:round/>
              </a:ln>
            </p:spPr>
            <p:txBody>
              <a:bodyPr/>
              <a:lstStyle/>
              <a:p>
                <a:pPr>
                  <a:defRPr/>
                </a:pP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73" name="Freeform 90"/>
              <p:cNvSpPr/>
              <p:nvPr/>
            </p:nvSpPr>
            <p:spPr bwMode="auto">
              <a:xfrm>
                <a:off x="5012" y="297"/>
                <a:ext cx="53" cy="81"/>
              </a:xfrm>
              <a:custGeom>
                <a:avLst/>
                <a:gdLst>
                  <a:gd name="T0" fmla="*/ 0 w 158"/>
                  <a:gd name="T1" fmla="*/ 1 h 162"/>
                  <a:gd name="T2" fmla="*/ 0 w 158"/>
                  <a:gd name="T3" fmla="*/ 1 h 162"/>
                  <a:gd name="T4" fmla="*/ 0 w 158"/>
                  <a:gd name="T5" fmla="*/ 1 h 162"/>
                  <a:gd name="T6" fmla="*/ 0 w 158"/>
                  <a:gd name="T7" fmla="*/ 1 h 162"/>
                  <a:gd name="T8" fmla="*/ 0 w 158"/>
                  <a:gd name="T9" fmla="*/ 1 h 162"/>
                  <a:gd name="T10" fmla="*/ 0 w 158"/>
                  <a:gd name="T11" fmla="*/ 1 h 162"/>
                  <a:gd name="T12" fmla="*/ 0 w 158"/>
                  <a:gd name="T13" fmla="*/ 1 h 162"/>
                  <a:gd name="T14" fmla="*/ 0 w 158"/>
                  <a:gd name="T15" fmla="*/ 1 h 162"/>
                  <a:gd name="T16" fmla="*/ 0 w 158"/>
                  <a:gd name="T17" fmla="*/ 1 h 162"/>
                  <a:gd name="T18" fmla="*/ 0 w 158"/>
                  <a:gd name="T19" fmla="*/ 1 h 162"/>
                  <a:gd name="T20" fmla="*/ 0 w 158"/>
                  <a:gd name="T21" fmla="*/ 1 h 162"/>
                  <a:gd name="T22" fmla="*/ 0 w 158"/>
                  <a:gd name="T23" fmla="*/ 1 h 162"/>
                  <a:gd name="T24" fmla="*/ 0 w 158"/>
                  <a:gd name="T25" fmla="*/ 1 h 162"/>
                  <a:gd name="T26" fmla="*/ 0 w 158"/>
                  <a:gd name="T27" fmla="*/ 1 h 162"/>
                  <a:gd name="T28" fmla="*/ 0 w 158"/>
                  <a:gd name="T29" fmla="*/ 1 h 162"/>
                  <a:gd name="T30" fmla="*/ 0 w 158"/>
                  <a:gd name="T31" fmla="*/ 1 h 162"/>
                  <a:gd name="T32" fmla="*/ 0 w 158"/>
                  <a:gd name="T33" fmla="*/ 1 h 162"/>
                  <a:gd name="T34" fmla="*/ 0 w 158"/>
                  <a:gd name="T35" fmla="*/ 1 h 162"/>
                  <a:gd name="T36" fmla="*/ 0 w 158"/>
                  <a:gd name="T37" fmla="*/ 1 h 162"/>
                  <a:gd name="T38" fmla="*/ 0 w 158"/>
                  <a:gd name="T39" fmla="*/ 1 h 162"/>
                  <a:gd name="T40" fmla="*/ 0 w 158"/>
                  <a:gd name="T41" fmla="*/ 1 h 162"/>
                  <a:gd name="T42" fmla="*/ 0 w 158"/>
                  <a:gd name="T43" fmla="*/ 1 h 162"/>
                  <a:gd name="T44" fmla="*/ 0 w 158"/>
                  <a:gd name="T45" fmla="*/ 1 h 162"/>
                  <a:gd name="T46" fmla="*/ 0 w 158"/>
                  <a:gd name="T47" fmla="*/ 1 h 162"/>
                  <a:gd name="T48" fmla="*/ 0 w 158"/>
                  <a:gd name="T49" fmla="*/ 1 h 162"/>
                  <a:gd name="T50" fmla="*/ 0 w 158"/>
                  <a:gd name="T51" fmla="*/ 1 h 162"/>
                  <a:gd name="T52" fmla="*/ 0 w 158"/>
                  <a:gd name="T53" fmla="*/ 1 h 162"/>
                  <a:gd name="T54" fmla="*/ 0 w 158"/>
                  <a:gd name="T55" fmla="*/ 1 h 162"/>
                  <a:gd name="T56" fmla="*/ 0 w 158"/>
                  <a:gd name="T57" fmla="*/ 1 h 162"/>
                  <a:gd name="T58" fmla="*/ 0 w 158"/>
                  <a:gd name="T59" fmla="*/ 1 h 162"/>
                  <a:gd name="T60" fmla="*/ 0 w 158"/>
                  <a:gd name="T61" fmla="*/ 0 h 162"/>
                  <a:gd name="T62" fmla="*/ 0 w 158"/>
                  <a:gd name="T63" fmla="*/ 0 h 162"/>
                  <a:gd name="T64" fmla="*/ 0 w 158"/>
                  <a:gd name="T65" fmla="*/ 1 h 162"/>
                  <a:gd name="T66" fmla="*/ 0 w 158"/>
                  <a:gd name="T67" fmla="*/ 1 h 162"/>
                  <a:gd name="T68" fmla="*/ 0 w 158"/>
                  <a:gd name="T69" fmla="*/ 1 h 162"/>
                  <a:gd name="T70" fmla="*/ 0 w 158"/>
                  <a:gd name="T71" fmla="*/ 1 h 162"/>
                  <a:gd name="T72" fmla="*/ 0 w 158"/>
                  <a:gd name="T73" fmla="*/ 1 h 162"/>
                  <a:gd name="T74" fmla="*/ 0 w 158"/>
                  <a:gd name="T75" fmla="*/ 1 h 162"/>
                  <a:gd name="T76" fmla="*/ 0 w 158"/>
                  <a:gd name="T77" fmla="*/ 1 h 162"/>
                  <a:gd name="T78" fmla="*/ 0 w 158"/>
                  <a:gd name="T79" fmla="*/ 1 h 162"/>
                  <a:gd name="T80" fmla="*/ 0 w 158"/>
                  <a:gd name="T81" fmla="*/ 1 h 162"/>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58"/>
                  <a:gd name="T124" fmla="*/ 0 h 162"/>
                  <a:gd name="T125" fmla="*/ 158 w 158"/>
                  <a:gd name="T126" fmla="*/ 162 h 162"/>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58" h="162">
                    <a:moveTo>
                      <a:pt x="134" y="53"/>
                    </a:moveTo>
                    <a:lnTo>
                      <a:pt x="140" y="69"/>
                    </a:lnTo>
                    <a:lnTo>
                      <a:pt x="138" y="85"/>
                    </a:lnTo>
                    <a:lnTo>
                      <a:pt x="128" y="97"/>
                    </a:lnTo>
                    <a:lnTo>
                      <a:pt x="113" y="109"/>
                    </a:lnTo>
                    <a:lnTo>
                      <a:pt x="96" y="119"/>
                    </a:lnTo>
                    <a:lnTo>
                      <a:pt x="76" y="129"/>
                    </a:lnTo>
                    <a:lnTo>
                      <a:pt x="55" y="138"/>
                    </a:lnTo>
                    <a:lnTo>
                      <a:pt x="38" y="148"/>
                    </a:lnTo>
                    <a:lnTo>
                      <a:pt x="35" y="151"/>
                    </a:lnTo>
                    <a:lnTo>
                      <a:pt x="33" y="153"/>
                    </a:lnTo>
                    <a:lnTo>
                      <a:pt x="33" y="156"/>
                    </a:lnTo>
                    <a:lnTo>
                      <a:pt x="35" y="159"/>
                    </a:lnTo>
                    <a:lnTo>
                      <a:pt x="39" y="161"/>
                    </a:lnTo>
                    <a:lnTo>
                      <a:pt x="44" y="162"/>
                    </a:lnTo>
                    <a:lnTo>
                      <a:pt x="46" y="162"/>
                    </a:lnTo>
                    <a:lnTo>
                      <a:pt x="51" y="161"/>
                    </a:lnTo>
                    <a:lnTo>
                      <a:pt x="74" y="152"/>
                    </a:lnTo>
                    <a:lnTo>
                      <a:pt x="96" y="142"/>
                    </a:lnTo>
                    <a:lnTo>
                      <a:pt x="116" y="130"/>
                    </a:lnTo>
                    <a:lnTo>
                      <a:pt x="135" y="117"/>
                    </a:lnTo>
                    <a:lnTo>
                      <a:pt x="148" y="102"/>
                    </a:lnTo>
                    <a:lnTo>
                      <a:pt x="157" y="86"/>
                    </a:lnTo>
                    <a:lnTo>
                      <a:pt x="158" y="68"/>
                    </a:lnTo>
                    <a:lnTo>
                      <a:pt x="153" y="50"/>
                    </a:lnTo>
                    <a:lnTo>
                      <a:pt x="140" y="35"/>
                    </a:lnTo>
                    <a:lnTo>
                      <a:pt x="121" y="23"/>
                    </a:lnTo>
                    <a:lnTo>
                      <a:pt x="97" y="14"/>
                    </a:lnTo>
                    <a:lnTo>
                      <a:pt x="71" y="6"/>
                    </a:lnTo>
                    <a:lnTo>
                      <a:pt x="45" y="2"/>
                    </a:lnTo>
                    <a:lnTo>
                      <a:pt x="23" y="0"/>
                    </a:lnTo>
                    <a:lnTo>
                      <a:pt x="7" y="0"/>
                    </a:lnTo>
                    <a:lnTo>
                      <a:pt x="0" y="3"/>
                    </a:lnTo>
                    <a:lnTo>
                      <a:pt x="17" y="9"/>
                    </a:lnTo>
                    <a:lnTo>
                      <a:pt x="36" y="13"/>
                    </a:lnTo>
                    <a:lnTo>
                      <a:pt x="57" y="17"/>
                    </a:lnTo>
                    <a:lnTo>
                      <a:pt x="76" y="21"/>
                    </a:lnTo>
                    <a:lnTo>
                      <a:pt x="94" y="26"/>
                    </a:lnTo>
                    <a:lnTo>
                      <a:pt x="110" y="33"/>
                    </a:lnTo>
                    <a:lnTo>
                      <a:pt x="124" y="42"/>
                    </a:lnTo>
                    <a:lnTo>
                      <a:pt x="134" y="53"/>
                    </a:lnTo>
                    <a:close/>
                  </a:path>
                </a:pathLst>
              </a:custGeom>
              <a:solidFill>
                <a:srgbClr val="C9E8FF"/>
              </a:solidFill>
              <a:ln w="9525">
                <a:noFill/>
                <a:round/>
              </a:ln>
            </p:spPr>
            <p:txBody>
              <a:bodyPr/>
              <a:lstStyle/>
              <a:p>
                <a:pPr>
                  <a:defRPr/>
                </a:pP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74" name="Freeform 91"/>
              <p:cNvSpPr/>
              <p:nvPr/>
            </p:nvSpPr>
            <p:spPr bwMode="auto">
              <a:xfrm>
                <a:off x="4820" y="278"/>
                <a:ext cx="133" cy="169"/>
              </a:xfrm>
              <a:custGeom>
                <a:avLst/>
                <a:gdLst>
                  <a:gd name="T0" fmla="*/ 0 w 400"/>
                  <a:gd name="T1" fmla="*/ 0 h 339"/>
                  <a:gd name="T2" fmla="*/ 0 w 400"/>
                  <a:gd name="T3" fmla="*/ 0 h 339"/>
                  <a:gd name="T4" fmla="*/ 0 w 400"/>
                  <a:gd name="T5" fmla="*/ 0 h 339"/>
                  <a:gd name="T6" fmla="*/ 0 w 400"/>
                  <a:gd name="T7" fmla="*/ 0 h 339"/>
                  <a:gd name="T8" fmla="*/ 0 w 400"/>
                  <a:gd name="T9" fmla="*/ 0 h 339"/>
                  <a:gd name="T10" fmla="*/ 0 w 400"/>
                  <a:gd name="T11" fmla="*/ 0 h 339"/>
                  <a:gd name="T12" fmla="*/ 0 w 400"/>
                  <a:gd name="T13" fmla="*/ 0 h 339"/>
                  <a:gd name="T14" fmla="*/ 0 w 400"/>
                  <a:gd name="T15" fmla="*/ 0 h 339"/>
                  <a:gd name="T16" fmla="*/ 0 w 400"/>
                  <a:gd name="T17" fmla="*/ 0 h 339"/>
                  <a:gd name="T18" fmla="*/ 0 w 400"/>
                  <a:gd name="T19" fmla="*/ 0 h 339"/>
                  <a:gd name="T20" fmla="*/ 0 w 400"/>
                  <a:gd name="T21" fmla="*/ 0 h 339"/>
                  <a:gd name="T22" fmla="*/ 0 w 400"/>
                  <a:gd name="T23" fmla="*/ 0 h 339"/>
                  <a:gd name="T24" fmla="*/ 0 w 400"/>
                  <a:gd name="T25" fmla="*/ 0 h 339"/>
                  <a:gd name="T26" fmla="*/ 0 w 400"/>
                  <a:gd name="T27" fmla="*/ 0 h 339"/>
                  <a:gd name="T28" fmla="*/ 0 w 400"/>
                  <a:gd name="T29" fmla="*/ 0 h 339"/>
                  <a:gd name="T30" fmla="*/ 0 w 400"/>
                  <a:gd name="T31" fmla="*/ 0 h 339"/>
                  <a:gd name="T32" fmla="*/ 0 w 400"/>
                  <a:gd name="T33" fmla="*/ 0 h 339"/>
                  <a:gd name="T34" fmla="*/ 0 w 400"/>
                  <a:gd name="T35" fmla="*/ 0 h 339"/>
                  <a:gd name="T36" fmla="*/ 0 w 400"/>
                  <a:gd name="T37" fmla="*/ 0 h 339"/>
                  <a:gd name="T38" fmla="*/ 0 w 400"/>
                  <a:gd name="T39" fmla="*/ 0 h 339"/>
                  <a:gd name="T40" fmla="*/ 0 w 400"/>
                  <a:gd name="T41" fmla="*/ 0 h 339"/>
                  <a:gd name="T42" fmla="*/ 0 w 400"/>
                  <a:gd name="T43" fmla="*/ 0 h 339"/>
                  <a:gd name="T44" fmla="*/ 0 w 400"/>
                  <a:gd name="T45" fmla="*/ 0 h 339"/>
                  <a:gd name="T46" fmla="*/ 0 w 400"/>
                  <a:gd name="T47" fmla="*/ 0 h 339"/>
                  <a:gd name="T48" fmla="*/ 0 w 400"/>
                  <a:gd name="T49" fmla="*/ 0 h 339"/>
                  <a:gd name="T50" fmla="*/ 0 w 400"/>
                  <a:gd name="T51" fmla="*/ 0 h 339"/>
                  <a:gd name="T52" fmla="*/ 0 w 400"/>
                  <a:gd name="T53" fmla="*/ 0 h 339"/>
                  <a:gd name="T54" fmla="*/ 0 w 400"/>
                  <a:gd name="T55" fmla="*/ 0 h 339"/>
                  <a:gd name="T56" fmla="*/ 0 w 400"/>
                  <a:gd name="T57" fmla="*/ 0 h 339"/>
                  <a:gd name="T58" fmla="*/ 0 w 400"/>
                  <a:gd name="T59" fmla="*/ 0 h 339"/>
                  <a:gd name="T60" fmla="*/ 0 w 400"/>
                  <a:gd name="T61" fmla="*/ 0 h 339"/>
                  <a:gd name="T62" fmla="*/ 0 w 400"/>
                  <a:gd name="T63" fmla="*/ 0 h 339"/>
                  <a:gd name="T64" fmla="*/ 0 w 400"/>
                  <a:gd name="T65" fmla="*/ 0 h 339"/>
                  <a:gd name="T66" fmla="*/ 0 w 400"/>
                  <a:gd name="T67" fmla="*/ 0 h 339"/>
                  <a:gd name="T68" fmla="*/ 0 w 400"/>
                  <a:gd name="T69" fmla="*/ 0 h 339"/>
                  <a:gd name="T70" fmla="*/ 0 w 400"/>
                  <a:gd name="T71" fmla="*/ 0 h 339"/>
                  <a:gd name="T72" fmla="*/ 0 w 400"/>
                  <a:gd name="T73" fmla="*/ 0 h 339"/>
                  <a:gd name="T74" fmla="*/ 0 w 400"/>
                  <a:gd name="T75" fmla="*/ 0 h 339"/>
                  <a:gd name="T76" fmla="*/ 0 w 400"/>
                  <a:gd name="T77" fmla="*/ 0 h 339"/>
                  <a:gd name="T78" fmla="*/ 0 w 400"/>
                  <a:gd name="T79" fmla="*/ 0 h 339"/>
                  <a:gd name="T80" fmla="*/ 0 w 400"/>
                  <a:gd name="T81" fmla="*/ 0 h 339"/>
                  <a:gd name="T82" fmla="*/ 0 w 400"/>
                  <a:gd name="T83" fmla="*/ 0 h 339"/>
                  <a:gd name="T84" fmla="*/ 0 w 400"/>
                  <a:gd name="T85" fmla="*/ 0 h 339"/>
                  <a:gd name="T86" fmla="*/ 0 w 400"/>
                  <a:gd name="T87" fmla="*/ 0 h 339"/>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400"/>
                  <a:gd name="T133" fmla="*/ 0 h 339"/>
                  <a:gd name="T134" fmla="*/ 400 w 400"/>
                  <a:gd name="T135" fmla="*/ 339 h 339"/>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400" h="339">
                    <a:moveTo>
                      <a:pt x="156" y="44"/>
                    </a:moveTo>
                    <a:lnTo>
                      <a:pt x="125" y="63"/>
                    </a:lnTo>
                    <a:lnTo>
                      <a:pt x="95" y="82"/>
                    </a:lnTo>
                    <a:lnTo>
                      <a:pt x="67" y="103"/>
                    </a:lnTo>
                    <a:lnTo>
                      <a:pt x="42" y="126"/>
                    </a:lnTo>
                    <a:lnTo>
                      <a:pt x="22" y="150"/>
                    </a:lnTo>
                    <a:lnTo>
                      <a:pt x="7" y="175"/>
                    </a:lnTo>
                    <a:lnTo>
                      <a:pt x="0" y="203"/>
                    </a:lnTo>
                    <a:lnTo>
                      <a:pt x="2" y="232"/>
                    </a:lnTo>
                    <a:lnTo>
                      <a:pt x="4" y="239"/>
                    </a:lnTo>
                    <a:lnTo>
                      <a:pt x="7" y="248"/>
                    </a:lnTo>
                    <a:lnTo>
                      <a:pt x="12" y="254"/>
                    </a:lnTo>
                    <a:lnTo>
                      <a:pt x="18" y="261"/>
                    </a:lnTo>
                    <a:lnTo>
                      <a:pt x="25" y="267"/>
                    </a:lnTo>
                    <a:lnTo>
                      <a:pt x="33" y="273"/>
                    </a:lnTo>
                    <a:lnTo>
                      <a:pt x="41" y="278"/>
                    </a:lnTo>
                    <a:lnTo>
                      <a:pt x="51" y="283"/>
                    </a:lnTo>
                    <a:lnTo>
                      <a:pt x="70" y="291"/>
                    </a:lnTo>
                    <a:lnTo>
                      <a:pt x="89" y="298"/>
                    </a:lnTo>
                    <a:lnTo>
                      <a:pt x="108" y="304"/>
                    </a:lnTo>
                    <a:lnTo>
                      <a:pt x="128" y="309"/>
                    </a:lnTo>
                    <a:lnTo>
                      <a:pt x="148" y="315"/>
                    </a:lnTo>
                    <a:lnTo>
                      <a:pt x="169" y="319"/>
                    </a:lnTo>
                    <a:lnTo>
                      <a:pt x="189" y="323"/>
                    </a:lnTo>
                    <a:lnTo>
                      <a:pt x="209" y="326"/>
                    </a:lnTo>
                    <a:lnTo>
                      <a:pt x="231" y="329"/>
                    </a:lnTo>
                    <a:lnTo>
                      <a:pt x="251" y="331"/>
                    </a:lnTo>
                    <a:lnTo>
                      <a:pt x="273" y="333"/>
                    </a:lnTo>
                    <a:lnTo>
                      <a:pt x="295" y="335"/>
                    </a:lnTo>
                    <a:lnTo>
                      <a:pt x="315" y="336"/>
                    </a:lnTo>
                    <a:lnTo>
                      <a:pt x="337" y="337"/>
                    </a:lnTo>
                    <a:lnTo>
                      <a:pt x="359" y="338"/>
                    </a:lnTo>
                    <a:lnTo>
                      <a:pt x="379" y="339"/>
                    </a:lnTo>
                    <a:lnTo>
                      <a:pt x="387" y="339"/>
                    </a:lnTo>
                    <a:lnTo>
                      <a:pt x="392" y="337"/>
                    </a:lnTo>
                    <a:lnTo>
                      <a:pt x="397" y="333"/>
                    </a:lnTo>
                    <a:lnTo>
                      <a:pt x="400" y="329"/>
                    </a:lnTo>
                    <a:lnTo>
                      <a:pt x="400" y="324"/>
                    </a:lnTo>
                    <a:lnTo>
                      <a:pt x="397" y="320"/>
                    </a:lnTo>
                    <a:lnTo>
                      <a:pt x="391" y="317"/>
                    </a:lnTo>
                    <a:lnTo>
                      <a:pt x="384" y="315"/>
                    </a:lnTo>
                    <a:lnTo>
                      <a:pt x="365" y="311"/>
                    </a:lnTo>
                    <a:lnTo>
                      <a:pt x="346" y="309"/>
                    </a:lnTo>
                    <a:lnTo>
                      <a:pt x="327" y="306"/>
                    </a:lnTo>
                    <a:lnTo>
                      <a:pt x="307" y="304"/>
                    </a:lnTo>
                    <a:lnTo>
                      <a:pt x="288" y="302"/>
                    </a:lnTo>
                    <a:lnTo>
                      <a:pt x="269" y="300"/>
                    </a:lnTo>
                    <a:lnTo>
                      <a:pt x="249" y="298"/>
                    </a:lnTo>
                    <a:lnTo>
                      <a:pt x="230" y="295"/>
                    </a:lnTo>
                    <a:lnTo>
                      <a:pt x="211" y="293"/>
                    </a:lnTo>
                    <a:lnTo>
                      <a:pt x="192" y="290"/>
                    </a:lnTo>
                    <a:lnTo>
                      <a:pt x="173" y="286"/>
                    </a:lnTo>
                    <a:lnTo>
                      <a:pt x="154" y="283"/>
                    </a:lnTo>
                    <a:lnTo>
                      <a:pt x="137" y="277"/>
                    </a:lnTo>
                    <a:lnTo>
                      <a:pt x="118" y="272"/>
                    </a:lnTo>
                    <a:lnTo>
                      <a:pt x="100" y="267"/>
                    </a:lnTo>
                    <a:lnTo>
                      <a:pt x="83" y="260"/>
                    </a:lnTo>
                    <a:lnTo>
                      <a:pt x="68" y="253"/>
                    </a:lnTo>
                    <a:lnTo>
                      <a:pt x="57" y="243"/>
                    </a:lnTo>
                    <a:lnTo>
                      <a:pt x="48" y="233"/>
                    </a:lnTo>
                    <a:lnTo>
                      <a:pt x="44" y="221"/>
                    </a:lnTo>
                    <a:lnTo>
                      <a:pt x="42" y="208"/>
                    </a:lnTo>
                    <a:lnTo>
                      <a:pt x="44" y="194"/>
                    </a:lnTo>
                    <a:lnTo>
                      <a:pt x="48" y="180"/>
                    </a:lnTo>
                    <a:lnTo>
                      <a:pt x="54" y="168"/>
                    </a:lnTo>
                    <a:lnTo>
                      <a:pt x="64" y="153"/>
                    </a:lnTo>
                    <a:lnTo>
                      <a:pt x="76" y="137"/>
                    </a:lnTo>
                    <a:lnTo>
                      <a:pt x="89" y="124"/>
                    </a:lnTo>
                    <a:lnTo>
                      <a:pt x="103" y="111"/>
                    </a:lnTo>
                    <a:lnTo>
                      <a:pt x="118" y="99"/>
                    </a:lnTo>
                    <a:lnTo>
                      <a:pt x="134" y="87"/>
                    </a:lnTo>
                    <a:lnTo>
                      <a:pt x="153" y="74"/>
                    </a:lnTo>
                    <a:lnTo>
                      <a:pt x="172" y="62"/>
                    </a:lnTo>
                    <a:lnTo>
                      <a:pt x="190" y="52"/>
                    </a:lnTo>
                    <a:lnTo>
                      <a:pt x="215" y="42"/>
                    </a:lnTo>
                    <a:lnTo>
                      <a:pt x="243" y="34"/>
                    </a:lnTo>
                    <a:lnTo>
                      <a:pt x="270" y="26"/>
                    </a:lnTo>
                    <a:lnTo>
                      <a:pt x="295" y="19"/>
                    </a:lnTo>
                    <a:lnTo>
                      <a:pt x="315" y="13"/>
                    </a:lnTo>
                    <a:lnTo>
                      <a:pt x="328" y="6"/>
                    </a:lnTo>
                    <a:lnTo>
                      <a:pt x="333" y="2"/>
                    </a:lnTo>
                    <a:lnTo>
                      <a:pt x="318" y="0"/>
                    </a:lnTo>
                    <a:lnTo>
                      <a:pt x="298" y="1"/>
                    </a:lnTo>
                    <a:lnTo>
                      <a:pt x="275" y="4"/>
                    </a:lnTo>
                    <a:lnTo>
                      <a:pt x="250" y="9"/>
                    </a:lnTo>
                    <a:lnTo>
                      <a:pt x="224" y="17"/>
                    </a:lnTo>
                    <a:lnTo>
                      <a:pt x="199" y="25"/>
                    </a:lnTo>
                    <a:lnTo>
                      <a:pt x="176" y="34"/>
                    </a:lnTo>
                    <a:lnTo>
                      <a:pt x="156" y="44"/>
                    </a:lnTo>
                    <a:close/>
                  </a:path>
                </a:pathLst>
              </a:custGeom>
              <a:solidFill>
                <a:srgbClr val="C9E8FF"/>
              </a:solidFill>
              <a:ln w="9525">
                <a:noFill/>
                <a:round/>
              </a:ln>
            </p:spPr>
            <p:txBody>
              <a:bodyPr/>
              <a:lstStyle/>
              <a:p>
                <a:pPr>
                  <a:defRPr/>
                </a:pP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75" name="Freeform 92"/>
              <p:cNvSpPr/>
              <p:nvPr/>
            </p:nvSpPr>
            <p:spPr bwMode="auto">
              <a:xfrm>
                <a:off x="5007" y="272"/>
                <a:ext cx="117" cy="113"/>
              </a:xfrm>
              <a:custGeom>
                <a:avLst/>
                <a:gdLst>
                  <a:gd name="T0" fmla="*/ 0 w 351"/>
                  <a:gd name="T1" fmla="*/ 1 h 226"/>
                  <a:gd name="T2" fmla="*/ 0 w 351"/>
                  <a:gd name="T3" fmla="*/ 1 h 226"/>
                  <a:gd name="T4" fmla="*/ 0 w 351"/>
                  <a:gd name="T5" fmla="*/ 1 h 226"/>
                  <a:gd name="T6" fmla="*/ 0 w 351"/>
                  <a:gd name="T7" fmla="*/ 1 h 226"/>
                  <a:gd name="T8" fmla="*/ 0 w 351"/>
                  <a:gd name="T9" fmla="*/ 1 h 226"/>
                  <a:gd name="T10" fmla="*/ 0 w 351"/>
                  <a:gd name="T11" fmla="*/ 1 h 226"/>
                  <a:gd name="T12" fmla="*/ 0 w 351"/>
                  <a:gd name="T13" fmla="*/ 1 h 226"/>
                  <a:gd name="T14" fmla="*/ 0 w 351"/>
                  <a:gd name="T15" fmla="*/ 1 h 226"/>
                  <a:gd name="T16" fmla="*/ 0 w 351"/>
                  <a:gd name="T17" fmla="*/ 1 h 226"/>
                  <a:gd name="T18" fmla="*/ 0 w 351"/>
                  <a:gd name="T19" fmla="*/ 1 h 226"/>
                  <a:gd name="T20" fmla="*/ 0 w 351"/>
                  <a:gd name="T21" fmla="*/ 1 h 226"/>
                  <a:gd name="T22" fmla="*/ 0 w 351"/>
                  <a:gd name="T23" fmla="*/ 1 h 226"/>
                  <a:gd name="T24" fmla="*/ 0 w 351"/>
                  <a:gd name="T25" fmla="*/ 1 h 226"/>
                  <a:gd name="T26" fmla="*/ 0 w 351"/>
                  <a:gd name="T27" fmla="*/ 1 h 226"/>
                  <a:gd name="T28" fmla="*/ 0 w 351"/>
                  <a:gd name="T29" fmla="*/ 1 h 226"/>
                  <a:gd name="T30" fmla="*/ 0 w 351"/>
                  <a:gd name="T31" fmla="*/ 1 h 226"/>
                  <a:gd name="T32" fmla="*/ 0 w 351"/>
                  <a:gd name="T33" fmla="*/ 1 h 226"/>
                  <a:gd name="T34" fmla="*/ 0 w 351"/>
                  <a:gd name="T35" fmla="*/ 1 h 226"/>
                  <a:gd name="T36" fmla="*/ 0 w 351"/>
                  <a:gd name="T37" fmla="*/ 1 h 226"/>
                  <a:gd name="T38" fmla="*/ 0 w 351"/>
                  <a:gd name="T39" fmla="*/ 1 h 226"/>
                  <a:gd name="T40" fmla="*/ 0 w 351"/>
                  <a:gd name="T41" fmla="*/ 1 h 226"/>
                  <a:gd name="T42" fmla="*/ 0 w 351"/>
                  <a:gd name="T43" fmla="*/ 1 h 226"/>
                  <a:gd name="T44" fmla="*/ 0 w 351"/>
                  <a:gd name="T45" fmla="*/ 1 h 226"/>
                  <a:gd name="T46" fmla="*/ 0 w 351"/>
                  <a:gd name="T47" fmla="*/ 1 h 226"/>
                  <a:gd name="T48" fmla="*/ 0 w 351"/>
                  <a:gd name="T49" fmla="*/ 1 h 226"/>
                  <a:gd name="T50" fmla="*/ 0 w 351"/>
                  <a:gd name="T51" fmla="*/ 1 h 226"/>
                  <a:gd name="T52" fmla="*/ 0 w 351"/>
                  <a:gd name="T53" fmla="*/ 1 h 226"/>
                  <a:gd name="T54" fmla="*/ 0 w 351"/>
                  <a:gd name="T55" fmla="*/ 1 h 226"/>
                  <a:gd name="T56" fmla="*/ 0 w 351"/>
                  <a:gd name="T57" fmla="*/ 1 h 226"/>
                  <a:gd name="T58" fmla="*/ 0 w 351"/>
                  <a:gd name="T59" fmla="*/ 1 h 226"/>
                  <a:gd name="T60" fmla="*/ 0 w 351"/>
                  <a:gd name="T61" fmla="*/ 1 h 226"/>
                  <a:gd name="T62" fmla="*/ 0 w 351"/>
                  <a:gd name="T63" fmla="*/ 1 h 226"/>
                  <a:gd name="T64" fmla="*/ 0 w 351"/>
                  <a:gd name="T65" fmla="*/ 1 h 226"/>
                  <a:gd name="T66" fmla="*/ 0 w 351"/>
                  <a:gd name="T67" fmla="*/ 1 h 226"/>
                  <a:gd name="T68" fmla="*/ 0 w 351"/>
                  <a:gd name="T69" fmla="*/ 1 h 226"/>
                  <a:gd name="T70" fmla="*/ 0 w 351"/>
                  <a:gd name="T71" fmla="*/ 1 h 226"/>
                  <a:gd name="T72" fmla="*/ 0 w 351"/>
                  <a:gd name="T73" fmla="*/ 1 h 226"/>
                  <a:gd name="T74" fmla="*/ 0 w 351"/>
                  <a:gd name="T75" fmla="*/ 1 h 226"/>
                  <a:gd name="T76" fmla="*/ 0 w 351"/>
                  <a:gd name="T77" fmla="*/ 1 h 226"/>
                  <a:gd name="T78" fmla="*/ 0 w 351"/>
                  <a:gd name="T79" fmla="*/ 0 h 226"/>
                  <a:gd name="T80" fmla="*/ 0 w 351"/>
                  <a:gd name="T81" fmla="*/ 0 h 226"/>
                  <a:gd name="T82" fmla="*/ 0 w 351"/>
                  <a:gd name="T83" fmla="*/ 0 h 226"/>
                  <a:gd name="T84" fmla="*/ 0 w 351"/>
                  <a:gd name="T85" fmla="*/ 0 h 226"/>
                  <a:gd name="T86" fmla="*/ 0 w 351"/>
                  <a:gd name="T87" fmla="*/ 1 h 226"/>
                  <a:gd name="T88" fmla="*/ 0 w 351"/>
                  <a:gd name="T89" fmla="*/ 1 h 226"/>
                  <a:gd name="T90" fmla="*/ 0 w 351"/>
                  <a:gd name="T91" fmla="*/ 1 h 226"/>
                  <a:gd name="T92" fmla="*/ 0 w 351"/>
                  <a:gd name="T93" fmla="*/ 1 h 226"/>
                  <a:gd name="T94" fmla="*/ 0 w 351"/>
                  <a:gd name="T95" fmla="*/ 1 h 226"/>
                  <a:gd name="T96" fmla="*/ 0 w 351"/>
                  <a:gd name="T97" fmla="*/ 1 h 226"/>
                  <a:gd name="T98" fmla="*/ 0 w 351"/>
                  <a:gd name="T99" fmla="*/ 1 h 226"/>
                  <a:gd name="T100" fmla="*/ 0 w 351"/>
                  <a:gd name="T101" fmla="*/ 1 h 226"/>
                  <a:gd name="T102" fmla="*/ 0 w 351"/>
                  <a:gd name="T103" fmla="*/ 1 h 226"/>
                  <a:gd name="T104" fmla="*/ 0 w 351"/>
                  <a:gd name="T105" fmla="*/ 1 h 226"/>
                  <a:gd name="T106" fmla="*/ 0 w 351"/>
                  <a:gd name="T107" fmla="*/ 1 h 226"/>
                  <a:gd name="T108" fmla="*/ 0 w 351"/>
                  <a:gd name="T109" fmla="*/ 1 h 226"/>
                  <a:gd name="T110" fmla="*/ 0 w 351"/>
                  <a:gd name="T111" fmla="*/ 1 h 226"/>
                  <a:gd name="T112" fmla="*/ 0 w 351"/>
                  <a:gd name="T113" fmla="*/ 1 h 226"/>
                  <a:gd name="T114" fmla="*/ 0 w 351"/>
                  <a:gd name="T115" fmla="*/ 1 h 226"/>
                  <a:gd name="T116" fmla="*/ 0 w 351"/>
                  <a:gd name="T117" fmla="*/ 1 h 226"/>
                  <a:gd name="T118" fmla="*/ 0 w 351"/>
                  <a:gd name="T119" fmla="*/ 1 h 226"/>
                  <a:gd name="T120" fmla="*/ 0 w 351"/>
                  <a:gd name="T121" fmla="*/ 1 h 22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351"/>
                  <a:gd name="T184" fmla="*/ 0 h 226"/>
                  <a:gd name="T185" fmla="*/ 351 w 351"/>
                  <a:gd name="T186" fmla="*/ 226 h 22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351" h="226">
                    <a:moveTo>
                      <a:pt x="291" y="69"/>
                    </a:moveTo>
                    <a:lnTo>
                      <a:pt x="307" y="81"/>
                    </a:lnTo>
                    <a:lnTo>
                      <a:pt x="317" y="96"/>
                    </a:lnTo>
                    <a:lnTo>
                      <a:pt x="322" y="111"/>
                    </a:lnTo>
                    <a:lnTo>
                      <a:pt x="322" y="128"/>
                    </a:lnTo>
                    <a:lnTo>
                      <a:pt x="319" y="141"/>
                    </a:lnTo>
                    <a:lnTo>
                      <a:pt x="313" y="152"/>
                    </a:lnTo>
                    <a:lnTo>
                      <a:pt x="303" y="164"/>
                    </a:lnTo>
                    <a:lnTo>
                      <a:pt x="293" y="173"/>
                    </a:lnTo>
                    <a:lnTo>
                      <a:pt x="279" y="183"/>
                    </a:lnTo>
                    <a:lnTo>
                      <a:pt x="266" y="192"/>
                    </a:lnTo>
                    <a:lnTo>
                      <a:pt x="253" y="201"/>
                    </a:lnTo>
                    <a:lnTo>
                      <a:pt x="240" y="210"/>
                    </a:lnTo>
                    <a:lnTo>
                      <a:pt x="237" y="213"/>
                    </a:lnTo>
                    <a:lnTo>
                      <a:pt x="237" y="216"/>
                    </a:lnTo>
                    <a:lnTo>
                      <a:pt x="237" y="219"/>
                    </a:lnTo>
                    <a:lnTo>
                      <a:pt x="240" y="222"/>
                    </a:lnTo>
                    <a:lnTo>
                      <a:pt x="245" y="225"/>
                    </a:lnTo>
                    <a:lnTo>
                      <a:pt x="250" y="226"/>
                    </a:lnTo>
                    <a:lnTo>
                      <a:pt x="255" y="225"/>
                    </a:lnTo>
                    <a:lnTo>
                      <a:pt x="259" y="222"/>
                    </a:lnTo>
                    <a:lnTo>
                      <a:pt x="288" y="209"/>
                    </a:lnTo>
                    <a:lnTo>
                      <a:pt x="313" y="192"/>
                    </a:lnTo>
                    <a:lnTo>
                      <a:pt x="332" y="172"/>
                    </a:lnTo>
                    <a:lnTo>
                      <a:pt x="345" y="149"/>
                    </a:lnTo>
                    <a:lnTo>
                      <a:pt x="351" y="127"/>
                    </a:lnTo>
                    <a:lnTo>
                      <a:pt x="348" y="103"/>
                    </a:lnTo>
                    <a:lnTo>
                      <a:pt x="336" y="81"/>
                    </a:lnTo>
                    <a:lnTo>
                      <a:pt x="313" y="62"/>
                    </a:lnTo>
                    <a:lnTo>
                      <a:pt x="295" y="51"/>
                    </a:lnTo>
                    <a:lnTo>
                      <a:pt x="275" y="43"/>
                    </a:lnTo>
                    <a:lnTo>
                      <a:pt x="253" y="35"/>
                    </a:lnTo>
                    <a:lnTo>
                      <a:pt x="229" y="28"/>
                    </a:lnTo>
                    <a:lnTo>
                      <a:pt x="204" y="20"/>
                    </a:lnTo>
                    <a:lnTo>
                      <a:pt x="179" y="15"/>
                    </a:lnTo>
                    <a:lnTo>
                      <a:pt x="153" y="11"/>
                    </a:lnTo>
                    <a:lnTo>
                      <a:pt x="128" y="7"/>
                    </a:lnTo>
                    <a:lnTo>
                      <a:pt x="104" y="4"/>
                    </a:lnTo>
                    <a:lnTo>
                      <a:pt x="82" y="2"/>
                    </a:lnTo>
                    <a:lnTo>
                      <a:pt x="60" y="0"/>
                    </a:lnTo>
                    <a:lnTo>
                      <a:pt x="43" y="0"/>
                    </a:lnTo>
                    <a:lnTo>
                      <a:pt x="27" y="0"/>
                    </a:lnTo>
                    <a:lnTo>
                      <a:pt x="14" y="0"/>
                    </a:lnTo>
                    <a:lnTo>
                      <a:pt x="5" y="2"/>
                    </a:lnTo>
                    <a:lnTo>
                      <a:pt x="0" y="4"/>
                    </a:lnTo>
                    <a:lnTo>
                      <a:pt x="15" y="6"/>
                    </a:lnTo>
                    <a:lnTo>
                      <a:pt x="30" y="7"/>
                    </a:lnTo>
                    <a:lnTo>
                      <a:pt x="47" y="9"/>
                    </a:lnTo>
                    <a:lnTo>
                      <a:pt x="64" y="11"/>
                    </a:lnTo>
                    <a:lnTo>
                      <a:pt x="82" y="14"/>
                    </a:lnTo>
                    <a:lnTo>
                      <a:pt x="102" y="16"/>
                    </a:lnTo>
                    <a:lnTo>
                      <a:pt x="121" y="19"/>
                    </a:lnTo>
                    <a:lnTo>
                      <a:pt x="141" y="23"/>
                    </a:lnTo>
                    <a:lnTo>
                      <a:pt x="160" y="27"/>
                    </a:lnTo>
                    <a:lnTo>
                      <a:pt x="181" y="31"/>
                    </a:lnTo>
                    <a:lnTo>
                      <a:pt x="201" y="35"/>
                    </a:lnTo>
                    <a:lnTo>
                      <a:pt x="220" y="40"/>
                    </a:lnTo>
                    <a:lnTo>
                      <a:pt x="239" y="46"/>
                    </a:lnTo>
                    <a:lnTo>
                      <a:pt x="258" y="53"/>
                    </a:lnTo>
                    <a:lnTo>
                      <a:pt x="275" y="61"/>
                    </a:lnTo>
                    <a:lnTo>
                      <a:pt x="291" y="69"/>
                    </a:lnTo>
                    <a:close/>
                  </a:path>
                </a:pathLst>
              </a:custGeom>
              <a:solidFill>
                <a:srgbClr val="C9E8FF"/>
              </a:solidFill>
              <a:ln w="9525">
                <a:noFill/>
                <a:round/>
              </a:ln>
            </p:spPr>
            <p:txBody>
              <a:bodyPr/>
              <a:lstStyle/>
              <a:p>
                <a:pPr>
                  <a:defRPr/>
                </a:pP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76" name="Freeform 93"/>
              <p:cNvSpPr/>
              <p:nvPr/>
            </p:nvSpPr>
            <p:spPr bwMode="auto">
              <a:xfrm>
                <a:off x="4769" y="324"/>
                <a:ext cx="48" cy="107"/>
              </a:xfrm>
              <a:custGeom>
                <a:avLst/>
                <a:gdLst>
                  <a:gd name="T0" fmla="*/ 0 w 142"/>
                  <a:gd name="T1" fmla="*/ 1 h 213"/>
                  <a:gd name="T2" fmla="*/ 0 w 142"/>
                  <a:gd name="T3" fmla="*/ 1 h 213"/>
                  <a:gd name="T4" fmla="*/ 0 w 142"/>
                  <a:gd name="T5" fmla="*/ 1 h 213"/>
                  <a:gd name="T6" fmla="*/ 0 w 142"/>
                  <a:gd name="T7" fmla="*/ 1 h 213"/>
                  <a:gd name="T8" fmla="*/ 0 w 142"/>
                  <a:gd name="T9" fmla="*/ 1 h 213"/>
                  <a:gd name="T10" fmla="*/ 0 w 142"/>
                  <a:gd name="T11" fmla="*/ 1 h 213"/>
                  <a:gd name="T12" fmla="*/ 0 w 142"/>
                  <a:gd name="T13" fmla="*/ 1 h 213"/>
                  <a:gd name="T14" fmla="*/ 0 w 142"/>
                  <a:gd name="T15" fmla="*/ 1 h 213"/>
                  <a:gd name="T16" fmla="*/ 0 w 142"/>
                  <a:gd name="T17" fmla="*/ 1 h 213"/>
                  <a:gd name="T18" fmla="*/ 0 w 142"/>
                  <a:gd name="T19" fmla="*/ 1 h 213"/>
                  <a:gd name="T20" fmla="*/ 0 w 142"/>
                  <a:gd name="T21" fmla="*/ 1 h 213"/>
                  <a:gd name="T22" fmla="*/ 0 w 142"/>
                  <a:gd name="T23" fmla="*/ 1 h 213"/>
                  <a:gd name="T24" fmla="*/ 0 w 142"/>
                  <a:gd name="T25" fmla="*/ 1 h 213"/>
                  <a:gd name="T26" fmla="*/ 0 w 142"/>
                  <a:gd name="T27" fmla="*/ 1 h 213"/>
                  <a:gd name="T28" fmla="*/ 0 w 142"/>
                  <a:gd name="T29" fmla="*/ 1 h 213"/>
                  <a:gd name="T30" fmla="*/ 0 w 142"/>
                  <a:gd name="T31" fmla="*/ 1 h 213"/>
                  <a:gd name="T32" fmla="*/ 0 w 142"/>
                  <a:gd name="T33" fmla="*/ 1 h 213"/>
                  <a:gd name="T34" fmla="*/ 0 w 142"/>
                  <a:gd name="T35" fmla="*/ 1 h 213"/>
                  <a:gd name="T36" fmla="*/ 0 w 142"/>
                  <a:gd name="T37" fmla="*/ 1 h 213"/>
                  <a:gd name="T38" fmla="*/ 0 w 142"/>
                  <a:gd name="T39" fmla="*/ 1 h 213"/>
                  <a:gd name="T40" fmla="*/ 0 w 142"/>
                  <a:gd name="T41" fmla="*/ 1 h 213"/>
                  <a:gd name="T42" fmla="*/ 0 w 142"/>
                  <a:gd name="T43" fmla="*/ 1 h 213"/>
                  <a:gd name="T44" fmla="*/ 0 w 142"/>
                  <a:gd name="T45" fmla="*/ 1 h 213"/>
                  <a:gd name="T46" fmla="*/ 0 w 142"/>
                  <a:gd name="T47" fmla="*/ 1 h 213"/>
                  <a:gd name="T48" fmla="*/ 0 w 142"/>
                  <a:gd name="T49" fmla="*/ 1 h 213"/>
                  <a:gd name="T50" fmla="*/ 0 w 142"/>
                  <a:gd name="T51" fmla="*/ 1 h 213"/>
                  <a:gd name="T52" fmla="*/ 0 w 142"/>
                  <a:gd name="T53" fmla="*/ 1 h 213"/>
                  <a:gd name="T54" fmla="*/ 0 w 142"/>
                  <a:gd name="T55" fmla="*/ 1 h 213"/>
                  <a:gd name="T56" fmla="*/ 0 w 142"/>
                  <a:gd name="T57" fmla="*/ 1 h 213"/>
                  <a:gd name="T58" fmla="*/ 0 w 142"/>
                  <a:gd name="T59" fmla="*/ 1 h 213"/>
                  <a:gd name="T60" fmla="*/ 0 w 142"/>
                  <a:gd name="T61" fmla="*/ 1 h 213"/>
                  <a:gd name="T62" fmla="*/ 0 w 142"/>
                  <a:gd name="T63" fmla="*/ 1 h 213"/>
                  <a:gd name="T64" fmla="*/ 0 w 142"/>
                  <a:gd name="T65" fmla="*/ 1 h 213"/>
                  <a:gd name="T66" fmla="*/ 0 w 142"/>
                  <a:gd name="T67" fmla="*/ 0 h 213"/>
                  <a:gd name="T68" fmla="*/ 0 w 142"/>
                  <a:gd name="T69" fmla="*/ 1 h 213"/>
                  <a:gd name="T70" fmla="*/ 0 w 142"/>
                  <a:gd name="T71" fmla="*/ 1 h 213"/>
                  <a:gd name="T72" fmla="*/ 0 w 142"/>
                  <a:gd name="T73" fmla="*/ 1 h 213"/>
                  <a:gd name="T74" fmla="*/ 0 w 142"/>
                  <a:gd name="T75" fmla="*/ 1 h 213"/>
                  <a:gd name="T76" fmla="*/ 0 w 142"/>
                  <a:gd name="T77" fmla="*/ 1 h 213"/>
                  <a:gd name="T78" fmla="*/ 0 w 142"/>
                  <a:gd name="T79" fmla="*/ 1 h 213"/>
                  <a:gd name="T80" fmla="*/ 0 w 142"/>
                  <a:gd name="T81" fmla="*/ 1 h 21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42"/>
                  <a:gd name="T124" fmla="*/ 0 h 213"/>
                  <a:gd name="T125" fmla="*/ 142 w 142"/>
                  <a:gd name="T126" fmla="*/ 213 h 213"/>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42" h="213">
                    <a:moveTo>
                      <a:pt x="0" y="116"/>
                    </a:moveTo>
                    <a:lnTo>
                      <a:pt x="0" y="134"/>
                    </a:lnTo>
                    <a:lnTo>
                      <a:pt x="6" y="150"/>
                    </a:lnTo>
                    <a:lnTo>
                      <a:pt x="16" y="166"/>
                    </a:lnTo>
                    <a:lnTo>
                      <a:pt x="30" y="179"/>
                    </a:lnTo>
                    <a:lnTo>
                      <a:pt x="48" y="191"/>
                    </a:lnTo>
                    <a:lnTo>
                      <a:pt x="68" y="201"/>
                    </a:lnTo>
                    <a:lnTo>
                      <a:pt x="91" y="208"/>
                    </a:lnTo>
                    <a:lnTo>
                      <a:pt x="115" y="212"/>
                    </a:lnTo>
                    <a:lnTo>
                      <a:pt x="122" y="213"/>
                    </a:lnTo>
                    <a:lnTo>
                      <a:pt x="129" y="211"/>
                    </a:lnTo>
                    <a:lnTo>
                      <a:pt x="135" y="208"/>
                    </a:lnTo>
                    <a:lnTo>
                      <a:pt x="138" y="204"/>
                    </a:lnTo>
                    <a:lnTo>
                      <a:pt x="138" y="199"/>
                    </a:lnTo>
                    <a:lnTo>
                      <a:pt x="137" y="194"/>
                    </a:lnTo>
                    <a:lnTo>
                      <a:pt x="132" y="190"/>
                    </a:lnTo>
                    <a:lnTo>
                      <a:pt x="125" y="188"/>
                    </a:lnTo>
                    <a:lnTo>
                      <a:pt x="102" y="181"/>
                    </a:lnTo>
                    <a:lnTo>
                      <a:pt x="80" y="173"/>
                    </a:lnTo>
                    <a:lnTo>
                      <a:pt x="62" y="162"/>
                    </a:lnTo>
                    <a:lnTo>
                      <a:pt x="49" y="149"/>
                    </a:lnTo>
                    <a:lnTo>
                      <a:pt x="41" y="134"/>
                    </a:lnTo>
                    <a:lnTo>
                      <a:pt x="36" y="117"/>
                    </a:lnTo>
                    <a:lnTo>
                      <a:pt x="36" y="100"/>
                    </a:lnTo>
                    <a:lnTo>
                      <a:pt x="44" y="81"/>
                    </a:lnTo>
                    <a:lnTo>
                      <a:pt x="52" y="68"/>
                    </a:lnTo>
                    <a:lnTo>
                      <a:pt x="64" y="56"/>
                    </a:lnTo>
                    <a:lnTo>
                      <a:pt x="77" y="44"/>
                    </a:lnTo>
                    <a:lnTo>
                      <a:pt x="91" y="34"/>
                    </a:lnTo>
                    <a:lnTo>
                      <a:pt x="105" y="25"/>
                    </a:lnTo>
                    <a:lnTo>
                      <a:pt x="119" y="16"/>
                    </a:lnTo>
                    <a:lnTo>
                      <a:pt x="132" y="8"/>
                    </a:lnTo>
                    <a:lnTo>
                      <a:pt x="142" y="1"/>
                    </a:lnTo>
                    <a:lnTo>
                      <a:pt x="132" y="0"/>
                    </a:lnTo>
                    <a:lnTo>
                      <a:pt x="116" y="5"/>
                    </a:lnTo>
                    <a:lnTo>
                      <a:pt x="94" y="16"/>
                    </a:lnTo>
                    <a:lnTo>
                      <a:pt x="70" y="32"/>
                    </a:lnTo>
                    <a:lnTo>
                      <a:pt x="46" y="51"/>
                    </a:lnTo>
                    <a:lnTo>
                      <a:pt x="25" y="72"/>
                    </a:lnTo>
                    <a:lnTo>
                      <a:pt x="9" y="95"/>
                    </a:lnTo>
                    <a:lnTo>
                      <a:pt x="0" y="116"/>
                    </a:lnTo>
                    <a:close/>
                  </a:path>
                </a:pathLst>
              </a:custGeom>
              <a:solidFill>
                <a:srgbClr val="C9E8FF"/>
              </a:solidFill>
              <a:ln w="9525">
                <a:noFill/>
                <a:round/>
              </a:ln>
            </p:spPr>
            <p:txBody>
              <a:bodyPr/>
              <a:lstStyle/>
              <a:p>
                <a:pPr>
                  <a:defRPr/>
                </a:pP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77" name="Freeform 94"/>
              <p:cNvSpPr/>
              <p:nvPr/>
            </p:nvSpPr>
            <p:spPr bwMode="auto">
              <a:xfrm>
                <a:off x="5104" y="264"/>
                <a:ext cx="101" cy="139"/>
              </a:xfrm>
              <a:custGeom>
                <a:avLst/>
                <a:gdLst>
                  <a:gd name="T0" fmla="*/ 0 w 305"/>
                  <a:gd name="T1" fmla="*/ 0 h 279"/>
                  <a:gd name="T2" fmla="*/ 0 w 305"/>
                  <a:gd name="T3" fmla="*/ 0 h 279"/>
                  <a:gd name="T4" fmla="*/ 0 w 305"/>
                  <a:gd name="T5" fmla="*/ 0 h 279"/>
                  <a:gd name="T6" fmla="*/ 0 w 305"/>
                  <a:gd name="T7" fmla="*/ 0 h 279"/>
                  <a:gd name="T8" fmla="*/ 0 w 305"/>
                  <a:gd name="T9" fmla="*/ 0 h 279"/>
                  <a:gd name="T10" fmla="*/ 0 w 305"/>
                  <a:gd name="T11" fmla="*/ 0 h 279"/>
                  <a:gd name="T12" fmla="*/ 0 w 305"/>
                  <a:gd name="T13" fmla="*/ 0 h 279"/>
                  <a:gd name="T14" fmla="*/ 0 w 305"/>
                  <a:gd name="T15" fmla="*/ 0 h 279"/>
                  <a:gd name="T16" fmla="*/ 0 w 305"/>
                  <a:gd name="T17" fmla="*/ 0 h 279"/>
                  <a:gd name="T18" fmla="*/ 0 w 305"/>
                  <a:gd name="T19" fmla="*/ 0 h 279"/>
                  <a:gd name="T20" fmla="*/ 0 w 305"/>
                  <a:gd name="T21" fmla="*/ 0 h 279"/>
                  <a:gd name="T22" fmla="*/ 0 w 305"/>
                  <a:gd name="T23" fmla="*/ 0 h 279"/>
                  <a:gd name="T24" fmla="*/ 0 w 305"/>
                  <a:gd name="T25" fmla="*/ 0 h 279"/>
                  <a:gd name="T26" fmla="*/ 0 w 305"/>
                  <a:gd name="T27" fmla="*/ 0 h 279"/>
                  <a:gd name="T28" fmla="*/ 0 w 305"/>
                  <a:gd name="T29" fmla="*/ 0 h 279"/>
                  <a:gd name="T30" fmla="*/ 0 w 305"/>
                  <a:gd name="T31" fmla="*/ 0 h 279"/>
                  <a:gd name="T32" fmla="*/ 0 w 305"/>
                  <a:gd name="T33" fmla="*/ 0 h 279"/>
                  <a:gd name="T34" fmla="*/ 0 w 305"/>
                  <a:gd name="T35" fmla="*/ 0 h 279"/>
                  <a:gd name="T36" fmla="*/ 0 w 305"/>
                  <a:gd name="T37" fmla="*/ 0 h 279"/>
                  <a:gd name="T38" fmla="*/ 0 w 305"/>
                  <a:gd name="T39" fmla="*/ 0 h 279"/>
                  <a:gd name="T40" fmla="*/ 0 w 305"/>
                  <a:gd name="T41" fmla="*/ 0 h 279"/>
                  <a:gd name="T42" fmla="*/ 0 w 305"/>
                  <a:gd name="T43" fmla="*/ 0 h 279"/>
                  <a:gd name="T44" fmla="*/ 0 w 305"/>
                  <a:gd name="T45" fmla="*/ 0 h 279"/>
                  <a:gd name="T46" fmla="*/ 0 w 305"/>
                  <a:gd name="T47" fmla="*/ 0 h 279"/>
                  <a:gd name="T48" fmla="*/ 0 w 305"/>
                  <a:gd name="T49" fmla="*/ 0 h 279"/>
                  <a:gd name="T50" fmla="*/ 0 w 305"/>
                  <a:gd name="T51" fmla="*/ 0 h 279"/>
                  <a:gd name="T52" fmla="*/ 0 w 305"/>
                  <a:gd name="T53" fmla="*/ 0 h 279"/>
                  <a:gd name="T54" fmla="*/ 0 w 305"/>
                  <a:gd name="T55" fmla="*/ 0 h 279"/>
                  <a:gd name="T56" fmla="*/ 0 w 305"/>
                  <a:gd name="T57" fmla="*/ 0 h 279"/>
                  <a:gd name="T58" fmla="*/ 0 w 305"/>
                  <a:gd name="T59" fmla="*/ 0 h 279"/>
                  <a:gd name="T60" fmla="*/ 0 w 305"/>
                  <a:gd name="T61" fmla="*/ 0 h 279"/>
                  <a:gd name="T62" fmla="*/ 0 w 305"/>
                  <a:gd name="T63" fmla="*/ 0 h 279"/>
                  <a:gd name="T64" fmla="*/ 0 w 305"/>
                  <a:gd name="T65" fmla="*/ 0 h 279"/>
                  <a:gd name="T66" fmla="*/ 0 w 305"/>
                  <a:gd name="T67" fmla="*/ 0 h 279"/>
                  <a:gd name="T68" fmla="*/ 0 w 305"/>
                  <a:gd name="T69" fmla="*/ 0 h 279"/>
                  <a:gd name="T70" fmla="*/ 0 w 305"/>
                  <a:gd name="T71" fmla="*/ 0 h 279"/>
                  <a:gd name="T72" fmla="*/ 0 w 305"/>
                  <a:gd name="T73" fmla="*/ 0 h 279"/>
                  <a:gd name="T74" fmla="*/ 0 w 305"/>
                  <a:gd name="T75" fmla="*/ 0 h 279"/>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305"/>
                  <a:gd name="T115" fmla="*/ 0 h 279"/>
                  <a:gd name="T116" fmla="*/ 305 w 305"/>
                  <a:gd name="T117" fmla="*/ 279 h 279"/>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305" h="279">
                    <a:moveTo>
                      <a:pt x="247" y="104"/>
                    </a:moveTo>
                    <a:lnTo>
                      <a:pt x="257" y="112"/>
                    </a:lnTo>
                    <a:lnTo>
                      <a:pt x="266" y="120"/>
                    </a:lnTo>
                    <a:lnTo>
                      <a:pt x="271" y="129"/>
                    </a:lnTo>
                    <a:lnTo>
                      <a:pt x="277" y="138"/>
                    </a:lnTo>
                    <a:lnTo>
                      <a:pt x="279" y="148"/>
                    </a:lnTo>
                    <a:lnTo>
                      <a:pt x="279" y="158"/>
                    </a:lnTo>
                    <a:lnTo>
                      <a:pt x="274" y="168"/>
                    </a:lnTo>
                    <a:lnTo>
                      <a:pt x="268" y="178"/>
                    </a:lnTo>
                    <a:lnTo>
                      <a:pt x="258" y="188"/>
                    </a:lnTo>
                    <a:lnTo>
                      <a:pt x="247" y="197"/>
                    </a:lnTo>
                    <a:lnTo>
                      <a:pt x="234" y="205"/>
                    </a:lnTo>
                    <a:lnTo>
                      <a:pt x="219" y="214"/>
                    </a:lnTo>
                    <a:lnTo>
                      <a:pt x="206" y="221"/>
                    </a:lnTo>
                    <a:lnTo>
                      <a:pt x="191" y="229"/>
                    </a:lnTo>
                    <a:lnTo>
                      <a:pt x="177" y="237"/>
                    </a:lnTo>
                    <a:lnTo>
                      <a:pt x="164" y="247"/>
                    </a:lnTo>
                    <a:lnTo>
                      <a:pt x="160" y="250"/>
                    </a:lnTo>
                    <a:lnTo>
                      <a:pt x="157" y="254"/>
                    </a:lnTo>
                    <a:lnTo>
                      <a:pt x="154" y="258"/>
                    </a:lnTo>
                    <a:lnTo>
                      <a:pt x="151" y="262"/>
                    </a:lnTo>
                    <a:lnTo>
                      <a:pt x="149" y="266"/>
                    </a:lnTo>
                    <a:lnTo>
                      <a:pt x="149" y="270"/>
                    </a:lnTo>
                    <a:lnTo>
                      <a:pt x="151" y="275"/>
                    </a:lnTo>
                    <a:lnTo>
                      <a:pt x="155" y="278"/>
                    </a:lnTo>
                    <a:lnTo>
                      <a:pt x="161" y="279"/>
                    </a:lnTo>
                    <a:lnTo>
                      <a:pt x="167" y="279"/>
                    </a:lnTo>
                    <a:lnTo>
                      <a:pt x="173" y="278"/>
                    </a:lnTo>
                    <a:lnTo>
                      <a:pt x="177" y="275"/>
                    </a:lnTo>
                    <a:lnTo>
                      <a:pt x="191" y="263"/>
                    </a:lnTo>
                    <a:lnTo>
                      <a:pt x="207" y="252"/>
                    </a:lnTo>
                    <a:lnTo>
                      <a:pt x="223" y="242"/>
                    </a:lnTo>
                    <a:lnTo>
                      <a:pt x="241" y="231"/>
                    </a:lnTo>
                    <a:lnTo>
                      <a:pt x="257" y="221"/>
                    </a:lnTo>
                    <a:lnTo>
                      <a:pt x="271" y="210"/>
                    </a:lnTo>
                    <a:lnTo>
                      <a:pt x="286" y="197"/>
                    </a:lnTo>
                    <a:lnTo>
                      <a:pt x="296" y="184"/>
                    </a:lnTo>
                    <a:lnTo>
                      <a:pt x="303" y="168"/>
                    </a:lnTo>
                    <a:lnTo>
                      <a:pt x="305" y="153"/>
                    </a:lnTo>
                    <a:lnTo>
                      <a:pt x="300" y="137"/>
                    </a:lnTo>
                    <a:lnTo>
                      <a:pt x="293" y="123"/>
                    </a:lnTo>
                    <a:lnTo>
                      <a:pt x="282" y="109"/>
                    </a:lnTo>
                    <a:lnTo>
                      <a:pt x="267" y="96"/>
                    </a:lnTo>
                    <a:lnTo>
                      <a:pt x="250" y="85"/>
                    </a:lnTo>
                    <a:lnTo>
                      <a:pt x="232" y="75"/>
                    </a:lnTo>
                    <a:lnTo>
                      <a:pt x="219" y="67"/>
                    </a:lnTo>
                    <a:lnTo>
                      <a:pt x="205" y="61"/>
                    </a:lnTo>
                    <a:lnTo>
                      <a:pt x="189" y="54"/>
                    </a:lnTo>
                    <a:lnTo>
                      <a:pt x="173" y="47"/>
                    </a:lnTo>
                    <a:lnTo>
                      <a:pt x="157" y="40"/>
                    </a:lnTo>
                    <a:lnTo>
                      <a:pt x="139" y="32"/>
                    </a:lnTo>
                    <a:lnTo>
                      <a:pt x="122" y="26"/>
                    </a:lnTo>
                    <a:lnTo>
                      <a:pt x="106" y="20"/>
                    </a:lnTo>
                    <a:lnTo>
                      <a:pt x="90" y="15"/>
                    </a:lnTo>
                    <a:lnTo>
                      <a:pt x="74" y="10"/>
                    </a:lnTo>
                    <a:lnTo>
                      <a:pt x="58" y="7"/>
                    </a:lnTo>
                    <a:lnTo>
                      <a:pt x="43" y="3"/>
                    </a:lnTo>
                    <a:lnTo>
                      <a:pt x="30" y="1"/>
                    </a:lnTo>
                    <a:lnTo>
                      <a:pt x="19" y="0"/>
                    </a:lnTo>
                    <a:lnTo>
                      <a:pt x="8" y="1"/>
                    </a:lnTo>
                    <a:lnTo>
                      <a:pt x="0" y="3"/>
                    </a:lnTo>
                    <a:lnTo>
                      <a:pt x="10" y="6"/>
                    </a:lnTo>
                    <a:lnTo>
                      <a:pt x="21" y="9"/>
                    </a:lnTo>
                    <a:lnTo>
                      <a:pt x="35" y="13"/>
                    </a:lnTo>
                    <a:lnTo>
                      <a:pt x="48" y="17"/>
                    </a:lnTo>
                    <a:lnTo>
                      <a:pt x="64" y="22"/>
                    </a:lnTo>
                    <a:lnTo>
                      <a:pt x="80" y="27"/>
                    </a:lnTo>
                    <a:lnTo>
                      <a:pt x="97" y="33"/>
                    </a:lnTo>
                    <a:lnTo>
                      <a:pt x="114" y="40"/>
                    </a:lnTo>
                    <a:lnTo>
                      <a:pt x="132" y="47"/>
                    </a:lnTo>
                    <a:lnTo>
                      <a:pt x="149" y="54"/>
                    </a:lnTo>
                    <a:lnTo>
                      <a:pt x="167" y="62"/>
                    </a:lnTo>
                    <a:lnTo>
                      <a:pt x="184" y="70"/>
                    </a:lnTo>
                    <a:lnTo>
                      <a:pt x="202" y="79"/>
                    </a:lnTo>
                    <a:lnTo>
                      <a:pt x="218" y="87"/>
                    </a:lnTo>
                    <a:lnTo>
                      <a:pt x="232" y="95"/>
                    </a:lnTo>
                    <a:lnTo>
                      <a:pt x="247" y="104"/>
                    </a:lnTo>
                    <a:close/>
                  </a:path>
                </a:pathLst>
              </a:custGeom>
              <a:solidFill>
                <a:srgbClr val="C9E8FF"/>
              </a:solidFill>
              <a:ln w="9525">
                <a:noFill/>
                <a:round/>
              </a:ln>
            </p:spPr>
            <p:txBody>
              <a:bodyPr/>
              <a:lstStyle/>
              <a:p>
                <a:pPr>
                  <a:defRPr/>
                </a:pP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78" name="Freeform 99"/>
              <p:cNvSpPr/>
              <p:nvPr/>
            </p:nvSpPr>
            <p:spPr bwMode="auto">
              <a:xfrm>
                <a:off x="4976" y="382"/>
                <a:ext cx="18" cy="42"/>
              </a:xfrm>
              <a:custGeom>
                <a:avLst/>
                <a:gdLst>
                  <a:gd name="T0" fmla="*/ 0 w 54"/>
                  <a:gd name="T1" fmla="*/ 0 h 85"/>
                  <a:gd name="T2" fmla="*/ 0 w 54"/>
                  <a:gd name="T3" fmla="*/ 0 h 85"/>
                  <a:gd name="T4" fmla="*/ 0 w 54"/>
                  <a:gd name="T5" fmla="*/ 0 h 85"/>
                  <a:gd name="T6" fmla="*/ 0 w 54"/>
                  <a:gd name="T7" fmla="*/ 0 h 85"/>
                  <a:gd name="T8" fmla="*/ 0 w 54"/>
                  <a:gd name="T9" fmla="*/ 0 h 85"/>
                  <a:gd name="T10" fmla="*/ 0 w 54"/>
                  <a:gd name="T11" fmla="*/ 0 h 85"/>
                  <a:gd name="T12" fmla="*/ 0 w 54"/>
                  <a:gd name="T13" fmla="*/ 0 h 85"/>
                  <a:gd name="T14" fmla="*/ 0 w 54"/>
                  <a:gd name="T15" fmla="*/ 0 h 85"/>
                  <a:gd name="T16" fmla="*/ 0 w 54"/>
                  <a:gd name="T17" fmla="*/ 0 h 85"/>
                  <a:gd name="T18" fmla="*/ 0 w 54"/>
                  <a:gd name="T19" fmla="*/ 0 h 85"/>
                  <a:gd name="T20" fmla="*/ 0 w 54"/>
                  <a:gd name="T21" fmla="*/ 0 h 85"/>
                  <a:gd name="T22" fmla="*/ 0 w 54"/>
                  <a:gd name="T23" fmla="*/ 0 h 85"/>
                  <a:gd name="T24" fmla="*/ 0 w 54"/>
                  <a:gd name="T25" fmla="*/ 0 h 85"/>
                  <a:gd name="T26" fmla="*/ 0 w 54"/>
                  <a:gd name="T27" fmla="*/ 0 h 85"/>
                  <a:gd name="T28" fmla="*/ 0 w 54"/>
                  <a:gd name="T29" fmla="*/ 0 h 85"/>
                  <a:gd name="T30" fmla="*/ 0 w 54"/>
                  <a:gd name="T31" fmla="*/ 0 h 85"/>
                  <a:gd name="T32" fmla="*/ 0 w 54"/>
                  <a:gd name="T33" fmla="*/ 0 h 85"/>
                  <a:gd name="T34" fmla="*/ 0 w 54"/>
                  <a:gd name="T35" fmla="*/ 0 h 85"/>
                  <a:gd name="T36" fmla="*/ 0 w 54"/>
                  <a:gd name="T37" fmla="*/ 0 h 85"/>
                  <a:gd name="T38" fmla="*/ 0 w 54"/>
                  <a:gd name="T39" fmla="*/ 0 h 85"/>
                  <a:gd name="T40" fmla="*/ 0 w 54"/>
                  <a:gd name="T41" fmla="*/ 0 h 8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54"/>
                  <a:gd name="T64" fmla="*/ 0 h 85"/>
                  <a:gd name="T65" fmla="*/ 54 w 54"/>
                  <a:gd name="T66" fmla="*/ 85 h 8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54" h="85">
                    <a:moveTo>
                      <a:pt x="28" y="10"/>
                    </a:moveTo>
                    <a:lnTo>
                      <a:pt x="27" y="6"/>
                    </a:lnTo>
                    <a:lnTo>
                      <a:pt x="22" y="2"/>
                    </a:lnTo>
                    <a:lnTo>
                      <a:pt x="18" y="0"/>
                    </a:lnTo>
                    <a:lnTo>
                      <a:pt x="12" y="0"/>
                    </a:lnTo>
                    <a:lnTo>
                      <a:pt x="8" y="1"/>
                    </a:lnTo>
                    <a:lnTo>
                      <a:pt x="3" y="3"/>
                    </a:lnTo>
                    <a:lnTo>
                      <a:pt x="0" y="7"/>
                    </a:lnTo>
                    <a:lnTo>
                      <a:pt x="0" y="11"/>
                    </a:lnTo>
                    <a:lnTo>
                      <a:pt x="0" y="22"/>
                    </a:lnTo>
                    <a:lnTo>
                      <a:pt x="5" y="34"/>
                    </a:lnTo>
                    <a:lnTo>
                      <a:pt x="11" y="47"/>
                    </a:lnTo>
                    <a:lnTo>
                      <a:pt x="18" y="59"/>
                    </a:lnTo>
                    <a:lnTo>
                      <a:pt x="27" y="70"/>
                    </a:lnTo>
                    <a:lnTo>
                      <a:pt x="35" y="79"/>
                    </a:lnTo>
                    <a:lnTo>
                      <a:pt x="46" y="84"/>
                    </a:lnTo>
                    <a:lnTo>
                      <a:pt x="53" y="85"/>
                    </a:lnTo>
                    <a:lnTo>
                      <a:pt x="54" y="68"/>
                    </a:lnTo>
                    <a:lnTo>
                      <a:pt x="47" y="49"/>
                    </a:lnTo>
                    <a:lnTo>
                      <a:pt x="38" y="29"/>
                    </a:lnTo>
                    <a:lnTo>
                      <a:pt x="28" y="10"/>
                    </a:lnTo>
                    <a:close/>
                  </a:path>
                </a:pathLst>
              </a:custGeom>
              <a:solidFill>
                <a:srgbClr val="000000"/>
              </a:solidFill>
              <a:ln w="9525">
                <a:noFill/>
                <a:round/>
              </a:ln>
            </p:spPr>
            <p:txBody>
              <a:bodyPr/>
              <a:lstStyle/>
              <a:p>
                <a:pPr>
                  <a:defRPr/>
                </a:pP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79" name="Freeform 100"/>
              <p:cNvSpPr/>
              <p:nvPr/>
            </p:nvSpPr>
            <p:spPr bwMode="auto">
              <a:xfrm>
                <a:off x="4962" y="351"/>
                <a:ext cx="15" cy="24"/>
              </a:xfrm>
              <a:custGeom>
                <a:avLst/>
                <a:gdLst>
                  <a:gd name="T0" fmla="*/ 0 w 46"/>
                  <a:gd name="T1" fmla="*/ 1 h 48"/>
                  <a:gd name="T2" fmla="*/ 0 w 46"/>
                  <a:gd name="T3" fmla="*/ 1 h 48"/>
                  <a:gd name="T4" fmla="*/ 0 w 46"/>
                  <a:gd name="T5" fmla="*/ 1 h 48"/>
                  <a:gd name="T6" fmla="*/ 0 w 46"/>
                  <a:gd name="T7" fmla="*/ 1 h 48"/>
                  <a:gd name="T8" fmla="*/ 0 w 46"/>
                  <a:gd name="T9" fmla="*/ 1 h 48"/>
                  <a:gd name="T10" fmla="*/ 0 w 46"/>
                  <a:gd name="T11" fmla="*/ 1 h 48"/>
                  <a:gd name="T12" fmla="*/ 0 w 46"/>
                  <a:gd name="T13" fmla="*/ 1 h 48"/>
                  <a:gd name="T14" fmla="*/ 0 w 46"/>
                  <a:gd name="T15" fmla="*/ 0 h 48"/>
                  <a:gd name="T16" fmla="*/ 0 w 46"/>
                  <a:gd name="T17" fmla="*/ 0 h 48"/>
                  <a:gd name="T18" fmla="*/ 0 w 46"/>
                  <a:gd name="T19" fmla="*/ 1 h 48"/>
                  <a:gd name="T20" fmla="*/ 0 w 46"/>
                  <a:gd name="T21" fmla="*/ 1 h 48"/>
                  <a:gd name="T22" fmla="*/ 0 w 46"/>
                  <a:gd name="T23" fmla="*/ 1 h 48"/>
                  <a:gd name="T24" fmla="*/ 0 w 46"/>
                  <a:gd name="T25" fmla="*/ 1 h 48"/>
                  <a:gd name="T26" fmla="*/ 0 w 46"/>
                  <a:gd name="T27" fmla="*/ 1 h 48"/>
                  <a:gd name="T28" fmla="*/ 0 w 46"/>
                  <a:gd name="T29" fmla="*/ 1 h 48"/>
                  <a:gd name="T30" fmla="*/ 0 w 46"/>
                  <a:gd name="T31" fmla="*/ 1 h 48"/>
                  <a:gd name="T32" fmla="*/ 0 w 46"/>
                  <a:gd name="T33" fmla="*/ 1 h 48"/>
                  <a:gd name="T34" fmla="*/ 0 w 46"/>
                  <a:gd name="T35" fmla="*/ 1 h 48"/>
                  <a:gd name="T36" fmla="*/ 0 w 46"/>
                  <a:gd name="T37" fmla="*/ 1 h 48"/>
                  <a:gd name="T38" fmla="*/ 0 w 46"/>
                  <a:gd name="T39" fmla="*/ 1 h 48"/>
                  <a:gd name="T40" fmla="*/ 0 w 46"/>
                  <a:gd name="T41" fmla="*/ 1 h 48"/>
                  <a:gd name="T42" fmla="*/ 0 w 46"/>
                  <a:gd name="T43" fmla="*/ 1 h 48"/>
                  <a:gd name="T44" fmla="*/ 0 w 46"/>
                  <a:gd name="T45" fmla="*/ 1 h 48"/>
                  <a:gd name="T46" fmla="*/ 0 w 46"/>
                  <a:gd name="T47" fmla="*/ 1 h 48"/>
                  <a:gd name="T48" fmla="*/ 0 w 46"/>
                  <a:gd name="T49" fmla="*/ 1 h 48"/>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6"/>
                  <a:gd name="T76" fmla="*/ 0 h 48"/>
                  <a:gd name="T77" fmla="*/ 46 w 46"/>
                  <a:gd name="T78" fmla="*/ 48 h 48"/>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6" h="48">
                    <a:moveTo>
                      <a:pt x="25" y="6"/>
                    </a:moveTo>
                    <a:lnTo>
                      <a:pt x="25" y="7"/>
                    </a:lnTo>
                    <a:lnTo>
                      <a:pt x="23" y="4"/>
                    </a:lnTo>
                    <a:lnTo>
                      <a:pt x="19" y="1"/>
                    </a:lnTo>
                    <a:lnTo>
                      <a:pt x="14" y="0"/>
                    </a:lnTo>
                    <a:lnTo>
                      <a:pt x="9" y="0"/>
                    </a:lnTo>
                    <a:lnTo>
                      <a:pt x="4" y="1"/>
                    </a:lnTo>
                    <a:lnTo>
                      <a:pt x="1" y="4"/>
                    </a:lnTo>
                    <a:lnTo>
                      <a:pt x="0" y="7"/>
                    </a:lnTo>
                    <a:lnTo>
                      <a:pt x="0" y="10"/>
                    </a:lnTo>
                    <a:lnTo>
                      <a:pt x="1" y="15"/>
                    </a:lnTo>
                    <a:lnTo>
                      <a:pt x="4" y="21"/>
                    </a:lnTo>
                    <a:lnTo>
                      <a:pt x="10" y="28"/>
                    </a:lnTo>
                    <a:lnTo>
                      <a:pt x="17" y="35"/>
                    </a:lnTo>
                    <a:lnTo>
                      <a:pt x="25" y="41"/>
                    </a:lnTo>
                    <a:lnTo>
                      <a:pt x="33" y="45"/>
                    </a:lnTo>
                    <a:lnTo>
                      <a:pt x="41" y="48"/>
                    </a:lnTo>
                    <a:lnTo>
                      <a:pt x="46" y="48"/>
                    </a:lnTo>
                    <a:lnTo>
                      <a:pt x="45" y="38"/>
                    </a:lnTo>
                    <a:lnTo>
                      <a:pt x="39" y="25"/>
                    </a:lnTo>
                    <a:lnTo>
                      <a:pt x="30" y="14"/>
                    </a:lnTo>
                    <a:lnTo>
                      <a:pt x="25" y="6"/>
                    </a:lnTo>
                    <a:close/>
                  </a:path>
                </a:pathLst>
              </a:custGeom>
              <a:solidFill>
                <a:srgbClr val="000000"/>
              </a:solidFill>
              <a:ln w="9525">
                <a:noFill/>
                <a:round/>
              </a:ln>
            </p:spPr>
            <p:txBody>
              <a:bodyPr/>
              <a:lstStyle/>
              <a:p>
                <a:pPr>
                  <a:defRPr/>
                </a:pP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80" name="Freeform 101"/>
              <p:cNvSpPr/>
              <p:nvPr/>
            </p:nvSpPr>
            <p:spPr bwMode="auto">
              <a:xfrm>
                <a:off x="4949" y="331"/>
                <a:ext cx="21" cy="16"/>
              </a:xfrm>
              <a:custGeom>
                <a:avLst/>
                <a:gdLst>
                  <a:gd name="T0" fmla="*/ 0 w 64"/>
                  <a:gd name="T1" fmla="*/ 1 h 32"/>
                  <a:gd name="T2" fmla="*/ 0 w 64"/>
                  <a:gd name="T3" fmla="*/ 1 h 32"/>
                  <a:gd name="T4" fmla="*/ 0 w 64"/>
                  <a:gd name="T5" fmla="*/ 1 h 32"/>
                  <a:gd name="T6" fmla="*/ 0 w 64"/>
                  <a:gd name="T7" fmla="*/ 1 h 32"/>
                  <a:gd name="T8" fmla="*/ 0 w 64"/>
                  <a:gd name="T9" fmla="*/ 1 h 32"/>
                  <a:gd name="T10" fmla="*/ 0 w 64"/>
                  <a:gd name="T11" fmla="*/ 1 h 32"/>
                  <a:gd name="T12" fmla="*/ 0 w 64"/>
                  <a:gd name="T13" fmla="*/ 1 h 32"/>
                  <a:gd name="T14" fmla="*/ 0 w 64"/>
                  <a:gd name="T15" fmla="*/ 0 h 32"/>
                  <a:gd name="T16" fmla="*/ 0 w 64"/>
                  <a:gd name="T17" fmla="*/ 0 h 32"/>
                  <a:gd name="T18" fmla="*/ 0 w 64"/>
                  <a:gd name="T19" fmla="*/ 0 h 32"/>
                  <a:gd name="T20" fmla="*/ 0 w 64"/>
                  <a:gd name="T21" fmla="*/ 1 h 32"/>
                  <a:gd name="T22" fmla="*/ 0 w 64"/>
                  <a:gd name="T23" fmla="*/ 1 h 32"/>
                  <a:gd name="T24" fmla="*/ 0 w 64"/>
                  <a:gd name="T25" fmla="*/ 1 h 32"/>
                  <a:gd name="T26" fmla="*/ 0 w 64"/>
                  <a:gd name="T27" fmla="*/ 1 h 32"/>
                  <a:gd name="T28" fmla="*/ 0 w 64"/>
                  <a:gd name="T29" fmla="*/ 1 h 32"/>
                  <a:gd name="T30" fmla="*/ 0 w 64"/>
                  <a:gd name="T31" fmla="*/ 1 h 32"/>
                  <a:gd name="T32" fmla="*/ 0 w 64"/>
                  <a:gd name="T33" fmla="*/ 1 h 32"/>
                  <a:gd name="T34" fmla="*/ 0 w 64"/>
                  <a:gd name="T35" fmla="*/ 1 h 32"/>
                  <a:gd name="T36" fmla="*/ 0 w 64"/>
                  <a:gd name="T37" fmla="*/ 1 h 32"/>
                  <a:gd name="T38" fmla="*/ 0 w 64"/>
                  <a:gd name="T39" fmla="*/ 1 h 32"/>
                  <a:gd name="T40" fmla="*/ 0 w 64"/>
                  <a:gd name="T41" fmla="*/ 1 h 32"/>
                  <a:gd name="T42" fmla="*/ 0 w 64"/>
                  <a:gd name="T43" fmla="*/ 1 h 32"/>
                  <a:gd name="T44" fmla="*/ 0 w 64"/>
                  <a:gd name="T45" fmla="*/ 1 h 32"/>
                  <a:gd name="T46" fmla="*/ 0 w 64"/>
                  <a:gd name="T47" fmla="*/ 1 h 32"/>
                  <a:gd name="T48" fmla="*/ 0 w 64"/>
                  <a:gd name="T49" fmla="*/ 1 h 3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64"/>
                  <a:gd name="T76" fmla="*/ 0 h 32"/>
                  <a:gd name="T77" fmla="*/ 64 w 64"/>
                  <a:gd name="T78" fmla="*/ 32 h 3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64" h="32">
                    <a:moveTo>
                      <a:pt x="50" y="24"/>
                    </a:moveTo>
                    <a:lnTo>
                      <a:pt x="56" y="22"/>
                    </a:lnTo>
                    <a:lnTo>
                      <a:pt x="62" y="19"/>
                    </a:lnTo>
                    <a:lnTo>
                      <a:pt x="64" y="15"/>
                    </a:lnTo>
                    <a:lnTo>
                      <a:pt x="64" y="11"/>
                    </a:lnTo>
                    <a:lnTo>
                      <a:pt x="61" y="6"/>
                    </a:lnTo>
                    <a:lnTo>
                      <a:pt x="56" y="2"/>
                    </a:lnTo>
                    <a:lnTo>
                      <a:pt x="50" y="0"/>
                    </a:lnTo>
                    <a:lnTo>
                      <a:pt x="43" y="0"/>
                    </a:lnTo>
                    <a:lnTo>
                      <a:pt x="40" y="0"/>
                    </a:lnTo>
                    <a:lnTo>
                      <a:pt x="35" y="1"/>
                    </a:lnTo>
                    <a:lnTo>
                      <a:pt x="26" y="3"/>
                    </a:lnTo>
                    <a:lnTo>
                      <a:pt x="16" y="8"/>
                    </a:lnTo>
                    <a:lnTo>
                      <a:pt x="7" y="14"/>
                    </a:lnTo>
                    <a:lnTo>
                      <a:pt x="3" y="20"/>
                    </a:lnTo>
                    <a:lnTo>
                      <a:pt x="0" y="26"/>
                    </a:lnTo>
                    <a:lnTo>
                      <a:pt x="0" y="28"/>
                    </a:lnTo>
                    <a:lnTo>
                      <a:pt x="4" y="30"/>
                    </a:lnTo>
                    <a:lnTo>
                      <a:pt x="10" y="32"/>
                    </a:lnTo>
                    <a:lnTo>
                      <a:pt x="16" y="32"/>
                    </a:lnTo>
                    <a:lnTo>
                      <a:pt x="21" y="32"/>
                    </a:lnTo>
                    <a:lnTo>
                      <a:pt x="29" y="30"/>
                    </a:lnTo>
                    <a:lnTo>
                      <a:pt x="36" y="29"/>
                    </a:lnTo>
                    <a:lnTo>
                      <a:pt x="43" y="27"/>
                    </a:lnTo>
                    <a:lnTo>
                      <a:pt x="50" y="24"/>
                    </a:lnTo>
                    <a:close/>
                  </a:path>
                </a:pathLst>
              </a:custGeom>
              <a:solidFill>
                <a:srgbClr val="000000"/>
              </a:solidFill>
              <a:ln w="9525">
                <a:noFill/>
                <a:round/>
              </a:ln>
            </p:spPr>
            <p:txBody>
              <a:bodyPr/>
              <a:lstStyle/>
              <a:p>
                <a:pPr>
                  <a:defRPr/>
                </a:pP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81" name="Freeform 130"/>
              <p:cNvSpPr/>
              <p:nvPr/>
            </p:nvSpPr>
            <p:spPr bwMode="auto">
              <a:xfrm>
                <a:off x="4849" y="304"/>
                <a:ext cx="82" cy="106"/>
              </a:xfrm>
              <a:custGeom>
                <a:avLst/>
                <a:gdLst>
                  <a:gd name="T0" fmla="*/ 0 w 246"/>
                  <a:gd name="T1" fmla="*/ 1 h 211"/>
                  <a:gd name="T2" fmla="*/ 0 w 246"/>
                  <a:gd name="T3" fmla="*/ 1 h 211"/>
                  <a:gd name="T4" fmla="*/ 0 w 246"/>
                  <a:gd name="T5" fmla="*/ 1 h 211"/>
                  <a:gd name="T6" fmla="*/ 0 w 246"/>
                  <a:gd name="T7" fmla="*/ 1 h 211"/>
                  <a:gd name="T8" fmla="*/ 0 w 246"/>
                  <a:gd name="T9" fmla="*/ 1 h 211"/>
                  <a:gd name="T10" fmla="*/ 0 w 246"/>
                  <a:gd name="T11" fmla="*/ 1 h 211"/>
                  <a:gd name="T12" fmla="*/ 0 w 246"/>
                  <a:gd name="T13" fmla="*/ 1 h 211"/>
                  <a:gd name="T14" fmla="*/ 0 w 246"/>
                  <a:gd name="T15" fmla="*/ 1 h 211"/>
                  <a:gd name="T16" fmla="*/ 0 w 246"/>
                  <a:gd name="T17" fmla="*/ 1 h 211"/>
                  <a:gd name="T18" fmla="*/ 0 w 246"/>
                  <a:gd name="T19" fmla="*/ 1 h 211"/>
                  <a:gd name="T20" fmla="*/ 0 w 246"/>
                  <a:gd name="T21" fmla="*/ 1 h 211"/>
                  <a:gd name="T22" fmla="*/ 0 w 246"/>
                  <a:gd name="T23" fmla="*/ 1 h 211"/>
                  <a:gd name="T24" fmla="*/ 0 w 246"/>
                  <a:gd name="T25" fmla="*/ 1 h 211"/>
                  <a:gd name="T26" fmla="*/ 0 w 246"/>
                  <a:gd name="T27" fmla="*/ 1 h 211"/>
                  <a:gd name="T28" fmla="*/ 0 w 246"/>
                  <a:gd name="T29" fmla="*/ 1 h 211"/>
                  <a:gd name="T30" fmla="*/ 0 w 246"/>
                  <a:gd name="T31" fmla="*/ 1 h 211"/>
                  <a:gd name="T32" fmla="*/ 0 w 246"/>
                  <a:gd name="T33" fmla="*/ 1 h 211"/>
                  <a:gd name="T34" fmla="*/ 0 w 246"/>
                  <a:gd name="T35" fmla="*/ 1 h 211"/>
                  <a:gd name="T36" fmla="*/ 0 w 246"/>
                  <a:gd name="T37" fmla="*/ 1 h 211"/>
                  <a:gd name="T38" fmla="*/ 0 w 246"/>
                  <a:gd name="T39" fmla="*/ 1 h 211"/>
                  <a:gd name="T40" fmla="*/ 0 w 246"/>
                  <a:gd name="T41" fmla="*/ 1 h 211"/>
                  <a:gd name="T42" fmla="*/ 0 w 246"/>
                  <a:gd name="T43" fmla="*/ 1 h 211"/>
                  <a:gd name="T44" fmla="*/ 0 w 246"/>
                  <a:gd name="T45" fmla="*/ 1 h 211"/>
                  <a:gd name="T46" fmla="*/ 0 w 246"/>
                  <a:gd name="T47" fmla="*/ 1 h 211"/>
                  <a:gd name="T48" fmla="*/ 0 w 246"/>
                  <a:gd name="T49" fmla="*/ 1 h 211"/>
                  <a:gd name="T50" fmla="*/ 0 w 246"/>
                  <a:gd name="T51" fmla="*/ 1 h 211"/>
                  <a:gd name="T52" fmla="*/ 0 w 246"/>
                  <a:gd name="T53" fmla="*/ 1 h 211"/>
                  <a:gd name="T54" fmla="*/ 0 w 246"/>
                  <a:gd name="T55" fmla="*/ 1 h 211"/>
                  <a:gd name="T56" fmla="*/ 0 w 246"/>
                  <a:gd name="T57" fmla="*/ 1 h 211"/>
                  <a:gd name="T58" fmla="*/ 0 w 246"/>
                  <a:gd name="T59" fmla="*/ 1 h 211"/>
                  <a:gd name="T60" fmla="*/ 0 w 246"/>
                  <a:gd name="T61" fmla="*/ 1 h 211"/>
                  <a:gd name="T62" fmla="*/ 0 w 246"/>
                  <a:gd name="T63" fmla="*/ 1 h 211"/>
                  <a:gd name="T64" fmla="*/ 0 w 246"/>
                  <a:gd name="T65" fmla="*/ 1 h 211"/>
                  <a:gd name="T66" fmla="*/ 0 w 246"/>
                  <a:gd name="T67" fmla="*/ 1 h 211"/>
                  <a:gd name="T68" fmla="*/ 0 w 246"/>
                  <a:gd name="T69" fmla="*/ 1 h 211"/>
                  <a:gd name="T70" fmla="*/ 0 w 246"/>
                  <a:gd name="T71" fmla="*/ 1 h 211"/>
                  <a:gd name="T72" fmla="*/ 0 w 246"/>
                  <a:gd name="T73" fmla="*/ 1 h 211"/>
                  <a:gd name="T74" fmla="*/ 0 w 246"/>
                  <a:gd name="T75" fmla="*/ 1 h 211"/>
                  <a:gd name="T76" fmla="*/ 0 w 246"/>
                  <a:gd name="T77" fmla="*/ 1 h 211"/>
                  <a:gd name="T78" fmla="*/ 0 w 246"/>
                  <a:gd name="T79" fmla="*/ 1 h 211"/>
                  <a:gd name="T80" fmla="*/ 0 w 246"/>
                  <a:gd name="T81" fmla="*/ 1 h 211"/>
                  <a:gd name="T82" fmla="*/ 0 w 246"/>
                  <a:gd name="T83" fmla="*/ 1 h 211"/>
                  <a:gd name="T84" fmla="*/ 0 w 246"/>
                  <a:gd name="T85" fmla="*/ 1 h 211"/>
                  <a:gd name="T86" fmla="*/ 0 w 246"/>
                  <a:gd name="T87" fmla="*/ 1 h 211"/>
                  <a:gd name="T88" fmla="*/ 0 w 246"/>
                  <a:gd name="T89" fmla="*/ 1 h 211"/>
                  <a:gd name="T90" fmla="*/ 0 w 246"/>
                  <a:gd name="T91" fmla="*/ 1 h 211"/>
                  <a:gd name="T92" fmla="*/ 0 w 246"/>
                  <a:gd name="T93" fmla="*/ 1 h 211"/>
                  <a:gd name="T94" fmla="*/ 0 w 246"/>
                  <a:gd name="T95" fmla="*/ 1 h 211"/>
                  <a:gd name="T96" fmla="*/ 0 w 246"/>
                  <a:gd name="T97" fmla="*/ 1 h 211"/>
                  <a:gd name="T98" fmla="*/ 0 w 246"/>
                  <a:gd name="T99" fmla="*/ 1 h 211"/>
                  <a:gd name="T100" fmla="*/ 0 w 246"/>
                  <a:gd name="T101" fmla="*/ 1 h 211"/>
                  <a:gd name="T102" fmla="*/ 0 w 246"/>
                  <a:gd name="T103" fmla="*/ 1 h 211"/>
                  <a:gd name="T104" fmla="*/ 0 w 246"/>
                  <a:gd name="T105" fmla="*/ 1 h 211"/>
                  <a:gd name="T106" fmla="*/ 0 w 246"/>
                  <a:gd name="T107" fmla="*/ 1 h 211"/>
                  <a:gd name="T108" fmla="*/ 0 w 246"/>
                  <a:gd name="T109" fmla="*/ 0 h 211"/>
                  <a:gd name="T110" fmla="*/ 0 w 246"/>
                  <a:gd name="T111" fmla="*/ 1 h 211"/>
                  <a:gd name="T112" fmla="*/ 0 w 246"/>
                  <a:gd name="T113" fmla="*/ 1 h 211"/>
                  <a:gd name="T114" fmla="*/ 0 w 246"/>
                  <a:gd name="T115" fmla="*/ 1 h 211"/>
                  <a:gd name="T116" fmla="*/ 0 w 246"/>
                  <a:gd name="T117" fmla="*/ 1 h 211"/>
                  <a:gd name="T118" fmla="*/ 0 w 246"/>
                  <a:gd name="T119" fmla="*/ 1 h 211"/>
                  <a:gd name="T120" fmla="*/ 0 w 246"/>
                  <a:gd name="T121" fmla="*/ 1 h 211"/>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46"/>
                  <a:gd name="T184" fmla="*/ 0 h 211"/>
                  <a:gd name="T185" fmla="*/ 246 w 246"/>
                  <a:gd name="T186" fmla="*/ 211 h 211"/>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46" h="211">
                    <a:moveTo>
                      <a:pt x="90" y="32"/>
                    </a:moveTo>
                    <a:lnTo>
                      <a:pt x="73" y="41"/>
                    </a:lnTo>
                    <a:lnTo>
                      <a:pt x="57" y="51"/>
                    </a:lnTo>
                    <a:lnTo>
                      <a:pt x="41" y="64"/>
                    </a:lnTo>
                    <a:lnTo>
                      <a:pt x="28" y="76"/>
                    </a:lnTo>
                    <a:lnTo>
                      <a:pt x="18" y="89"/>
                    </a:lnTo>
                    <a:lnTo>
                      <a:pt x="9" y="103"/>
                    </a:lnTo>
                    <a:lnTo>
                      <a:pt x="3" y="116"/>
                    </a:lnTo>
                    <a:lnTo>
                      <a:pt x="0" y="131"/>
                    </a:lnTo>
                    <a:lnTo>
                      <a:pt x="3" y="152"/>
                    </a:lnTo>
                    <a:lnTo>
                      <a:pt x="15" y="170"/>
                    </a:lnTo>
                    <a:lnTo>
                      <a:pt x="32" y="185"/>
                    </a:lnTo>
                    <a:lnTo>
                      <a:pt x="54" y="197"/>
                    </a:lnTo>
                    <a:lnTo>
                      <a:pt x="80" y="205"/>
                    </a:lnTo>
                    <a:lnTo>
                      <a:pt x="109" y="210"/>
                    </a:lnTo>
                    <a:lnTo>
                      <a:pt x="137" y="211"/>
                    </a:lnTo>
                    <a:lnTo>
                      <a:pt x="164" y="208"/>
                    </a:lnTo>
                    <a:lnTo>
                      <a:pt x="170" y="208"/>
                    </a:lnTo>
                    <a:lnTo>
                      <a:pt x="176" y="206"/>
                    </a:lnTo>
                    <a:lnTo>
                      <a:pt x="180" y="202"/>
                    </a:lnTo>
                    <a:lnTo>
                      <a:pt x="182" y="198"/>
                    </a:lnTo>
                    <a:lnTo>
                      <a:pt x="180" y="196"/>
                    </a:lnTo>
                    <a:lnTo>
                      <a:pt x="176" y="196"/>
                    </a:lnTo>
                    <a:lnTo>
                      <a:pt x="170" y="195"/>
                    </a:lnTo>
                    <a:lnTo>
                      <a:pt x="163" y="195"/>
                    </a:lnTo>
                    <a:lnTo>
                      <a:pt x="154" y="195"/>
                    </a:lnTo>
                    <a:lnTo>
                      <a:pt x="147" y="195"/>
                    </a:lnTo>
                    <a:lnTo>
                      <a:pt x="140" y="195"/>
                    </a:lnTo>
                    <a:lnTo>
                      <a:pt x="135" y="195"/>
                    </a:lnTo>
                    <a:lnTo>
                      <a:pt x="121" y="194"/>
                    </a:lnTo>
                    <a:lnTo>
                      <a:pt x="108" y="193"/>
                    </a:lnTo>
                    <a:lnTo>
                      <a:pt x="93" y="191"/>
                    </a:lnTo>
                    <a:lnTo>
                      <a:pt x="79" y="188"/>
                    </a:lnTo>
                    <a:lnTo>
                      <a:pt x="64" y="185"/>
                    </a:lnTo>
                    <a:lnTo>
                      <a:pt x="50" y="178"/>
                    </a:lnTo>
                    <a:lnTo>
                      <a:pt x="37" y="169"/>
                    </a:lnTo>
                    <a:lnTo>
                      <a:pt x="22" y="155"/>
                    </a:lnTo>
                    <a:lnTo>
                      <a:pt x="19" y="140"/>
                    </a:lnTo>
                    <a:lnTo>
                      <a:pt x="21" y="126"/>
                    </a:lnTo>
                    <a:lnTo>
                      <a:pt x="26" y="111"/>
                    </a:lnTo>
                    <a:lnTo>
                      <a:pt x="35" y="98"/>
                    </a:lnTo>
                    <a:lnTo>
                      <a:pt x="48" y="85"/>
                    </a:lnTo>
                    <a:lnTo>
                      <a:pt x="63" y="73"/>
                    </a:lnTo>
                    <a:lnTo>
                      <a:pt x="79" y="63"/>
                    </a:lnTo>
                    <a:lnTo>
                      <a:pt x="98" y="52"/>
                    </a:lnTo>
                    <a:lnTo>
                      <a:pt x="117" y="43"/>
                    </a:lnTo>
                    <a:lnTo>
                      <a:pt x="137" y="35"/>
                    </a:lnTo>
                    <a:lnTo>
                      <a:pt x="157" y="28"/>
                    </a:lnTo>
                    <a:lnTo>
                      <a:pt x="176" y="21"/>
                    </a:lnTo>
                    <a:lnTo>
                      <a:pt x="196" y="16"/>
                    </a:lnTo>
                    <a:lnTo>
                      <a:pt x="214" y="11"/>
                    </a:lnTo>
                    <a:lnTo>
                      <a:pt x="231" y="8"/>
                    </a:lnTo>
                    <a:lnTo>
                      <a:pt x="246" y="6"/>
                    </a:lnTo>
                    <a:lnTo>
                      <a:pt x="236" y="2"/>
                    </a:lnTo>
                    <a:lnTo>
                      <a:pt x="220" y="0"/>
                    </a:lnTo>
                    <a:lnTo>
                      <a:pt x="201" y="2"/>
                    </a:lnTo>
                    <a:lnTo>
                      <a:pt x="179" y="5"/>
                    </a:lnTo>
                    <a:lnTo>
                      <a:pt x="154" y="10"/>
                    </a:lnTo>
                    <a:lnTo>
                      <a:pt x="131" y="16"/>
                    </a:lnTo>
                    <a:lnTo>
                      <a:pt x="109" y="24"/>
                    </a:lnTo>
                    <a:lnTo>
                      <a:pt x="90" y="32"/>
                    </a:lnTo>
                    <a:close/>
                  </a:path>
                </a:pathLst>
              </a:custGeom>
              <a:solidFill>
                <a:srgbClr val="000000"/>
              </a:solidFill>
              <a:ln w="9525">
                <a:noFill/>
                <a:round/>
              </a:ln>
            </p:spPr>
            <p:txBody>
              <a:bodyPr/>
              <a:lstStyle/>
              <a:p>
                <a:pPr>
                  <a:defRPr/>
                </a:pP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82" name="Freeform 131"/>
              <p:cNvSpPr/>
              <p:nvPr/>
            </p:nvSpPr>
            <p:spPr bwMode="auto">
              <a:xfrm>
                <a:off x="4989" y="303"/>
                <a:ext cx="53" cy="82"/>
              </a:xfrm>
              <a:custGeom>
                <a:avLst/>
                <a:gdLst>
                  <a:gd name="T0" fmla="*/ 0 w 158"/>
                  <a:gd name="T1" fmla="*/ 1 h 164"/>
                  <a:gd name="T2" fmla="*/ 0 w 158"/>
                  <a:gd name="T3" fmla="*/ 1 h 164"/>
                  <a:gd name="T4" fmla="*/ 0 w 158"/>
                  <a:gd name="T5" fmla="*/ 1 h 164"/>
                  <a:gd name="T6" fmla="*/ 0 w 158"/>
                  <a:gd name="T7" fmla="*/ 1 h 164"/>
                  <a:gd name="T8" fmla="*/ 0 w 158"/>
                  <a:gd name="T9" fmla="*/ 1 h 164"/>
                  <a:gd name="T10" fmla="*/ 0 w 158"/>
                  <a:gd name="T11" fmla="*/ 1 h 164"/>
                  <a:gd name="T12" fmla="*/ 0 w 158"/>
                  <a:gd name="T13" fmla="*/ 1 h 164"/>
                  <a:gd name="T14" fmla="*/ 0 w 158"/>
                  <a:gd name="T15" fmla="*/ 1 h 164"/>
                  <a:gd name="T16" fmla="*/ 0 w 158"/>
                  <a:gd name="T17" fmla="*/ 1 h 164"/>
                  <a:gd name="T18" fmla="*/ 0 w 158"/>
                  <a:gd name="T19" fmla="*/ 1 h 164"/>
                  <a:gd name="T20" fmla="*/ 0 w 158"/>
                  <a:gd name="T21" fmla="*/ 1 h 164"/>
                  <a:gd name="T22" fmla="*/ 0 w 158"/>
                  <a:gd name="T23" fmla="*/ 1 h 164"/>
                  <a:gd name="T24" fmla="*/ 0 w 158"/>
                  <a:gd name="T25" fmla="*/ 1 h 164"/>
                  <a:gd name="T26" fmla="*/ 0 w 158"/>
                  <a:gd name="T27" fmla="*/ 1 h 164"/>
                  <a:gd name="T28" fmla="*/ 0 w 158"/>
                  <a:gd name="T29" fmla="*/ 1 h 164"/>
                  <a:gd name="T30" fmla="*/ 0 w 158"/>
                  <a:gd name="T31" fmla="*/ 1 h 164"/>
                  <a:gd name="T32" fmla="*/ 0 w 158"/>
                  <a:gd name="T33" fmla="*/ 1 h 164"/>
                  <a:gd name="T34" fmla="*/ 0 w 158"/>
                  <a:gd name="T35" fmla="*/ 1 h 164"/>
                  <a:gd name="T36" fmla="*/ 0 w 158"/>
                  <a:gd name="T37" fmla="*/ 1 h 164"/>
                  <a:gd name="T38" fmla="*/ 0 w 158"/>
                  <a:gd name="T39" fmla="*/ 1 h 164"/>
                  <a:gd name="T40" fmla="*/ 0 w 158"/>
                  <a:gd name="T41" fmla="*/ 1 h 164"/>
                  <a:gd name="T42" fmla="*/ 0 w 158"/>
                  <a:gd name="T43" fmla="*/ 1 h 164"/>
                  <a:gd name="T44" fmla="*/ 0 w 158"/>
                  <a:gd name="T45" fmla="*/ 1 h 164"/>
                  <a:gd name="T46" fmla="*/ 0 w 158"/>
                  <a:gd name="T47" fmla="*/ 1 h 164"/>
                  <a:gd name="T48" fmla="*/ 0 w 158"/>
                  <a:gd name="T49" fmla="*/ 1 h 164"/>
                  <a:gd name="T50" fmla="*/ 0 w 158"/>
                  <a:gd name="T51" fmla="*/ 1 h 164"/>
                  <a:gd name="T52" fmla="*/ 0 w 158"/>
                  <a:gd name="T53" fmla="*/ 1 h 164"/>
                  <a:gd name="T54" fmla="*/ 0 w 158"/>
                  <a:gd name="T55" fmla="*/ 1 h 164"/>
                  <a:gd name="T56" fmla="*/ 0 w 158"/>
                  <a:gd name="T57" fmla="*/ 1 h 164"/>
                  <a:gd name="T58" fmla="*/ 0 w 158"/>
                  <a:gd name="T59" fmla="*/ 1 h 164"/>
                  <a:gd name="T60" fmla="*/ 0 w 158"/>
                  <a:gd name="T61" fmla="*/ 0 h 164"/>
                  <a:gd name="T62" fmla="*/ 0 w 158"/>
                  <a:gd name="T63" fmla="*/ 1 h 164"/>
                  <a:gd name="T64" fmla="*/ 0 w 158"/>
                  <a:gd name="T65" fmla="*/ 1 h 164"/>
                  <a:gd name="T66" fmla="*/ 0 w 158"/>
                  <a:gd name="T67" fmla="*/ 1 h 164"/>
                  <a:gd name="T68" fmla="*/ 0 w 158"/>
                  <a:gd name="T69" fmla="*/ 1 h 164"/>
                  <a:gd name="T70" fmla="*/ 0 w 158"/>
                  <a:gd name="T71" fmla="*/ 1 h 164"/>
                  <a:gd name="T72" fmla="*/ 0 w 158"/>
                  <a:gd name="T73" fmla="*/ 1 h 164"/>
                  <a:gd name="T74" fmla="*/ 0 w 158"/>
                  <a:gd name="T75" fmla="*/ 1 h 164"/>
                  <a:gd name="T76" fmla="*/ 0 w 158"/>
                  <a:gd name="T77" fmla="*/ 1 h 164"/>
                  <a:gd name="T78" fmla="*/ 0 w 158"/>
                  <a:gd name="T79" fmla="*/ 1 h 164"/>
                  <a:gd name="T80" fmla="*/ 0 w 158"/>
                  <a:gd name="T81" fmla="*/ 1 h 164"/>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58"/>
                  <a:gd name="T124" fmla="*/ 0 h 164"/>
                  <a:gd name="T125" fmla="*/ 158 w 158"/>
                  <a:gd name="T126" fmla="*/ 164 h 164"/>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58" h="164">
                    <a:moveTo>
                      <a:pt x="133" y="54"/>
                    </a:moveTo>
                    <a:lnTo>
                      <a:pt x="138" y="72"/>
                    </a:lnTo>
                    <a:lnTo>
                      <a:pt x="135" y="86"/>
                    </a:lnTo>
                    <a:lnTo>
                      <a:pt x="125" y="99"/>
                    </a:lnTo>
                    <a:lnTo>
                      <a:pt x="110" y="110"/>
                    </a:lnTo>
                    <a:lnTo>
                      <a:pt x="93" y="120"/>
                    </a:lnTo>
                    <a:lnTo>
                      <a:pt x="74" y="130"/>
                    </a:lnTo>
                    <a:lnTo>
                      <a:pt x="53" y="140"/>
                    </a:lnTo>
                    <a:lnTo>
                      <a:pt x="36" y="149"/>
                    </a:lnTo>
                    <a:lnTo>
                      <a:pt x="33" y="152"/>
                    </a:lnTo>
                    <a:lnTo>
                      <a:pt x="32" y="154"/>
                    </a:lnTo>
                    <a:lnTo>
                      <a:pt x="32" y="157"/>
                    </a:lnTo>
                    <a:lnTo>
                      <a:pt x="35" y="160"/>
                    </a:lnTo>
                    <a:lnTo>
                      <a:pt x="37" y="163"/>
                    </a:lnTo>
                    <a:lnTo>
                      <a:pt x="42" y="164"/>
                    </a:lnTo>
                    <a:lnTo>
                      <a:pt x="46" y="164"/>
                    </a:lnTo>
                    <a:lnTo>
                      <a:pt x="51" y="163"/>
                    </a:lnTo>
                    <a:lnTo>
                      <a:pt x="72" y="153"/>
                    </a:lnTo>
                    <a:lnTo>
                      <a:pt x="94" y="143"/>
                    </a:lnTo>
                    <a:lnTo>
                      <a:pt x="114" y="132"/>
                    </a:lnTo>
                    <a:lnTo>
                      <a:pt x="133" y="118"/>
                    </a:lnTo>
                    <a:lnTo>
                      <a:pt x="146" y="104"/>
                    </a:lnTo>
                    <a:lnTo>
                      <a:pt x="155" y="87"/>
                    </a:lnTo>
                    <a:lnTo>
                      <a:pt x="158" y="70"/>
                    </a:lnTo>
                    <a:lnTo>
                      <a:pt x="152" y="51"/>
                    </a:lnTo>
                    <a:lnTo>
                      <a:pt x="139" y="37"/>
                    </a:lnTo>
                    <a:lnTo>
                      <a:pt x="122" y="24"/>
                    </a:lnTo>
                    <a:lnTo>
                      <a:pt x="99" y="14"/>
                    </a:lnTo>
                    <a:lnTo>
                      <a:pt x="75" y="7"/>
                    </a:lnTo>
                    <a:lnTo>
                      <a:pt x="51" y="2"/>
                    </a:lnTo>
                    <a:lnTo>
                      <a:pt x="29" y="0"/>
                    </a:lnTo>
                    <a:lnTo>
                      <a:pt x="11" y="1"/>
                    </a:lnTo>
                    <a:lnTo>
                      <a:pt x="0" y="5"/>
                    </a:lnTo>
                    <a:lnTo>
                      <a:pt x="20" y="9"/>
                    </a:lnTo>
                    <a:lnTo>
                      <a:pt x="40" y="12"/>
                    </a:lnTo>
                    <a:lnTo>
                      <a:pt x="59" y="15"/>
                    </a:lnTo>
                    <a:lnTo>
                      <a:pt x="78" y="19"/>
                    </a:lnTo>
                    <a:lnTo>
                      <a:pt x="96" y="24"/>
                    </a:lnTo>
                    <a:lnTo>
                      <a:pt x="112" y="32"/>
                    </a:lnTo>
                    <a:lnTo>
                      <a:pt x="125" y="41"/>
                    </a:lnTo>
                    <a:lnTo>
                      <a:pt x="133" y="54"/>
                    </a:lnTo>
                    <a:close/>
                  </a:path>
                </a:pathLst>
              </a:custGeom>
              <a:solidFill>
                <a:srgbClr val="000000"/>
              </a:solidFill>
              <a:ln w="9525">
                <a:noFill/>
                <a:round/>
              </a:ln>
            </p:spPr>
            <p:txBody>
              <a:bodyPr/>
              <a:lstStyle/>
              <a:p>
                <a:pPr>
                  <a:defRPr/>
                </a:pP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83" name="Freeform 132"/>
              <p:cNvSpPr/>
              <p:nvPr/>
            </p:nvSpPr>
            <p:spPr bwMode="auto">
              <a:xfrm>
                <a:off x="4796" y="285"/>
                <a:ext cx="134" cy="170"/>
              </a:xfrm>
              <a:custGeom>
                <a:avLst/>
                <a:gdLst>
                  <a:gd name="T0" fmla="*/ 0 w 400"/>
                  <a:gd name="T1" fmla="*/ 1 h 340"/>
                  <a:gd name="T2" fmla="*/ 0 w 400"/>
                  <a:gd name="T3" fmla="*/ 1 h 340"/>
                  <a:gd name="T4" fmla="*/ 0 w 400"/>
                  <a:gd name="T5" fmla="*/ 1 h 340"/>
                  <a:gd name="T6" fmla="*/ 0 w 400"/>
                  <a:gd name="T7" fmla="*/ 1 h 340"/>
                  <a:gd name="T8" fmla="*/ 0 w 400"/>
                  <a:gd name="T9" fmla="*/ 1 h 340"/>
                  <a:gd name="T10" fmla="*/ 0 w 400"/>
                  <a:gd name="T11" fmla="*/ 1 h 340"/>
                  <a:gd name="T12" fmla="*/ 0 w 400"/>
                  <a:gd name="T13" fmla="*/ 1 h 340"/>
                  <a:gd name="T14" fmla="*/ 0 w 400"/>
                  <a:gd name="T15" fmla="*/ 1 h 340"/>
                  <a:gd name="T16" fmla="*/ 0 w 400"/>
                  <a:gd name="T17" fmla="*/ 1 h 340"/>
                  <a:gd name="T18" fmla="*/ 0 w 400"/>
                  <a:gd name="T19" fmla="*/ 1 h 340"/>
                  <a:gd name="T20" fmla="*/ 0 w 400"/>
                  <a:gd name="T21" fmla="*/ 1 h 340"/>
                  <a:gd name="T22" fmla="*/ 0 w 400"/>
                  <a:gd name="T23" fmla="*/ 1 h 340"/>
                  <a:gd name="T24" fmla="*/ 0 w 400"/>
                  <a:gd name="T25" fmla="*/ 1 h 340"/>
                  <a:gd name="T26" fmla="*/ 0 w 400"/>
                  <a:gd name="T27" fmla="*/ 1 h 340"/>
                  <a:gd name="T28" fmla="*/ 0 w 400"/>
                  <a:gd name="T29" fmla="*/ 1 h 340"/>
                  <a:gd name="T30" fmla="*/ 0 w 400"/>
                  <a:gd name="T31" fmla="*/ 1 h 340"/>
                  <a:gd name="T32" fmla="*/ 0 w 400"/>
                  <a:gd name="T33" fmla="*/ 1 h 340"/>
                  <a:gd name="T34" fmla="*/ 0 w 400"/>
                  <a:gd name="T35" fmla="*/ 1 h 340"/>
                  <a:gd name="T36" fmla="*/ 0 w 400"/>
                  <a:gd name="T37" fmla="*/ 1 h 340"/>
                  <a:gd name="T38" fmla="*/ 0 w 400"/>
                  <a:gd name="T39" fmla="*/ 1 h 340"/>
                  <a:gd name="T40" fmla="*/ 0 w 400"/>
                  <a:gd name="T41" fmla="*/ 1 h 340"/>
                  <a:gd name="T42" fmla="*/ 0 w 400"/>
                  <a:gd name="T43" fmla="*/ 1 h 340"/>
                  <a:gd name="T44" fmla="*/ 0 w 400"/>
                  <a:gd name="T45" fmla="*/ 1 h 340"/>
                  <a:gd name="T46" fmla="*/ 0 w 400"/>
                  <a:gd name="T47" fmla="*/ 1 h 340"/>
                  <a:gd name="T48" fmla="*/ 0 w 400"/>
                  <a:gd name="T49" fmla="*/ 1 h 340"/>
                  <a:gd name="T50" fmla="*/ 0 w 400"/>
                  <a:gd name="T51" fmla="*/ 1 h 340"/>
                  <a:gd name="T52" fmla="*/ 0 w 400"/>
                  <a:gd name="T53" fmla="*/ 1 h 340"/>
                  <a:gd name="T54" fmla="*/ 0 w 400"/>
                  <a:gd name="T55" fmla="*/ 1 h 340"/>
                  <a:gd name="T56" fmla="*/ 0 w 400"/>
                  <a:gd name="T57" fmla="*/ 1 h 340"/>
                  <a:gd name="T58" fmla="*/ 0 w 400"/>
                  <a:gd name="T59" fmla="*/ 1 h 340"/>
                  <a:gd name="T60" fmla="*/ 0 w 400"/>
                  <a:gd name="T61" fmla="*/ 1 h 340"/>
                  <a:gd name="T62" fmla="*/ 0 w 400"/>
                  <a:gd name="T63" fmla="*/ 1 h 340"/>
                  <a:gd name="T64" fmla="*/ 0 w 400"/>
                  <a:gd name="T65" fmla="*/ 1 h 340"/>
                  <a:gd name="T66" fmla="*/ 0 w 400"/>
                  <a:gd name="T67" fmla="*/ 1 h 340"/>
                  <a:gd name="T68" fmla="*/ 0 w 400"/>
                  <a:gd name="T69" fmla="*/ 1 h 340"/>
                  <a:gd name="T70" fmla="*/ 0 w 400"/>
                  <a:gd name="T71" fmla="*/ 1 h 340"/>
                  <a:gd name="T72" fmla="*/ 0 w 400"/>
                  <a:gd name="T73" fmla="*/ 1 h 340"/>
                  <a:gd name="T74" fmla="*/ 0 w 400"/>
                  <a:gd name="T75" fmla="*/ 1 h 340"/>
                  <a:gd name="T76" fmla="*/ 0 w 400"/>
                  <a:gd name="T77" fmla="*/ 1 h 340"/>
                  <a:gd name="T78" fmla="*/ 0 w 400"/>
                  <a:gd name="T79" fmla="*/ 1 h 340"/>
                  <a:gd name="T80" fmla="*/ 0 w 400"/>
                  <a:gd name="T81" fmla="*/ 0 h 340"/>
                  <a:gd name="T82" fmla="*/ 0 w 400"/>
                  <a:gd name="T83" fmla="*/ 1 h 340"/>
                  <a:gd name="T84" fmla="*/ 0 w 400"/>
                  <a:gd name="T85" fmla="*/ 1 h 340"/>
                  <a:gd name="T86" fmla="*/ 0 w 400"/>
                  <a:gd name="T87" fmla="*/ 1 h 340"/>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400"/>
                  <a:gd name="T133" fmla="*/ 0 h 340"/>
                  <a:gd name="T134" fmla="*/ 400 w 400"/>
                  <a:gd name="T135" fmla="*/ 340 h 340"/>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400" h="340">
                    <a:moveTo>
                      <a:pt x="156" y="45"/>
                    </a:moveTo>
                    <a:lnTo>
                      <a:pt x="125" y="62"/>
                    </a:lnTo>
                    <a:lnTo>
                      <a:pt x="95" y="82"/>
                    </a:lnTo>
                    <a:lnTo>
                      <a:pt x="67" y="103"/>
                    </a:lnTo>
                    <a:lnTo>
                      <a:pt x="42" y="125"/>
                    </a:lnTo>
                    <a:lnTo>
                      <a:pt x="22" y="150"/>
                    </a:lnTo>
                    <a:lnTo>
                      <a:pt x="8" y="176"/>
                    </a:lnTo>
                    <a:lnTo>
                      <a:pt x="0" y="204"/>
                    </a:lnTo>
                    <a:lnTo>
                      <a:pt x="2" y="233"/>
                    </a:lnTo>
                    <a:lnTo>
                      <a:pt x="5" y="240"/>
                    </a:lnTo>
                    <a:lnTo>
                      <a:pt x="9" y="248"/>
                    </a:lnTo>
                    <a:lnTo>
                      <a:pt x="13" y="254"/>
                    </a:lnTo>
                    <a:lnTo>
                      <a:pt x="19" y="261"/>
                    </a:lnTo>
                    <a:lnTo>
                      <a:pt x="26" y="268"/>
                    </a:lnTo>
                    <a:lnTo>
                      <a:pt x="34" y="274"/>
                    </a:lnTo>
                    <a:lnTo>
                      <a:pt x="42" y="279"/>
                    </a:lnTo>
                    <a:lnTo>
                      <a:pt x="51" y="283"/>
                    </a:lnTo>
                    <a:lnTo>
                      <a:pt x="70" y="291"/>
                    </a:lnTo>
                    <a:lnTo>
                      <a:pt x="89" y="298"/>
                    </a:lnTo>
                    <a:lnTo>
                      <a:pt x="108" y="305"/>
                    </a:lnTo>
                    <a:lnTo>
                      <a:pt x="128" y="310"/>
                    </a:lnTo>
                    <a:lnTo>
                      <a:pt x="149" y="315"/>
                    </a:lnTo>
                    <a:lnTo>
                      <a:pt x="169" y="319"/>
                    </a:lnTo>
                    <a:lnTo>
                      <a:pt x="189" y="323"/>
                    </a:lnTo>
                    <a:lnTo>
                      <a:pt x="210" y="326"/>
                    </a:lnTo>
                    <a:lnTo>
                      <a:pt x="231" y="329"/>
                    </a:lnTo>
                    <a:lnTo>
                      <a:pt x="253" y="331"/>
                    </a:lnTo>
                    <a:lnTo>
                      <a:pt x="274" y="334"/>
                    </a:lnTo>
                    <a:lnTo>
                      <a:pt x="295" y="336"/>
                    </a:lnTo>
                    <a:lnTo>
                      <a:pt x="317" y="337"/>
                    </a:lnTo>
                    <a:lnTo>
                      <a:pt x="339" y="338"/>
                    </a:lnTo>
                    <a:lnTo>
                      <a:pt x="359" y="339"/>
                    </a:lnTo>
                    <a:lnTo>
                      <a:pt x="381" y="340"/>
                    </a:lnTo>
                    <a:lnTo>
                      <a:pt x="387" y="340"/>
                    </a:lnTo>
                    <a:lnTo>
                      <a:pt x="393" y="337"/>
                    </a:lnTo>
                    <a:lnTo>
                      <a:pt x="397" y="334"/>
                    </a:lnTo>
                    <a:lnTo>
                      <a:pt x="400" y="328"/>
                    </a:lnTo>
                    <a:lnTo>
                      <a:pt x="400" y="323"/>
                    </a:lnTo>
                    <a:lnTo>
                      <a:pt x="397" y="319"/>
                    </a:lnTo>
                    <a:lnTo>
                      <a:pt x="391" y="316"/>
                    </a:lnTo>
                    <a:lnTo>
                      <a:pt x="385" y="315"/>
                    </a:lnTo>
                    <a:lnTo>
                      <a:pt x="365" y="315"/>
                    </a:lnTo>
                    <a:lnTo>
                      <a:pt x="346" y="315"/>
                    </a:lnTo>
                    <a:lnTo>
                      <a:pt x="326" y="314"/>
                    </a:lnTo>
                    <a:lnTo>
                      <a:pt x="307" y="313"/>
                    </a:lnTo>
                    <a:lnTo>
                      <a:pt x="287" y="312"/>
                    </a:lnTo>
                    <a:lnTo>
                      <a:pt x="266" y="310"/>
                    </a:lnTo>
                    <a:lnTo>
                      <a:pt x="247" y="308"/>
                    </a:lnTo>
                    <a:lnTo>
                      <a:pt x="227" y="306"/>
                    </a:lnTo>
                    <a:lnTo>
                      <a:pt x="208" y="303"/>
                    </a:lnTo>
                    <a:lnTo>
                      <a:pt x="188" y="300"/>
                    </a:lnTo>
                    <a:lnTo>
                      <a:pt x="169" y="295"/>
                    </a:lnTo>
                    <a:lnTo>
                      <a:pt x="150" y="291"/>
                    </a:lnTo>
                    <a:lnTo>
                      <a:pt x="131" y="287"/>
                    </a:lnTo>
                    <a:lnTo>
                      <a:pt x="114" y="281"/>
                    </a:lnTo>
                    <a:lnTo>
                      <a:pt x="95" y="275"/>
                    </a:lnTo>
                    <a:lnTo>
                      <a:pt x="77" y="269"/>
                    </a:lnTo>
                    <a:lnTo>
                      <a:pt x="63" y="261"/>
                    </a:lnTo>
                    <a:lnTo>
                      <a:pt x="51" y="251"/>
                    </a:lnTo>
                    <a:lnTo>
                      <a:pt x="44" y="241"/>
                    </a:lnTo>
                    <a:lnTo>
                      <a:pt x="38" y="228"/>
                    </a:lnTo>
                    <a:lnTo>
                      <a:pt x="38" y="214"/>
                    </a:lnTo>
                    <a:lnTo>
                      <a:pt x="41" y="195"/>
                    </a:lnTo>
                    <a:lnTo>
                      <a:pt x="47" y="177"/>
                    </a:lnTo>
                    <a:lnTo>
                      <a:pt x="53" y="163"/>
                    </a:lnTo>
                    <a:lnTo>
                      <a:pt x="63" y="148"/>
                    </a:lnTo>
                    <a:lnTo>
                      <a:pt x="74" y="135"/>
                    </a:lnTo>
                    <a:lnTo>
                      <a:pt x="85" y="122"/>
                    </a:lnTo>
                    <a:lnTo>
                      <a:pt x="98" y="111"/>
                    </a:lnTo>
                    <a:lnTo>
                      <a:pt x="111" y="100"/>
                    </a:lnTo>
                    <a:lnTo>
                      <a:pt x="125" y="89"/>
                    </a:lnTo>
                    <a:lnTo>
                      <a:pt x="141" y="79"/>
                    </a:lnTo>
                    <a:lnTo>
                      <a:pt x="160" y="68"/>
                    </a:lnTo>
                    <a:lnTo>
                      <a:pt x="179" y="57"/>
                    </a:lnTo>
                    <a:lnTo>
                      <a:pt x="201" y="47"/>
                    </a:lnTo>
                    <a:lnTo>
                      <a:pt x="224" y="37"/>
                    </a:lnTo>
                    <a:lnTo>
                      <a:pt x="249" y="27"/>
                    </a:lnTo>
                    <a:lnTo>
                      <a:pt x="272" y="19"/>
                    </a:lnTo>
                    <a:lnTo>
                      <a:pt x="294" y="12"/>
                    </a:lnTo>
                    <a:lnTo>
                      <a:pt x="314" y="6"/>
                    </a:lnTo>
                    <a:lnTo>
                      <a:pt x="332" y="1"/>
                    </a:lnTo>
                    <a:lnTo>
                      <a:pt x="316" y="0"/>
                    </a:lnTo>
                    <a:lnTo>
                      <a:pt x="295" y="1"/>
                    </a:lnTo>
                    <a:lnTo>
                      <a:pt x="274" y="5"/>
                    </a:lnTo>
                    <a:lnTo>
                      <a:pt x="249" y="10"/>
                    </a:lnTo>
                    <a:lnTo>
                      <a:pt x="224" y="17"/>
                    </a:lnTo>
                    <a:lnTo>
                      <a:pt x="199" y="25"/>
                    </a:lnTo>
                    <a:lnTo>
                      <a:pt x="176" y="35"/>
                    </a:lnTo>
                    <a:lnTo>
                      <a:pt x="156" y="45"/>
                    </a:lnTo>
                    <a:close/>
                  </a:path>
                </a:pathLst>
              </a:custGeom>
              <a:solidFill>
                <a:srgbClr val="000000"/>
              </a:solidFill>
              <a:ln w="9525">
                <a:noFill/>
                <a:round/>
              </a:ln>
            </p:spPr>
            <p:txBody>
              <a:bodyPr/>
              <a:lstStyle/>
              <a:p>
                <a:pPr>
                  <a:defRPr/>
                </a:pP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84" name="Freeform 133"/>
              <p:cNvSpPr/>
              <p:nvPr/>
            </p:nvSpPr>
            <p:spPr bwMode="auto">
              <a:xfrm>
                <a:off x="4984" y="279"/>
                <a:ext cx="117" cy="114"/>
              </a:xfrm>
              <a:custGeom>
                <a:avLst/>
                <a:gdLst>
                  <a:gd name="T0" fmla="*/ 0 w 349"/>
                  <a:gd name="T1" fmla="*/ 1 h 227"/>
                  <a:gd name="T2" fmla="*/ 0 w 349"/>
                  <a:gd name="T3" fmla="*/ 1 h 227"/>
                  <a:gd name="T4" fmla="*/ 0 w 349"/>
                  <a:gd name="T5" fmla="*/ 1 h 227"/>
                  <a:gd name="T6" fmla="*/ 0 w 349"/>
                  <a:gd name="T7" fmla="*/ 1 h 227"/>
                  <a:gd name="T8" fmla="*/ 0 w 349"/>
                  <a:gd name="T9" fmla="*/ 1 h 227"/>
                  <a:gd name="T10" fmla="*/ 0 w 349"/>
                  <a:gd name="T11" fmla="*/ 1 h 227"/>
                  <a:gd name="T12" fmla="*/ 0 w 349"/>
                  <a:gd name="T13" fmla="*/ 1 h 227"/>
                  <a:gd name="T14" fmla="*/ 0 w 349"/>
                  <a:gd name="T15" fmla="*/ 1 h 227"/>
                  <a:gd name="T16" fmla="*/ 0 w 349"/>
                  <a:gd name="T17" fmla="*/ 1 h 227"/>
                  <a:gd name="T18" fmla="*/ 0 w 349"/>
                  <a:gd name="T19" fmla="*/ 1 h 227"/>
                  <a:gd name="T20" fmla="*/ 0 w 349"/>
                  <a:gd name="T21" fmla="*/ 1 h 227"/>
                  <a:gd name="T22" fmla="*/ 0 w 349"/>
                  <a:gd name="T23" fmla="*/ 1 h 227"/>
                  <a:gd name="T24" fmla="*/ 0 w 349"/>
                  <a:gd name="T25" fmla="*/ 1 h 227"/>
                  <a:gd name="T26" fmla="*/ 0 w 349"/>
                  <a:gd name="T27" fmla="*/ 1 h 227"/>
                  <a:gd name="T28" fmla="*/ 0 w 349"/>
                  <a:gd name="T29" fmla="*/ 1 h 227"/>
                  <a:gd name="T30" fmla="*/ 0 w 349"/>
                  <a:gd name="T31" fmla="*/ 1 h 227"/>
                  <a:gd name="T32" fmla="*/ 0 w 349"/>
                  <a:gd name="T33" fmla="*/ 1 h 227"/>
                  <a:gd name="T34" fmla="*/ 0 w 349"/>
                  <a:gd name="T35" fmla="*/ 1 h 227"/>
                  <a:gd name="T36" fmla="*/ 0 w 349"/>
                  <a:gd name="T37" fmla="*/ 1 h 227"/>
                  <a:gd name="T38" fmla="*/ 0 w 349"/>
                  <a:gd name="T39" fmla="*/ 1 h 227"/>
                  <a:gd name="T40" fmla="*/ 0 w 349"/>
                  <a:gd name="T41" fmla="*/ 1 h 227"/>
                  <a:gd name="T42" fmla="*/ 0 w 349"/>
                  <a:gd name="T43" fmla="*/ 1 h 227"/>
                  <a:gd name="T44" fmla="*/ 0 w 349"/>
                  <a:gd name="T45" fmla="*/ 1 h 227"/>
                  <a:gd name="T46" fmla="*/ 0 w 349"/>
                  <a:gd name="T47" fmla="*/ 1 h 227"/>
                  <a:gd name="T48" fmla="*/ 0 w 349"/>
                  <a:gd name="T49" fmla="*/ 1 h 227"/>
                  <a:gd name="T50" fmla="*/ 0 w 349"/>
                  <a:gd name="T51" fmla="*/ 1 h 227"/>
                  <a:gd name="T52" fmla="*/ 0 w 349"/>
                  <a:gd name="T53" fmla="*/ 1 h 227"/>
                  <a:gd name="T54" fmla="*/ 0 w 349"/>
                  <a:gd name="T55" fmla="*/ 1 h 227"/>
                  <a:gd name="T56" fmla="*/ 0 w 349"/>
                  <a:gd name="T57" fmla="*/ 1 h 227"/>
                  <a:gd name="T58" fmla="*/ 0 w 349"/>
                  <a:gd name="T59" fmla="*/ 1 h 227"/>
                  <a:gd name="T60" fmla="*/ 0 w 349"/>
                  <a:gd name="T61" fmla="*/ 1 h 227"/>
                  <a:gd name="T62" fmla="*/ 0 w 349"/>
                  <a:gd name="T63" fmla="*/ 1 h 227"/>
                  <a:gd name="T64" fmla="*/ 0 w 349"/>
                  <a:gd name="T65" fmla="*/ 1 h 227"/>
                  <a:gd name="T66" fmla="*/ 0 w 349"/>
                  <a:gd name="T67" fmla="*/ 1 h 227"/>
                  <a:gd name="T68" fmla="*/ 0 w 349"/>
                  <a:gd name="T69" fmla="*/ 1 h 227"/>
                  <a:gd name="T70" fmla="*/ 0 w 349"/>
                  <a:gd name="T71" fmla="*/ 1 h 227"/>
                  <a:gd name="T72" fmla="*/ 0 w 349"/>
                  <a:gd name="T73" fmla="*/ 1 h 227"/>
                  <a:gd name="T74" fmla="*/ 0 w 349"/>
                  <a:gd name="T75" fmla="*/ 1 h 227"/>
                  <a:gd name="T76" fmla="*/ 0 w 349"/>
                  <a:gd name="T77" fmla="*/ 1 h 227"/>
                  <a:gd name="T78" fmla="*/ 0 w 349"/>
                  <a:gd name="T79" fmla="*/ 0 h 227"/>
                  <a:gd name="T80" fmla="*/ 0 w 349"/>
                  <a:gd name="T81" fmla="*/ 0 h 227"/>
                  <a:gd name="T82" fmla="*/ 0 w 349"/>
                  <a:gd name="T83" fmla="*/ 0 h 227"/>
                  <a:gd name="T84" fmla="*/ 0 w 349"/>
                  <a:gd name="T85" fmla="*/ 1 h 227"/>
                  <a:gd name="T86" fmla="*/ 0 w 349"/>
                  <a:gd name="T87" fmla="*/ 1 h 227"/>
                  <a:gd name="T88" fmla="*/ 0 w 349"/>
                  <a:gd name="T89" fmla="*/ 1 h 227"/>
                  <a:gd name="T90" fmla="*/ 0 w 349"/>
                  <a:gd name="T91" fmla="*/ 1 h 227"/>
                  <a:gd name="T92" fmla="*/ 0 w 349"/>
                  <a:gd name="T93" fmla="*/ 1 h 227"/>
                  <a:gd name="T94" fmla="*/ 0 w 349"/>
                  <a:gd name="T95" fmla="*/ 1 h 227"/>
                  <a:gd name="T96" fmla="*/ 0 w 349"/>
                  <a:gd name="T97" fmla="*/ 1 h 227"/>
                  <a:gd name="T98" fmla="*/ 0 w 349"/>
                  <a:gd name="T99" fmla="*/ 1 h 227"/>
                  <a:gd name="T100" fmla="*/ 0 w 349"/>
                  <a:gd name="T101" fmla="*/ 1 h 227"/>
                  <a:gd name="T102" fmla="*/ 0 w 349"/>
                  <a:gd name="T103" fmla="*/ 1 h 227"/>
                  <a:gd name="T104" fmla="*/ 0 w 349"/>
                  <a:gd name="T105" fmla="*/ 1 h 227"/>
                  <a:gd name="T106" fmla="*/ 0 w 349"/>
                  <a:gd name="T107" fmla="*/ 1 h 227"/>
                  <a:gd name="T108" fmla="*/ 0 w 349"/>
                  <a:gd name="T109" fmla="*/ 1 h 227"/>
                  <a:gd name="T110" fmla="*/ 0 w 349"/>
                  <a:gd name="T111" fmla="*/ 1 h 227"/>
                  <a:gd name="T112" fmla="*/ 0 w 349"/>
                  <a:gd name="T113" fmla="*/ 1 h 227"/>
                  <a:gd name="T114" fmla="*/ 0 w 349"/>
                  <a:gd name="T115" fmla="*/ 1 h 227"/>
                  <a:gd name="T116" fmla="*/ 0 w 349"/>
                  <a:gd name="T117" fmla="*/ 1 h 227"/>
                  <a:gd name="T118" fmla="*/ 0 w 349"/>
                  <a:gd name="T119" fmla="*/ 1 h 227"/>
                  <a:gd name="T120" fmla="*/ 0 w 349"/>
                  <a:gd name="T121" fmla="*/ 1 h 22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349"/>
                  <a:gd name="T184" fmla="*/ 0 h 227"/>
                  <a:gd name="T185" fmla="*/ 349 w 349"/>
                  <a:gd name="T186" fmla="*/ 227 h 22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349" h="227">
                    <a:moveTo>
                      <a:pt x="291" y="70"/>
                    </a:moveTo>
                    <a:lnTo>
                      <a:pt x="307" y="83"/>
                    </a:lnTo>
                    <a:lnTo>
                      <a:pt x="316" y="97"/>
                    </a:lnTo>
                    <a:lnTo>
                      <a:pt x="321" y="113"/>
                    </a:lnTo>
                    <a:lnTo>
                      <a:pt x="321" y="129"/>
                    </a:lnTo>
                    <a:lnTo>
                      <a:pt x="318" y="142"/>
                    </a:lnTo>
                    <a:lnTo>
                      <a:pt x="313" y="154"/>
                    </a:lnTo>
                    <a:lnTo>
                      <a:pt x="302" y="165"/>
                    </a:lnTo>
                    <a:lnTo>
                      <a:pt x="292" y="174"/>
                    </a:lnTo>
                    <a:lnTo>
                      <a:pt x="279" y="185"/>
                    </a:lnTo>
                    <a:lnTo>
                      <a:pt x="266" y="193"/>
                    </a:lnTo>
                    <a:lnTo>
                      <a:pt x="253" y="202"/>
                    </a:lnTo>
                    <a:lnTo>
                      <a:pt x="240" y="212"/>
                    </a:lnTo>
                    <a:lnTo>
                      <a:pt x="237" y="215"/>
                    </a:lnTo>
                    <a:lnTo>
                      <a:pt x="236" y="218"/>
                    </a:lnTo>
                    <a:lnTo>
                      <a:pt x="237" y="221"/>
                    </a:lnTo>
                    <a:lnTo>
                      <a:pt x="240" y="224"/>
                    </a:lnTo>
                    <a:lnTo>
                      <a:pt x="244" y="226"/>
                    </a:lnTo>
                    <a:lnTo>
                      <a:pt x="249" y="227"/>
                    </a:lnTo>
                    <a:lnTo>
                      <a:pt x="254" y="226"/>
                    </a:lnTo>
                    <a:lnTo>
                      <a:pt x="259" y="224"/>
                    </a:lnTo>
                    <a:lnTo>
                      <a:pt x="288" y="211"/>
                    </a:lnTo>
                    <a:lnTo>
                      <a:pt x="311" y="193"/>
                    </a:lnTo>
                    <a:lnTo>
                      <a:pt x="331" y="172"/>
                    </a:lnTo>
                    <a:lnTo>
                      <a:pt x="345" y="151"/>
                    </a:lnTo>
                    <a:lnTo>
                      <a:pt x="349" y="127"/>
                    </a:lnTo>
                    <a:lnTo>
                      <a:pt x="346" y="104"/>
                    </a:lnTo>
                    <a:lnTo>
                      <a:pt x="334" y="83"/>
                    </a:lnTo>
                    <a:lnTo>
                      <a:pt x="311" y="63"/>
                    </a:lnTo>
                    <a:lnTo>
                      <a:pt x="294" y="53"/>
                    </a:lnTo>
                    <a:lnTo>
                      <a:pt x="273" y="44"/>
                    </a:lnTo>
                    <a:lnTo>
                      <a:pt x="250" y="35"/>
                    </a:lnTo>
                    <a:lnTo>
                      <a:pt x="227" y="28"/>
                    </a:lnTo>
                    <a:lnTo>
                      <a:pt x="202" y="22"/>
                    </a:lnTo>
                    <a:lnTo>
                      <a:pt x="176" y="17"/>
                    </a:lnTo>
                    <a:lnTo>
                      <a:pt x="151" y="12"/>
                    </a:lnTo>
                    <a:lnTo>
                      <a:pt x="125" y="7"/>
                    </a:lnTo>
                    <a:lnTo>
                      <a:pt x="102" y="4"/>
                    </a:lnTo>
                    <a:lnTo>
                      <a:pt x="79" y="2"/>
                    </a:lnTo>
                    <a:lnTo>
                      <a:pt x="58" y="0"/>
                    </a:lnTo>
                    <a:lnTo>
                      <a:pt x="39" y="0"/>
                    </a:lnTo>
                    <a:lnTo>
                      <a:pt x="23" y="0"/>
                    </a:lnTo>
                    <a:lnTo>
                      <a:pt x="12" y="1"/>
                    </a:lnTo>
                    <a:lnTo>
                      <a:pt x="5" y="3"/>
                    </a:lnTo>
                    <a:lnTo>
                      <a:pt x="0" y="5"/>
                    </a:lnTo>
                    <a:lnTo>
                      <a:pt x="15" y="7"/>
                    </a:lnTo>
                    <a:lnTo>
                      <a:pt x="31" y="9"/>
                    </a:lnTo>
                    <a:lnTo>
                      <a:pt x="47" y="11"/>
                    </a:lnTo>
                    <a:lnTo>
                      <a:pt x="64" y="13"/>
                    </a:lnTo>
                    <a:lnTo>
                      <a:pt x="83" y="15"/>
                    </a:lnTo>
                    <a:lnTo>
                      <a:pt x="102" y="17"/>
                    </a:lnTo>
                    <a:lnTo>
                      <a:pt x="121" y="20"/>
                    </a:lnTo>
                    <a:lnTo>
                      <a:pt x="141" y="23"/>
                    </a:lnTo>
                    <a:lnTo>
                      <a:pt x="160" y="27"/>
                    </a:lnTo>
                    <a:lnTo>
                      <a:pt x="180" y="31"/>
                    </a:lnTo>
                    <a:lnTo>
                      <a:pt x="201" y="36"/>
                    </a:lnTo>
                    <a:lnTo>
                      <a:pt x="220" y="41"/>
                    </a:lnTo>
                    <a:lnTo>
                      <a:pt x="238" y="48"/>
                    </a:lnTo>
                    <a:lnTo>
                      <a:pt x="257" y="54"/>
                    </a:lnTo>
                    <a:lnTo>
                      <a:pt x="275" y="62"/>
                    </a:lnTo>
                    <a:lnTo>
                      <a:pt x="291" y="70"/>
                    </a:lnTo>
                    <a:close/>
                  </a:path>
                </a:pathLst>
              </a:custGeom>
              <a:solidFill>
                <a:srgbClr val="000000"/>
              </a:solidFill>
              <a:ln w="9525">
                <a:noFill/>
                <a:round/>
              </a:ln>
            </p:spPr>
            <p:txBody>
              <a:bodyPr/>
              <a:lstStyle/>
              <a:p>
                <a:pPr>
                  <a:defRPr/>
                </a:pP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85" name="Freeform 134"/>
              <p:cNvSpPr/>
              <p:nvPr/>
            </p:nvSpPr>
            <p:spPr bwMode="auto">
              <a:xfrm>
                <a:off x="4750" y="340"/>
                <a:ext cx="48" cy="107"/>
              </a:xfrm>
              <a:custGeom>
                <a:avLst/>
                <a:gdLst>
                  <a:gd name="T0" fmla="*/ 0 w 143"/>
                  <a:gd name="T1" fmla="*/ 1 h 212"/>
                  <a:gd name="T2" fmla="*/ 0 w 143"/>
                  <a:gd name="T3" fmla="*/ 1 h 212"/>
                  <a:gd name="T4" fmla="*/ 0 w 143"/>
                  <a:gd name="T5" fmla="*/ 1 h 212"/>
                  <a:gd name="T6" fmla="*/ 0 w 143"/>
                  <a:gd name="T7" fmla="*/ 1 h 212"/>
                  <a:gd name="T8" fmla="*/ 0 w 143"/>
                  <a:gd name="T9" fmla="*/ 1 h 212"/>
                  <a:gd name="T10" fmla="*/ 0 w 143"/>
                  <a:gd name="T11" fmla="*/ 1 h 212"/>
                  <a:gd name="T12" fmla="*/ 0 w 143"/>
                  <a:gd name="T13" fmla="*/ 1 h 212"/>
                  <a:gd name="T14" fmla="*/ 0 w 143"/>
                  <a:gd name="T15" fmla="*/ 1 h 212"/>
                  <a:gd name="T16" fmla="*/ 0 w 143"/>
                  <a:gd name="T17" fmla="*/ 1 h 212"/>
                  <a:gd name="T18" fmla="*/ 0 w 143"/>
                  <a:gd name="T19" fmla="*/ 1 h 212"/>
                  <a:gd name="T20" fmla="*/ 0 w 143"/>
                  <a:gd name="T21" fmla="*/ 1 h 212"/>
                  <a:gd name="T22" fmla="*/ 0 w 143"/>
                  <a:gd name="T23" fmla="*/ 1 h 212"/>
                  <a:gd name="T24" fmla="*/ 0 w 143"/>
                  <a:gd name="T25" fmla="*/ 1 h 212"/>
                  <a:gd name="T26" fmla="*/ 0 w 143"/>
                  <a:gd name="T27" fmla="*/ 1 h 212"/>
                  <a:gd name="T28" fmla="*/ 0 w 143"/>
                  <a:gd name="T29" fmla="*/ 1 h 212"/>
                  <a:gd name="T30" fmla="*/ 0 w 143"/>
                  <a:gd name="T31" fmla="*/ 1 h 212"/>
                  <a:gd name="T32" fmla="*/ 0 w 143"/>
                  <a:gd name="T33" fmla="*/ 1 h 212"/>
                  <a:gd name="T34" fmla="*/ 0 w 143"/>
                  <a:gd name="T35" fmla="*/ 1 h 212"/>
                  <a:gd name="T36" fmla="*/ 0 w 143"/>
                  <a:gd name="T37" fmla="*/ 1 h 212"/>
                  <a:gd name="T38" fmla="*/ 0 w 143"/>
                  <a:gd name="T39" fmla="*/ 1 h 212"/>
                  <a:gd name="T40" fmla="*/ 0 w 143"/>
                  <a:gd name="T41" fmla="*/ 1 h 212"/>
                  <a:gd name="T42" fmla="*/ 0 w 143"/>
                  <a:gd name="T43" fmla="*/ 1 h 212"/>
                  <a:gd name="T44" fmla="*/ 0 w 143"/>
                  <a:gd name="T45" fmla="*/ 1 h 212"/>
                  <a:gd name="T46" fmla="*/ 0 w 143"/>
                  <a:gd name="T47" fmla="*/ 1 h 212"/>
                  <a:gd name="T48" fmla="*/ 0 w 143"/>
                  <a:gd name="T49" fmla="*/ 1 h 212"/>
                  <a:gd name="T50" fmla="*/ 0 w 143"/>
                  <a:gd name="T51" fmla="*/ 1 h 212"/>
                  <a:gd name="T52" fmla="*/ 0 w 143"/>
                  <a:gd name="T53" fmla="*/ 1 h 212"/>
                  <a:gd name="T54" fmla="*/ 0 w 143"/>
                  <a:gd name="T55" fmla="*/ 1 h 212"/>
                  <a:gd name="T56" fmla="*/ 0 w 143"/>
                  <a:gd name="T57" fmla="*/ 1 h 212"/>
                  <a:gd name="T58" fmla="*/ 0 w 143"/>
                  <a:gd name="T59" fmla="*/ 1 h 212"/>
                  <a:gd name="T60" fmla="*/ 0 w 143"/>
                  <a:gd name="T61" fmla="*/ 1 h 212"/>
                  <a:gd name="T62" fmla="*/ 0 w 143"/>
                  <a:gd name="T63" fmla="*/ 1 h 212"/>
                  <a:gd name="T64" fmla="*/ 0 w 143"/>
                  <a:gd name="T65" fmla="*/ 0 h 212"/>
                  <a:gd name="T66" fmla="*/ 0 w 143"/>
                  <a:gd name="T67" fmla="*/ 1 h 212"/>
                  <a:gd name="T68" fmla="*/ 0 w 143"/>
                  <a:gd name="T69" fmla="*/ 1 h 212"/>
                  <a:gd name="T70" fmla="*/ 0 w 143"/>
                  <a:gd name="T71" fmla="*/ 1 h 212"/>
                  <a:gd name="T72" fmla="*/ 0 w 143"/>
                  <a:gd name="T73" fmla="*/ 1 h 212"/>
                  <a:gd name="T74" fmla="*/ 0 w 143"/>
                  <a:gd name="T75" fmla="*/ 1 h 212"/>
                  <a:gd name="T76" fmla="*/ 0 w 143"/>
                  <a:gd name="T77" fmla="*/ 1 h 212"/>
                  <a:gd name="T78" fmla="*/ 0 w 143"/>
                  <a:gd name="T79" fmla="*/ 1 h 212"/>
                  <a:gd name="T80" fmla="*/ 0 w 143"/>
                  <a:gd name="T81" fmla="*/ 1 h 212"/>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43"/>
                  <a:gd name="T124" fmla="*/ 0 h 212"/>
                  <a:gd name="T125" fmla="*/ 143 w 143"/>
                  <a:gd name="T126" fmla="*/ 212 h 212"/>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43" h="212">
                    <a:moveTo>
                      <a:pt x="0" y="115"/>
                    </a:moveTo>
                    <a:lnTo>
                      <a:pt x="0" y="133"/>
                    </a:lnTo>
                    <a:lnTo>
                      <a:pt x="6" y="149"/>
                    </a:lnTo>
                    <a:lnTo>
                      <a:pt x="16" y="165"/>
                    </a:lnTo>
                    <a:lnTo>
                      <a:pt x="31" y="178"/>
                    </a:lnTo>
                    <a:lnTo>
                      <a:pt x="48" y="190"/>
                    </a:lnTo>
                    <a:lnTo>
                      <a:pt x="69" y="200"/>
                    </a:lnTo>
                    <a:lnTo>
                      <a:pt x="92" y="207"/>
                    </a:lnTo>
                    <a:lnTo>
                      <a:pt x="115" y="211"/>
                    </a:lnTo>
                    <a:lnTo>
                      <a:pt x="122" y="212"/>
                    </a:lnTo>
                    <a:lnTo>
                      <a:pt x="130" y="210"/>
                    </a:lnTo>
                    <a:lnTo>
                      <a:pt x="135" y="207"/>
                    </a:lnTo>
                    <a:lnTo>
                      <a:pt x="138" y="203"/>
                    </a:lnTo>
                    <a:lnTo>
                      <a:pt x="138" y="198"/>
                    </a:lnTo>
                    <a:lnTo>
                      <a:pt x="137" y="193"/>
                    </a:lnTo>
                    <a:lnTo>
                      <a:pt x="133" y="189"/>
                    </a:lnTo>
                    <a:lnTo>
                      <a:pt x="125" y="186"/>
                    </a:lnTo>
                    <a:lnTo>
                      <a:pt x="102" y="180"/>
                    </a:lnTo>
                    <a:lnTo>
                      <a:pt x="80" y="172"/>
                    </a:lnTo>
                    <a:lnTo>
                      <a:pt x="63" y="161"/>
                    </a:lnTo>
                    <a:lnTo>
                      <a:pt x="50" y="148"/>
                    </a:lnTo>
                    <a:lnTo>
                      <a:pt x="41" y="133"/>
                    </a:lnTo>
                    <a:lnTo>
                      <a:pt x="37" y="116"/>
                    </a:lnTo>
                    <a:lnTo>
                      <a:pt x="37" y="99"/>
                    </a:lnTo>
                    <a:lnTo>
                      <a:pt x="44" y="80"/>
                    </a:lnTo>
                    <a:lnTo>
                      <a:pt x="54" y="67"/>
                    </a:lnTo>
                    <a:lnTo>
                      <a:pt x="70" y="54"/>
                    </a:lnTo>
                    <a:lnTo>
                      <a:pt x="87" y="41"/>
                    </a:lnTo>
                    <a:lnTo>
                      <a:pt x="106" y="30"/>
                    </a:lnTo>
                    <a:lnTo>
                      <a:pt x="122" y="21"/>
                    </a:lnTo>
                    <a:lnTo>
                      <a:pt x="135" y="11"/>
                    </a:lnTo>
                    <a:lnTo>
                      <a:pt x="143" y="5"/>
                    </a:lnTo>
                    <a:lnTo>
                      <a:pt x="143" y="0"/>
                    </a:lnTo>
                    <a:lnTo>
                      <a:pt x="127" y="4"/>
                    </a:lnTo>
                    <a:lnTo>
                      <a:pt x="106" y="11"/>
                    </a:lnTo>
                    <a:lnTo>
                      <a:pt x="85" y="24"/>
                    </a:lnTo>
                    <a:lnTo>
                      <a:pt x="61" y="38"/>
                    </a:lnTo>
                    <a:lnTo>
                      <a:pt x="40" y="55"/>
                    </a:lnTo>
                    <a:lnTo>
                      <a:pt x="22" y="74"/>
                    </a:lnTo>
                    <a:lnTo>
                      <a:pt x="8" y="95"/>
                    </a:lnTo>
                    <a:lnTo>
                      <a:pt x="0" y="115"/>
                    </a:lnTo>
                    <a:close/>
                  </a:path>
                </a:pathLst>
              </a:custGeom>
              <a:solidFill>
                <a:srgbClr val="000000"/>
              </a:solidFill>
              <a:ln w="9525">
                <a:noFill/>
                <a:round/>
              </a:ln>
            </p:spPr>
            <p:txBody>
              <a:bodyPr/>
              <a:lstStyle/>
              <a:p>
                <a:pPr>
                  <a:defRPr/>
                </a:pP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86" name="Freeform 135"/>
              <p:cNvSpPr/>
              <p:nvPr/>
            </p:nvSpPr>
            <p:spPr bwMode="auto">
              <a:xfrm>
                <a:off x="5081" y="272"/>
                <a:ext cx="101" cy="139"/>
              </a:xfrm>
              <a:custGeom>
                <a:avLst/>
                <a:gdLst>
                  <a:gd name="T0" fmla="*/ 0 w 304"/>
                  <a:gd name="T1" fmla="*/ 1 h 278"/>
                  <a:gd name="T2" fmla="*/ 0 w 304"/>
                  <a:gd name="T3" fmla="*/ 1 h 278"/>
                  <a:gd name="T4" fmla="*/ 0 w 304"/>
                  <a:gd name="T5" fmla="*/ 1 h 278"/>
                  <a:gd name="T6" fmla="*/ 0 w 304"/>
                  <a:gd name="T7" fmla="*/ 1 h 278"/>
                  <a:gd name="T8" fmla="*/ 0 w 304"/>
                  <a:gd name="T9" fmla="*/ 1 h 278"/>
                  <a:gd name="T10" fmla="*/ 0 w 304"/>
                  <a:gd name="T11" fmla="*/ 1 h 278"/>
                  <a:gd name="T12" fmla="*/ 0 w 304"/>
                  <a:gd name="T13" fmla="*/ 1 h 278"/>
                  <a:gd name="T14" fmla="*/ 0 w 304"/>
                  <a:gd name="T15" fmla="*/ 1 h 278"/>
                  <a:gd name="T16" fmla="*/ 0 w 304"/>
                  <a:gd name="T17" fmla="*/ 1 h 278"/>
                  <a:gd name="T18" fmla="*/ 0 w 304"/>
                  <a:gd name="T19" fmla="*/ 1 h 278"/>
                  <a:gd name="T20" fmla="*/ 0 w 304"/>
                  <a:gd name="T21" fmla="*/ 1 h 278"/>
                  <a:gd name="T22" fmla="*/ 0 w 304"/>
                  <a:gd name="T23" fmla="*/ 1 h 278"/>
                  <a:gd name="T24" fmla="*/ 0 w 304"/>
                  <a:gd name="T25" fmla="*/ 1 h 278"/>
                  <a:gd name="T26" fmla="*/ 0 w 304"/>
                  <a:gd name="T27" fmla="*/ 1 h 278"/>
                  <a:gd name="T28" fmla="*/ 0 w 304"/>
                  <a:gd name="T29" fmla="*/ 1 h 278"/>
                  <a:gd name="T30" fmla="*/ 0 w 304"/>
                  <a:gd name="T31" fmla="*/ 1 h 278"/>
                  <a:gd name="T32" fmla="*/ 0 w 304"/>
                  <a:gd name="T33" fmla="*/ 1 h 278"/>
                  <a:gd name="T34" fmla="*/ 0 w 304"/>
                  <a:gd name="T35" fmla="*/ 1 h 278"/>
                  <a:gd name="T36" fmla="*/ 0 w 304"/>
                  <a:gd name="T37" fmla="*/ 1 h 278"/>
                  <a:gd name="T38" fmla="*/ 0 w 304"/>
                  <a:gd name="T39" fmla="*/ 1 h 278"/>
                  <a:gd name="T40" fmla="*/ 0 w 304"/>
                  <a:gd name="T41" fmla="*/ 1 h 278"/>
                  <a:gd name="T42" fmla="*/ 0 w 304"/>
                  <a:gd name="T43" fmla="*/ 1 h 278"/>
                  <a:gd name="T44" fmla="*/ 0 w 304"/>
                  <a:gd name="T45" fmla="*/ 1 h 278"/>
                  <a:gd name="T46" fmla="*/ 0 w 304"/>
                  <a:gd name="T47" fmla="*/ 1 h 278"/>
                  <a:gd name="T48" fmla="*/ 0 w 304"/>
                  <a:gd name="T49" fmla="*/ 1 h 278"/>
                  <a:gd name="T50" fmla="*/ 0 w 304"/>
                  <a:gd name="T51" fmla="*/ 1 h 278"/>
                  <a:gd name="T52" fmla="*/ 0 w 304"/>
                  <a:gd name="T53" fmla="*/ 1 h 278"/>
                  <a:gd name="T54" fmla="*/ 0 w 304"/>
                  <a:gd name="T55" fmla="*/ 1 h 278"/>
                  <a:gd name="T56" fmla="*/ 0 w 304"/>
                  <a:gd name="T57" fmla="*/ 1 h 278"/>
                  <a:gd name="T58" fmla="*/ 0 w 304"/>
                  <a:gd name="T59" fmla="*/ 0 h 278"/>
                  <a:gd name="T60" fmla="*/ 0 w 304"/>
                  <a:gd name="T61" fmla="*/ 1 h 278"/>
                  <a:gd name="T62" fmla="*/ 0 w 304"/>
                  <a:gd name="T63" fmla="*/ 1 h 278"/>
                  <a:gd name="T64" fmla="*/ 0 w 304"/>
                  <a:gd name="T65" fmla="*/ 1 h 278"/>
                  <a:gd name="T66" fmla="*/ 0 w 304"/>
                  <a:gd name="T67" fmla="*/ 1 h 278"/>
                  <a:gd name="T68" fmla="*/ 0 w 304"/>
                  <a:gd name="T69" fmla="*/ 1 h 278"/>
                  <a:gd name="T70" fmla="*/ 0 w 304"/>
                  <a:gd name="T71" fmla="*/ 1 h 278"/>
                  <a:gd name="T72" fmla="*/ 0 w 304"/>
                  <a:gd name="T73" fmla="*/ 1 h 278"/>
                  <a:gd name="T74" fmla="*/ 0 w 304"/>
                  <a:gd name="T75" fmla="*/ 1 h 278"/>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304"/>
                  <a:gd name="T115" fmla="*/ 0 h 278"/>
                  <a:gd name="T116" fmla="*/ 304 w 304"/>
                  <a:gd name="T117" fmla="*/ 278 h 278"/>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304" h="278">
                    <a:moveTo>
                      <a:pt x="247" y="104"/>
                    </a:moveTo>
                    <a:lnTo>
                      <a:pt x="258" y="111"/>
                    </a:lnTo>
                    <a:lnTo>
                      <a:pt x="265" y="119"/>
                    </a:lnTo>
                    <a:lnTo>
                      <a:pt x="272" y="129"/>
                    </a:lnTo>
                    <a:lnTo>
                      <a:pt x="276" y="138"/>
                    </a:lnTo>
                    <a:lnTo>
                      <a:pt x="279" y="147"/>
                    </a:lnTo>
                    <a:lnTo>
                      <a:pt x="278" y="158"/>
                    </a:lnTo>
                    <a:lnTo>
                      <a:pt x="275" y="168"/>
                    </a:lnTo>
                    <a:lnTo>
                      <a:pt x="268" y="177"/>
                    </a:lnTo>
                    <a:lnTo>
                      <a:pt x="258" y="187"/>
                    </a:lnTo>
                    <a:lnTo>
                      <a:pt x="246" y="197"/>
                    </a:lnTo>
                    <a:lnTo>
                      <a:pt x="233" y="205"/>
                    </a:lnTo>
                    <a:lnTo>
                      <a:pt x="220" y="213"/>
                    </a:lnTo>
                    <a:lnTo>
                      <a:pt x="205" y="220"/>
                    </a:lnTo>
                    <a:lnTo>
                      <a:pt x="191" y="229"/>
                    </a:lnTo>
                    <a:lnTo>
                      <a:pt x="176" y="237"/>
                    </a:lnTo>
                    <a:lnTo>
                      <a:pt x="163" y="246"/>
                    </a:lnTo>
                    <a:lnTo>
                      <a:pt x="159" y="249"/>
                    </a:lnTo>
                    <a:lnTo>
                      <a:pt x="156" y="253"/>
                    </a:lnTo>
                    <a:lnTo>
                      <a:pt x="153" y="258"/>
                    </a:lnTo>
                    <a:lnTo>
                      <a:pt x="150" y="262"/>
                    </a:lnTo>
                    <a:lnTo>
                      <a:pt x="149" y="266"/>
                    </a:lnTo>
                    <a:lnTo>
                      <a:pt x="149" y="270"/>
                    </a:lnTo>
                    <a:lnTo>
                      <a:pt x="151" y="274"/>
                    </a:lnTo>
                    <a:lnTo>
                      <a:pt x="156" y="277"/>
                    </a:lnTo>
                    <a:lnTo>
                      <a:pt x="162" y="278"/>
                    </a:lnTo>
                    <a:lnTo>
                      <a:pt x="167" y="278"/>
                    </a:lnTo>
                    <a:lnTo>
                      <a:pt x="172" y="277"/>
                    </a:lnTo>
                    <a:lnTo>
                      <a:pt x="176" y="274"/>
                    </a:lnTo>
                    <a:lnTo>
                      <a:pt x="191" y="262"/>
                    </a:lnTo>
                    <a:lnTo>
                      <a:pt x="207" y="251"/>
                    </a:lnTo>
                    <a:lnTo>
                      <a:pt x="223" y="241"/>
                    </a:lnTo>
                    <a:lnTo>
                      <a:pt x="240" y="231"/>
                    </a:lnTo>
                    <a:lnTo>
                      <a:pt x="256" y="220"/>
                    </a:lnTo>
                    <a:lnTo>
                      <a:pt x="272" y="209"/>
                    </a:lnTo>
                    <a:lnTo>
                      <a:pt x="285" y="197"/>
                    </a:lnTo>
                    <a:lnTo>
                      <a:pt x="295" y="183"/>
                    </a:lnTo>
                    <a:lnTo>
                      <a:pt x="303" y="167"/>
                    </a:lnTo>
                    <a:lnTo>
                      <a:pt x="304" y="151"/>
                    </a:lnTo>
                    <a:lnTo>
                      <a:pt x="301" y="136"/>
                    </a:lnTo>
                    <a:lnTo>
                      <a:pt x="294" y="120"/>
                    </a:lnTo>
                    <a:lnTo>
                      <a:pt x="282" y="107"/>
                    </a:lnTo>
                    <a:lnTo>
                      <a:pt x="269" y="94"/>
                    </a:lnTo>
                    <a:lnTo>
                      <a:pt x="252" y="83"/>
                    </a:lnTo>
                    <a:lnTo>
                      <a:pt x="233" y="74"/>
                    </a:lnTo>
                    <a:lnTo>
                      <a:pt x="218" y="68"/>
                    </a:lnTo>
                    <a:lnTo>
                      <a:pt x="202" y="62"/>
                    </a:lnTo>
                    <a:lnTo>
                      <a:pt x="186" y="54"/>
                    </a:lnTo>
                    <a:lnTo>
                      <a:pt x="169" y="48"/>
                    </a:lnTo>
                    <a:lnTo>
                      <a:pt x="151" y="41"/>
                    </a:lnTo>
                    <a:lnTo>
                      <a:pt x="133" y="35"/>
                    </a:lnTo>
                    <a:lnTo>
                      <a:pt x="115" y="28"/>
                    </a:lnTo>
                    <a:lnTo>
                      <a:pt x="98" y="21"/>
                    </a:lnTo>
                    <a:lnTo>
                      <a:pt x="82" y="16"/>
                    </a:lnTo>
                    <a:lnTo>
                      <a:pt x="66" y="11"/>
                    </a:lnTo>
                    <a:lnTo>
                      <a:pt x="50" y="7"/>
                    </a:lnTo>
                    <a:lnTo>
                      <a:pt x="37" y="4"/>
                    </a:lnTo>
                    <a:lnTo>
                      <a:pt x="25" y="1"/>
                    </a:lnTo>
                    <a:lnTo>
                      <a:pt x="15" y="0"/>
                    </a:lnTo>
                    <a:lnTo>
                      <a:pt x="6" y="0"/>
                    </a:lnTo>
                    <a:lnTo>
                      <a:pt x="0" y="2"/>
                    </a:lnTo>
                    <a:lnTo>
                      <a:pt x="13" y="7"/>
                    </a:lnTo>
                    <a:lnTo>
                      <a:pt x="28" y="12"/>
                    </a:lnTo>
                    <a:lnTo>
                      <a:pt x="44" y="17"/>
                    </a:lnTo>
                    <a:lnTo>
                      <a:pt x="58" y="23"/>
                    </a:lnTo>
                    <a:lnTo>
                      <a:pt x="74" y="28"/>
                    </a:lnTo>
                    <a:lnTo>
                      <a:pt x="90" y="33"/>
                    </a:lnTo>
                    <a:lnTo>
                      <a:pt x="106" y="39"/>
                    </a:lnTo>
                    <a:lnTo>
                      <a:pt x="122" y="45"/>
                    </a:lnTo>
                    <a:lnTo>
                      <a:pt x="140" y="51"/>
                    </a:lnTo>
                    <a:lnTo>
                      <a:pt x="156" y="58"/>
                    </a:lnTo>
                    <a:lnTo>
                      <a:pt x="172" y="64"/>
                    </a:lnTo>
                    <a:lnTo>
                      <a:pt x="188" y="71"/>
                    </a:lnTo>
                    <a:lnTo>
                      <a:pt x="204" y="79"/>
                    </a:lnTo>
                    <a:lnTo>
                      <a:pt x="218" y="86"/>
                    </a:lnTo>
                    <a:lnTo>
                      <a:pt x="233" y="95"/>
                    </a:lnTo>
                    <a:lnTo>
                      <a:pt x="247" y="104"/>
                    </a:lnTo>
                    <a:close/>
                  </a:path>
                </a:pathLst>
              </a:custGeom>
              <a:solidFill>
                <a:srgbClr val="000000"/>
              </a:solidFill>
              <a:ln w="9525">
                <a:noFill/>
                <a:round/>
              </a:ln>
            </p:spPr>
            <p:txBody>
              <a:bodyPr/>
              <a:lstStyle/>
              <a:p>
                <a:pPr>
                  <a:defRPr/>
                </a:pP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p:txBody>
          </p:sp>
        </p:grpSp>
      </p:grpSp>
      <p:sp>
        <p:nvSpPr>
          <p:cNvPr id="87" name="Line 68"/>
          <p:cNvSpPr>
            <a:spLocks noChangeShapeType="1"/>
          </p:cNvSpPr>
          <p:nvPr/>
        </p:nvSpPr>
        <p:spPr bwMode="auto">
          <a:xfrm flipH="1">
            <a:off x="4419343" y="4815347"/>
            <a:ext cx="2735262" cy="869950"/>
          </a:xfrm>
          <a:prstGeom prst="line">
            <a:avLst/>
          </a:prstGeom>
          <a:noFill/>
          <a:ln w="9525">
            <a:solidFill>
              <a:srgbClr val="FF0000"/>
            </a:solidFill>
            <a:round/>
            <a:tailEnd type="triangle" w="med" len="med"/>
          </a:ln>
        </p:spPr>
        <p:txBody>
          <a:bodyPr wrap="none"/>
          <a:lstStyle/>
          <a:p>
            <a:pPr>
              <a:defRPr/>
            </a:pPr>
            <a:endParaRPr lang="zh-CN" altLang="en-US">
              <a:latin typeface="+mn-lt"/>
              <a:ea typeface="宋体" panose="02010600030101010101" pitchFamily="2" charset="-122"/>
              <a:cs typeface="+mn-cs"/>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534035" y="1721485"/>
            <a:ext cx="7886700" cy="4876800"/>
          </a:xfrm>
        </p:spPr>
        <p:txBody>
          <a:bodyPr>
            <a:normAutofit/>
          </a:bodyPr>
          <a:lstStyle/>
          <a:p>
            <a:pPr indent="0" fontAlgn="auto">
              <a:lnSpc>
                <a:spcPct val="120000"/>
              </a:lnSpc>
            </a:pPr>
            <a:endParaRPr lang="zh-CN" altLang="en-US" dirty="0"/>
          </a:p>
          <a:p>
            <a:pPr indent="0" fontAlgn="auto">
              <a:lnSpc>
                <a:spcPct val="120000"/>
              </a:lnSpc>
            </a:pPr>
            <a:endParaRPr lang="en-US" altLang="zh-CN" dirty="0"/>
          </a:p>
          <a:p>
            <a:pPr indent="0" fontAlgn="auto">
              <a:lnSpc>
                <a:spcPct val="120000"/>
              </a:lnSpc>
            </a:pPr>
            <a:r>
              <a:rPr lang="zh-CN" altLang="en-US" dirty="0"/>
              <a:t>低功耗蓝牙规范中，有两类报文：</a:t>
            </a:r>
            <a:r>
              <a:rPr lang="zh-CN" altLang="en-US" dirty="0">
                <a:solidFill>
                  <a:srgbClr val="FF0000"/>
                </a:solidFill>
              </a:rPr>
              <a:t>广播报文</a:t>
            </a:r>
            <a:r>
              <a:rPr lang="zh-CN" altLang="en-US" dirty="0"/>
              <a:t>和</a:t>
            </a:r>
            <a:r>
              <a:rPr lang="zh-CN" altLang="en-US" dirty="0">
                <a:solidFill>
                  <a:srgbClr val="FF0000"/>
                </a:solidFill>
              </a:rPr>
              <a:t>数据报文</a:t>
            </a:r>
            <a:r>
              <a:rPr lang="zh-CN" altLang="en-US" dirty="0"/>
              <a:t>。</a:t>
            </a:r>
          </a:p>
          <a:p>
            <a:pPr indent="0" fontAlgn="auto">
              <a:lnSpc>
                <a:spcPct val="120000"/>
              </a:lnSpc>
              <a:buNone/>
            </a:pPr>
            <a:r>
              <a:rPr lang="zh-CN" altLang="en-US" dirty="0"/>
              <a:t>   设备利用广播报文</a:t>
            </a:r>
            <a:r>
              <a:rPr lang="zh-CN" altLang="en-US" dirty="0">
                <a:solidFill>
                  <a:srgbClr val="FF0000"/>
                </a:solidFill>
              </a:rPr>
              <a:t>发现</a:t>
            </a:r>
            <a:r>
              <a:rPr lang="zh-CN" altLang="en-US" dirty="0"/>
              <a:t>、</a:t>
            </a:r>
            <a:r>
              <a:rPr lang="zh-CN" altLang="en-US" dirty="0">
                <a:solidFill>
                  <a:srgbClr val="FF0000"/>
                </a:solidFill>
              </a:rPr>
              <a:t>连接</a:t>
            </a:r>
            <a:r>
              <a:rPr lang="zh-CN" altLang="en-US" dirty="0"/>
              <a:t>其它设备。一旦连接建立之后，则开始使用数据报文。</a:t>
            </a:r>
          </a:p>
          <a:p>
            <a:pPr indent="0" fontAlgn="auto">
              <a:lnSpc>
                <a:spcPct val="120000"/>
              </a:lnSpc>
            </a:pPr>
            <a:endParaRPr lang="zh-CN" altLang="en-US" dirty="0"/>
          </a:p>
        </p:txBody>
      </p:sp>
      <p:sp>
        <p:nvSpPr>
          <p:cNvPr id="3" name="标题 2"/>
          <p:cNvSpPr>
            <a:spLocks noGrp="1"/>
          </p:cNvSpPr>
          <p:nvPr>
            <p:ph type="title"/>
          </p:nvPr>
        </p:nvSpPr>
        <p:spPr/>
        <p:txBody>
          <a:bodyPr/>
          <a:lstStyle/>
          <a:p>
            <a:endParaRPr lang="zh-CN" altLang="en-US"/>
          </a:p>
        </p:txBody>
      </p:sp>
      <p:sp>
        <p:nvSpPr>
          <p:cNvPr id="4" name="标题 3"/>
          <p:cNvSpPr>
            <a:spLocks noGrp="1"/>
          </p:cNvSpPr>
          <p:nvPr>
            <p:ph type="title"/>
          </p:nvPr>
        </p:nvSpPr>
        <p:spPr/>
        <p:txBody>
          <a:bodyPr/>
          <a:lstStyle/>
          <a:p>
            <a:endParaRPr lang="zh-CN" altLang="en-US"/>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790575" y="1435100"/>
            <a:ext cx="7886700" cy="4351338"/>
          </a:xfrm>
        </p:spPr>
        <p:txBody>
          <a:bodyPr/>
          <a:lstStyle/>
          <a:p>
            <a:endParaRPr lang="zh-CN" altLang="en-US"/>
          </a:p>
        </p:txBody>
      </p:sp>
      <p:sp>
        <p:nvSpPr>
          <p:cNvPr id="3" name="标题 2"/>
          <p:cNvSpPr>
            <a:spLocks noGrp="1"/>
          </p:cNvSpPr>
          <p:nvPr>
            <p:ph type="title"/>
          </p:nvPr>
        </p:nvSpPr>
        <p:spPr/>
        <p:txBody>
          <a:bodyPr/>
          <a:lstStyle/>
          <a:p>
            <a:r>
              <a:rPr lang="en-US" altLang="zh-CN"/>
              <a:t>BLE</a:t>
            </a:r>
            <a:r>
              <a:rPr lang="zh-CN" altLang="en-US"/>
              <a:t>报文结构</a:t>
            </a:r>
          </a:p>
        </p:txBody>
      </p:sp>
      <p:pic>
        <p:nvPicPr>
          <p:cNvPr id="6" name="图片 5"/>
          <p:cNvPicPr>
            <a:picLocks noChangeAspect="1"/>
          </p:cNvPicPr>
          <p:nvPr/>
        </p:nvPicPr>
        <p:blipFill>
          <a:blip r:embed="rId2"/>
          <a:stretch>
            <a:fillRect/>
          </a:stretch>
        </p:blipFill>
        <p:spPr>
          <a:xfrm>
            <a:off x="1071245" y="1435100"/>
            <a:ext cx="6343650" cy="2275840"/>
          </a:xfrm>
          <a:prstGeom prst="rect">
            <a:avLst/>
          </a:prstGeom>
        </p:spPr>
      </p:pic>
      <p:sp>
        <p:nvSpPr>
          <p:cNvPr id="7" name="文本框 6"/>
          <p:cNvSpPr txBox="1"/>
          <p:nvPr/>
        </p:nvSpPr>
        <p:spPr>
          <a:xfrm>
            <a:off x="697230" y="3981450"/>
            <a:ext cx="8072755" cy="2584450"/>
          </a:xfrm>
          <a:prstGeom prst="rect">
            <a:avLst/>
          </a:prstGeom>
          <a:noFill/>
        </p:spPr>
        <p:txBody>
          <a:bodyPr wrap="square" rtlCol="0">
            <a:spAutoFit/>
          </a:bodyPr>
          <a:lstStyle/>
          <a:p>
            <a:pPr algn="l"/>
            <a:r>
              <a:rPr lang="en-US" altLang="zh-CN">
                <a:solidFill>
                  <a:srgbClr val="FF0000"/>
                </a:solidFill>
              </a:rPr>
              <a:t>1</a:t>
            </a:r>
            <a:r>
              <a:rPr lang="zh-CN" altLang="en-US">
                <a:solidFill>
                  <a:srgbClr val="FF0000"/>
                </a:solidFill>
              </a:rPr>
              <a:t>）</a:t>
            </a:r>
            <a:r>
              <a:rPr lang="zh-CN" altLang="en-US">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前导</a:t>
            </a:r>
          </a:p>
          <a:p>
            <a:pPr algn="l"/>
            <a:r>
              <a:rPr lang="zh-CN" altLang="en-US">
                <a:latin typeface="微软雅黑" panose="020B0503020204020204" pitchFamily="34" charset="-122"/>
                <a:ea typeface="微软雅黑" panose="020B0503020204020204" pitchFamily="34" charset="-122"/>
                <a:cs typeface="微软雅黑" panose="020B0503020204020204" pitchFamily="34" charset="-122"/>
              </a:rPr>
              <a:t>　　前导是一个8比特的交替序列。不是01010101就是10101010，取决于接入地址的第一个比特。</a:t>
            </a:r>
          </a:p>
          <a:p>
            <a:pPr algn="l"/>
            <a:r>
              <a:rPr lang="en-US" altLang="zh-CN">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2</a:t>
            </a:r>
            <a:r>
              <a:rPr lang="zh-CN" altLang="en-US">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）接入地址</a:t>
            </a:r>
          </a:p>
          <a:p>
            <a:pPr algn="l"/>
            <a:r>
              <a:rPr lang="zh-CN" altLang="en-US">
                <a:latin typeface="微软雅黑" panose="020B0503020204020204" pitchFamily="34" charset="-122"/>
                <a:ea typeface="微软雅黑" panose="020B0503020204020204" pitchFamily="34" charset="-122"/>
                <a:cs typeface="微软雅黑" panose="020B0503020204020204" pitchFamily="34" charset="-122"/>
              </a:rPr>
              <a:t>　　两种类型：</a:t>
            </a:r>
            <a:r>
              <a:rPr lang="zh-CN" altLang="en-US">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广播接入地址</a:t>
            </a:r>
            <a:r>
              <a:rPr lang="zh-CN" altLang="en-US">
                <a:latin typeface="微软雅黑" panose="020B0503020204020204" pitchFamily="34" charset="-122"/>
                <a:ea typeface="微软雅黑" panose="020B0503020204020204" pitchFamily="34" charset="-122"/>
                <a:cs typeface="微软雅黑" panose="020B0503020204020204" pitchFamily="34" charset="-122"/>
              </a:rPr>
              <a:t>和</a:t>
            </a:r>
            <a:r>
              <a:rPr lang="zh-CN" altLang="en-US">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数据接入地址</a:t>
            </a:r>
            <a:r>
              <a:rPr lang="zh-CN" altLang="en-US">
                <a:latin typeface="微软雅黑" panose="020B0503020204020204" pitchFamily="34" charset="-122"/>
                <a:ea typeface="微软雅黑" panose="020B0503020204020204" pitchFamily="34" charset="-122"/>
                <a:cs typeface="微软雅黑" panose="020B0503020204020204" pitchFamily="34" charset="-122"/>
              </a:rPr>
              <a:t>。</a:t>
            </a:r>
          </a:p>
          <a:p>
            <a:pPr algn="l"/>
            <a:r>
              <a:rPr lang="zh-CN" altLang="en-US">
                <a:latin typeface="微软雅黑" panose="020B0503020204020204" pitchFamily="34" charset="-122"/>
                <a:ea typeface="微软雅黑" panose="020B0503020204020204" pitchFamily="34" charset="-122"/>
                <a:cs typeface="微软雅黑" panose="020B0503020204020204" pitchFamily="34" charset="-122"/>
              </a:rPr>
              <a:t>广播接入地址：固定为0x8E89BED6，在广播、扫描、发起连接时使用。</a:t>
            </a:r>
          </a:p>
          <a:p>
            <a:pPr algn="l"/>
            <a:r>
              <a:rPr lang="zh-CN" altLang="en-US">
                <a:latin typeface="微软雅黑" panose="020B0503020204020204" pitchFamily="34" charset="-122"/>
                <a:ea typeface="微软雅黑" panose="020B0503020204020204" pitchFamily="34" charset="-122"/>
                <a:cs typeface="微软雅黑" panose="020B0503020204020204" pitchFamily="34" charset="-122"/>
              </a:rPr>
              <a:t>数据接入地址：随机值，不同的连接有不同的值。在连接建立之后的两个设备间使用。</a:t>
            </a:r>
          </a:p>
          <a:p>
            <a:pPr algn="l"/>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endParaRPr lang="zh-CN" altLang="en-US"/>
          </a:p>
        </p:txBody>
      </p:sp>
      <p:sp>
        <p:nvSpPr>
          <p:cNvPr id="4" name="标题 3"/>
          <p:cNvSpPr>
            <a:spLocks noGrp="1"/>
          </p:cNvSpPr>
          <p:nvPr>
            <p:ph type="title"/>
          </p:nvPr>
        </p:nvSpPr>
        <p:spPr/>
        <p:txBody>
          <a:bodyPr/>
          <a:lstStyle/>
          <a:p>
            <a:endParaRPr lang="zh-CN" altLang="en-US"/>
          </a:p>
        </p:txBody>
      </p:sp>
      <p:pic>
        <p:nvPicPr>
          <p:cNvPr id="6" name="内容占位符 5"/>
          <p:cNvPicPr>
            <a:picLocks noGrp="1" noChangeAspect="1"/>
          </p:cNvPicPr>
          <p:nvPr>
            <p:ph idx="1"/>
          </p:nvPr>
        </p:nvPicPr>
        <p:blipFill>
          <a:blip r:embed="rId2"/>
          <a:stretch>
            <a:fillRect/>
          </a:stretch>
        </p:blipFill>
        <p:spPr>
          <a:xfrm>
            <a:off x="908685" y="2520950"/>
            <a:ext cx="6087745" cy="3835400"/>
          </a:xfrm>
          <a:prstGeom prst="rect">
            <a:avLst/>
          </a:prstGeom>
        </p:spPr>
      </p:pic>
      <p:sp>
        <p:nvSpPr>
          <p:cNvPr id="7" name="文本框 6"/>
          <p:cNvSpPr txBox="1"/>
          <p:nvPr/>
        </p:nvSpPr>
        <p:spPr>
          <a:xfrm>
            <a:off x="263525" y="1370965"/>
            <a:ext cx="6831330" cy="768350"/>
          </a:xfrm>
          <a:prstGeom prst="rect">
            <a:avLst/>
          </a:prstGeom>
          <a:noFill/>
        </p:spPr>
        <p:txBody>
          <a:bodyPr wrap="square" rtlCol="0">
            <a:spAutoFit/>
          </a:bodyPr>
          <a:lstStyle/>
          <a:p>
            <a:pPr algn="l"/>
            <a:r>
              <a:rPr lang="en-US" altLang="zh-CN" sz="24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报头的内容取决于该报文是</a:t>
            </a:r>
            <a:r>
              <a:rPr lang="zh-CN" altLang="en-US" sz="2000" dirty="0">
                <a:solidFill>
                  <a:srgbClr val="FF0000"/>
                </a:solidFill>
                <a:latin typeface="微软雅黑" panose="020B0503020204020204" pitchFamily="34" charset="-122"/>
                <a:ea typeface="微软雅黑" panose="020B0503020204020204" pitchFamily="34" charset="-122"/>
              </a:rPr>
              <a:t>广播报文</a:t>
            </a:r>
            <a:r>
              <a:rPr lang="zh-CN" altLang="en-US" sz="2000" dirty="0">
                <a:latin typeface="微软雅黑" panose="020B0503020204020204" pitchFamily="34" charset="-122"/>
                <a:ea typeface="微软雅黑" panose="020B0503020204020204" pitchFamily="34" charset="-122"/>
              </a:rPr>
              <a:t>还是</a:t>
            </a:r>
            <a:r>
              <a:rPr lang="zh-CN" altLang="en-US" sz="2000" dirty="0">
                <a:solidFill>
                  <a:srgbClr val="FF0000"/>
                </a:solidFill>
                <a:latin typeface="微软雅黑" panose="020B0503020204020204" pitchFamily="34" charset="-122"/>
                <a:ea typeface="微软雅黑" panose="020B0503020204020204" pitchFamily="34" charset="-122"/>
              </a:rPr>
              <a:t>数据报文</a:t>
            </a:r>
            <a:r>
              <a:rPr lang="zh-CN" altLang="en-US" sz="2000" dirty="0">
                <a:latin typeface="微软雅黑" panose="020B0503020204020204" pitchFamily="34" charset="-122"/>
                <a:ea typeface="微软雅黑" panose="020B0503020204020204" pitchFamily="34" charset="-122"/>
              </a:rPr>
              <a:t>。广播报文的报头如下图所示：</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628650" y="1825625"/>
            <a:ext cx="7420610" cy="4351655"/>
          </a:xfrm>
        </p:spPr>
        <p:txBody>
          <a:bodyPr/>
          <a:lstStyle/>
          <a:p>
            <a:pPr fontAlgn="auto">
              <a:lnSpc>
                <a:spcPct val="120000"/>
              </a:lnSpc>
            </a:pPr>
            <a:r>
              <a:rPr lang="zh-CN" altLang="en-US" dirty="0"/>
              <a:t>传统蓝牙通过79个指定的蓝牙频道进行数据包</a:t>
            </a:r>
            <a:r>
              <a:rPr lang="zh-CN" altLang="en-US" dirty="0">
                <a:sym typeface="+mn-ea"/>
              </a:rPr>
              <a:t>传输每个频宽1MHZ。</a:t>
            </a:r>
          </a:p>
          <a:p>
            <a:pPr fontAlgn="auto">
              <a:lnSpc>
                <a:spcPct val="120000"/>
              </a:lnSpc>
            </a:pPr>
            <a:r>
              <a:rPr lang="zh-CN" altLang="en-US" dirty="0"/>
              <a:t>蓝牙4.0只有</a:t>
            </a:r>
            <a:r>
              <a:rPr lang="zh-CN" altLang="en-US" dirty="0">
                <a:solidFill>
                  <a:srgbClr val="FF0000"/>
                </a:solidFill>
              </a:rPr>
              <a:t>40个信道</a:t>
            </a:r>
            <a:r>
              <a:rPr lang="zh-CN" altLang="en-US" dirty="0"/>
              <a:t>，编号</a:t>
            </a:r>
            <a:r>
              <a:rPr lang="en-US" altLang="zh-CN" dirty="0"/>
              <a:t>0-39</a:t>
            </a:r>
            <a:r>
              <a:rPr lang="zh-CN" altLang="en-US" dirty="0"/>
              <a:t>，BLE4.0每个信道带宽为2MHZ，在相同的总带宽下， 蓝牙4.0的信道数减少一半。</a:t>
            </a:r>
          </a:p>
          <a:p>
            <a:pPr fontAlgn="auto">
              <a:lnSpc>
                <a:spcPct val="120000"/>
              </a:lnSpc>
            </a:pPr>
            <a:r>
              <a:rPr lang="zh-CN" altLang="en-US" dirty="0">
                <a:sym typeface="+mn-ea"/>
              </a:rPr>
              <a:t>低功耗蓝牙规定了</a:t>
            </a:r>
            <a:r>
              <a:rPr lang="zh-CN" altLang="en-US" dirty="0">
                <a:solidFill>
                  <a:srgbClr val="FF0000"/>
                </a:solidFill>
                <a:sym typeface="+mn-ea"/>
              </a:rPr>
              <a:t>3个广播信道</a:t>
            </a:r>
            <a:r>
              <a:rPr lang="zh-CN" altLang="en-US" dirty="0">
                <a:sym typeface="+mn-ea"/>
              </a:rPr>
              <a:t>和</a:t>
            </a:r>
            <a:r>
              <a:rPr lang="zh-CN" altLang="en-US" dirty="0">
                <a:solidFill>
                  <a:srgbClr val="FF0000"/>
                </a:solidFill>
                <a:sym typeface="+mn-ea"/>
              </a:rPr>
              <a:t>37个数据信道</a:t>
            </a:r>
            <a:r>
              <a:rPr lang="zh-CN" altLang="en-US" dirty="0">
                <a:sym typeface="+mn-ea"/>
              </a:rPr>
              <a:t>。</a:t>
            </a:r>
            <a:endParaRPr lang="zh-CN" altLang="en-US" dirty="0"/>
          </a:p>
        </p:txBody>
      </p:sp>
      <p:sp>
        <p:nvSpPr>
          <p:cNvPr id="3" name="标题 2"/>
          <p:cNvSpPr>
            <a:spLocks noGrp="1"/>
          </p:cNvSpPr>
          <p:nvPr>
            <p:ph type="title"/>
          </p:nvPr>
        </p:nvSpPr>
        <p:spPr/>
        <p:txBody>
          <a:bodyPr/>
          <a:lstStyle/>
          <a:p>
            <a:r>
              <a:rPr lang="zh-CN" altLang="zh-CN"/>
              <a:t>蓝牙</a:t>
            </a:r>
            <a:r>
              <a:rPr lang="en-US" altLang="zh-CN"/>
              <a:t>4.0</a:t>
            </a:r>
            <a:r>
              <a:rPr lang="zh-CN" altLang="en-US"/>
              <a:t>的信道</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560916" y="1359957"/>
            <a:ext cx="7886700" cy="5210176"/>
          </a:xfrm>
        </p:spPr>
        <p:txBody>
          <a:bodyPr>
            <a:normAutofit/>
          </a:bodyPr>
          <a:lstStyle/>
          <a:p>
            <a:pPr>
              <a:lnSpc>
                <a:spcPct val="120000"/>
              </a:lnSpc>
            </a:pPr>
            <a:r>
              <a:rPr lang="en-US" altLang="zh-CN" dirty="0">
                <a:solidFill>
                  <a:srgbClr val="FF0000"/>
                </a:solidFill>
              </a:rPr>
              <a:t>1.</a:t>
            </a:r>
            <a:r>
              <a:rPr lang="zh-CN" altLang="en-US" dirty="0">
                <a:solidFill>
                  <a:srgbClr val="FF0000"/>
                </a:solidFill>
              </a:rPr>
              <a:t>最低功耗</a:t>
            </a:r>
            <a:endParaRPr lang="en-US" altLang="zh-CN" dirty="0">
              <a:solidFill>
                <a:srgbClr val="FF0000"/>
              </a:solidFill>
            </a:endParaRPr>
          </a:p>
          <a:p>
            <a:pPr marL="0" indent="0">
              <a:lnSpc>
                <a:spcPct val="120000"/>
              </a:lnSpc>
              <a:buNone/>
            </a:pPr>
            <a:r>
              <a:rPr lang="en-US" altLang="zh-CN" sz="2000" dirty="0"/>
              <a:t>        </a:t>
            </a:r>
            <a:r>
              <a:rPr lang="zh-CN" altLang="zh-CN" sz="2000" dirty="0"/>
              <a:t>以最低的功耗进行设计</a:t>
            </a:r>
            <a:endParaRPr lang="zh-CN" altLang="en-US" sz="2000" dirty="0"/>
          </a:p>
          <a:p>
            <a:pPr>
              <a:lnSpc>
                <a:spcPct val="120000"/>
              </a:lnSpc>
            </a:pPr>
            <a:endParaRPr lang="en-US" altLang="zh-CN" dirty="0">
              <a:solidFill>
                <a:srgbClr val="FF0000"/>
              </a:solidFill>
            </a:endParaRPr>
          </a:p>
          <a:p>
            <a:pPr>
              <a:lnSpc>
                <a:spcPct val="120000"/>
              </a:lnSpc>
            </a:pPr>
            <a:r>
              <a:rPr lang="en-US" altLang="zh-CN" dirty="0">
                <a:solidFill>
                  <a:srgbClr val="FF0000"/>
                </a:solidFill>
              </a:rPr>
              <a:t>2.</a:t>
            </a:r>
            <a:r>
              <a:rPr lang="zh-CN" altLang="en-US" dirty="0">
                <a:solidFill>
                  <a:srgbClr val="FF0000"/>
                </a:solidFill>
              </a:rPr>
              <a:t>高效益</a:t>
            </a:r>
          </a:p>
          <a:p>
            <a:pPr marL="0" indent="0">
              <a:lnSpc>
                <a:spcPct val="120000"/>
              </a:lnSpc>
              <a:buNone/>
            </a:pPr>
            <a:r>
              <a:rPr lang="zh-CN" altLang="en-US" sz="2000" dirty="0"/>
              <a:t>        有蓝牙</a:t>
            </a:r>
            <a:r>
              <a:rPr lang="zh-CN" altLang="en-US" sz="2000" dirty="0">
                <a:solidFill>
                  <a:srgbClr val="FF0000"/>
                </a:solidFill>
              </a:rPr>
              <a:t>低功耗</a:t>
            </a:r>
            <a:r>
              <a:rPr lang="zh-CN" altLang="en-US" sz="2000" dirty="0"/>
              <a:t>技术的双模技术和</a:t>
            </a:r>
            <a:r>
              <a:rPr lang="zh-CN" altLang="en-US" sz="2000" dirty="0">
                <a:solidFill>
                  <a:srgbClr val="FF0000"/>
                </a:solidFill>
              </a:rPr>
              <a:t>传统蓝牙</a:t>
            </a:r>
            <a:r>
              <a:rPr lang="zh-CN" altLang="en-US" sz="2000" dirty="0"/>
              <a:t>功能。</a:t>
            </a:r>
            <a:endParaRPr lang="en-US" altLang="zh-CN" sz="2000" dirty="0"/>
          </a:p>
          <a:p>
            <a:endParaRPr lang="en-US" altLang="zh-CN" dirty="0">
              <a:solidFill>
                <a:srgbClr val="FF0000"/>
              </a:solidFill>
            </a:endParaRPr>
          </a:p>
          <a:p>
            <a:r>
              <a:rPr lang="en-US" altLang="zh-CN" dirty="0">
                <a:solidFill>
                  <a:srgbClr val="FF0000"/>
                </a:solidFill>
              </a:rPr>
              <a:t>3. </a:t>
            </a:r>
            <a:r>
              <a:rPr lang="zh-CN" altLang="en-US" dirty="0">
                <a:solidFill>
                  <a:srgbClr val="FF0000"/>
                </a:solidFill>
              </a:rPr>
              <a:t>稳定性，安全性和可靠性</a:t>
            </a:r>
          </a:p>
          <a:p>
            <a:pPr marL="0" indent="0">
              <a:lnSpc>
                <a:spcPct val="120000"/>
              </a:lnSpc>
              <a:buNone/>
            </a:pPr>
            <a:r>
              <a:rPr lang="zh-CN" altLang="en-US" sz="2000" dirty="0"/>
              <a:t>        使用适应跳频（</a:t>
            </a:r>
            <a:r>
              <a:rPr lang="en-US" altLang="zh-CN" sz="2000" dirty="0"/>
              <a:t>AFH</a:t>
            </a:r>
            <a:r>
              <a:rPr lang="zh-CN" altLang="en-US" sz="2000" dirty="0"/>
              <a:t>）技术，从而确保低功耗蓝牙可以在 “嘈杂”的</a:t>
            </a:r>
            <a:r>
              <a:rPr lang="en-US" altLang="zh-CN" sz="2000" dirty="0"/>
              <a:t>RF</a:t>
            </a:r>
            <a:r>
              <a:rPr lang="zh-CN" altLang="en-US" sz="2000" dirty="0"/>
              <a:t>环境中保持稳定的传输。</a:t>
            </a:r>
          </a:p>
          <a:p>
            <a:pPr>
              <a:lnSpc>
                <a:spcPct val="120000"/>
              </a:lnSpc>
            </a:pPr>
            <a:endParaRPr lang="zh-CN" altLang="en-US" sz="2000" dirty="0"/>
          </a:p>
        </p:txBody>
      </p:sp>
      <p:sp>
        <p:nvSpPr>
          <p:cNvPr id="5" name="标题 4"/>
          <p:cNvSpPr>
            <a:spLocks noGrp="1"/>
          </p:cNvSpPr>
          <p:nvPr>
            <p:ph type="title"/>
          </p:nvPr>
        </p:nvSpPr>
        <p:spPr>
          <a:xfrm>
            <a:off x="576791" y="482600"/>
            <a:ext cx="5813426" cy="995679"/>
          </a:xfrm>
        </p:spPr>
        <p:txBody>
          <a:bodyPr/>
          <a:lstStyle/>
          <a:p>
            <a:r>
              <a:rPr lang="zh-CN" altLang="en-US" dirty="0"/>
              <a:t>低功耗蓝牙的特点</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628650" y="1541419"/>
            <a:ext cx="7886700" cy="4847024"/>
          </a:xfrm>
        </p:spPr>
        <p:txBody>
          <a:bodyPr>
            <a:normAutofit lnSpcReduction="10000"/>
          </a:bodyPr>
          <a:lstStyle/>
          <a:p>
            <a:pPr>
              <a:lnSpc>
                <a:spcPct val="120000"/>
              </a:lnSpc>
            </a:pPr>
            <a:r>
              <a:rPr lang="en-US" altLang="zh-CN" dirty="0">
                <a:solidFill>
                  <a:srgbClr val="FF0000"/>
                </a:solidFill>
              </a:rPr>
              <a:t>4.</a:t>
            </a:r>
            <a:r>
              <a:rPr lang="zh-CN" altLang="en-US" dirty="0">
                <a:solidFill>
                  <a:srgbClr val="FF0000"/>
                </a:solidFill>
              </a:rPr>
              <a:t>无线共存</a:t>
            </a:r>
          </a:p>
          <a:p>
            <a:pPr marL="0" indent="0">
              <a:lnSpc>
                <a:spcPct val="120000"/>
              </a:lnSpc>
              <a:buNone/>
            </a:pPr>
            <a:r>
              <a:rPr lang="zh-CN" altLang="en-US" dirty="0"/>
              <a:t>       </a:t>
            </a:r>
            <a:r>
              <a:rPr lang="zh-CN" altLang="en-US" sz="2000" dirty="0"/>
              <a:t>蓝牙技术，无线局域网，</a:t>
            </a:r>
            <a:r>
              <a:rPr lang="en-US" altLang="zh-CN" sz="2000" dirty="0"/>
              <a:t>IEEE802.15.4/</a:t>
            </a:r>
            <a:r>
              <a:rPr lang="zh-CN" altLang="en-US" sz="2000" dirty="0"/>
              <a:t>无线个人局域网和许多专有无线电都使用</a:t>
            </a:r>
            <a:r>
              <a:rPr lang="en-US" altLang="zh-CN" sz="2000" dirty="0"/>
              <a:t>2.4GHz</a:t>
            </a:r>
            <a:r>
              <a:rPr lang="zh-CN" altLang="en-US" sz="2000" dirty="0"/>
              <a:t>医疗（</a:t>
            </a:r>
            <a:r>
              <a:rPr lang="en-US" altLang="zh-CN" sz="2000" dirty="0"/>
              <a:t>ISM</a:t>
            </a:r>
            <a:r>
              <a:rPr lang="zh-CN" altLang="en-US" sz="2000" dirty="0"/>
              <a:t>）频段</a:t>
            </a:r>
          </a:p>
          <a:p>
            <a:pPr>
              <a:lnSpc>
                <a:spcPct val="120000"/>
              </a:lnSpc>
            </a:pPr>
            <a:endParaRPr lang="en-US" altLang="zh-CN" dirty="0">
              <a:solidFill>
                <a:srgbClr val="FF0000"/>
              </a:solidFill>
            </a:endParaRPr>
          </a:p>
          <a:p>
            <a:pPr>
              <a:lnSpc>
                <a:spcPct val="120000"/>
              </a:lnSpc>
            </a:pPr>
            <a:r>
              <a:rPr lang="en-US" altLang="zh-CN" dirty="0">
                <a:solidFill>
                  <a:srgbClr val="FF0000"/>
                </a:solidFill>
              </a:rPr>
              <a:t>5.</a:t>
            </a:r>
            <a:r>
              <a:rPr lang="zh-CN" altLang="en-US" dirty="0">
                <a:solidFill>
                  <a:srgbClr val="FF0000"/>
                </a:solidFill>
              </a:rPr>
              <a:t>连接范围</a:t>
            </a:r>
          </a:p>
          <a:p>
            <a:pPr marL="0" indent="0">
              <a:lnSpc>
                <a:spcPct val="120000"/>
              </a:lnSpc>
              <a:buNone/>
            </a:pPr>
            <a:r>
              <a:rPr lang="zh-CN" altLang="en-US" sz="2000" dirty="0"/>
              <a:t>可实现长达</a:t>
            </a:r>
            <a:r>
              <a:rPr lang="en-US" altLang="zh-CN" sz="2000" dirty="0"/>
              <a:t>300</a:t>
            </a:r>
            <a:r>
              <a:rPr lang="zh-CN" altLang="en-US" sz="2000" dirty="0"/>
              <a:t>米的连接范围。</a:t>
            </a:r>
            <a:endParaRPr lang="en-US" altLang="zh-CN" sz="2000" dirty="0"/>
          </a:p>
          <a:p>
            <a:pPr>
              <a:lnSpc>
                <a:spcPct val="120000"/>
              </a:lnSpc>
            </a:pPr>
            <a:endParaRPr lang="en-US" altLang="zh-CN" dirty="0">
              <a:solidFill>
                <a:srgbClr val="FF0000"/>
              </a:solidFill>
            </a:endParaRPr>
          </a:p>
          <a:p>
            <a:pPr>
              <a:lnSpc>
                <a:spcPct val="120000"/>
              </a:lnSpc>
            </a:pPr>
            <a:r>
              <a:rPr lang="en-US" altLang="zh-CN" dirty="0">
                <a:solidFill>
                  <a:srgbClr val="FF0000"/>
                </a:solidFill>
              </a:rPr>
              <a:t>6.</a:t>
            </a:r>
            <a:r>
              <a:rPr lang="zh-CN" altLang="en-US" dirty="0">
                <a:solidFill>
                  <a:srgbClr val="FF0000"/>
                </a:solidFill>
              </a:rPr>
              <a:t>多种工作模式</a:t>
            </a:r>
          </a:p>
          <a:p>
            <a:pPr marL="0" indent="0">
              <a:lnSpc>
                <a:spcPct val="120000"/>
              </a:lnSpc>
              <a:buNone/>
            </a:pPr>
            <a:r>
              <a:rPr lang="zh-CN" altLang="en-US" sz="2000" dirty="0"/>
              <a:t>  低功耗蓝牙通常基于连接到多个从属设备的主设备，并且一个设备可以同时进行扫描和广播。</a:t>
            </a:r>
          </a:p>
          <a:p>
            <a:pPr>
              <a:lnSpc>
                <a:spcPct val="120000"/>
              </a:lnSpc>
            </a:pPr>
            <a:endParaRPr lang="zh-CN" altLang="en-US" dirty="0"/>
          </a:p>
          <a:p>
            <a:pPr>
              <a:lnSpc>
                <a:spcPct val="120000"/>
              </a:lnSpc>
            </a:pPr>
            <a:endParaRPr lang="zh-CN" altLang="en-US" dirty="0"/>
          </a:p>
        </p:txBody>
      </p:sp>
      <p:sp>
        <p:nvSpPr>
          <p:cNvPr id="4" name="标题 3"/>
          <p:cNvSpPr>
            <a:spLocks noGrp="1"/>
          </p:cNvSpPr>
          <p:nvPr>
            <p:ph type="title"/>
          </p:nvPr>
        </p:nvSpPr>
        <p:spPr/>
        <p:txBody>
          <a:bodyPr/>
          <a:lstStyle/>
          <a:p>
            <a:endParaRPr lang="zh-CN" altLang="en-US"/>
          </a:p>
        </p:txBody>
      </p:sp>
      <p:sp>
        <p:nvSpPr>
          <p:cNvPr id="5" name="标题 4"/>
          <p:cNvSpPr>
            <a:spLocks noGrp="1"/>
          </p:cNvSpPr>
          <p:nvPr>
            <p:ph type="title"/>
          </p:nvPr>
        </p:nvSpPr>
        <p:spPr/>
        <p:txBody>
          <a:bodyPr/>
          <a:lstStyle/>
          <a:p>
            <a:r>
              <a:rPr lang="zh-CN" altLang="en-US" dirty="0"/>
              <a:t>低功耗蓝牙的特点</a:t>
            </a: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a:t>传统蓝牙和低功耗蓝牙的技术对比</a:t>
            </a:r>
            <a:endParaRPr lang="en-US" dirty="0"/>
          </a:p>
        </p:txBody>
      </p:sp>
      <p:sp>
        <p:nvSpPr>
          <p:cNvPr id="4" name="标题 3"/>
          <p:cNvSpPr>
            <a:spLocks noGrp="1"/>
          </p:cNvSpPr>
          <p:nvPr>
            <p:ph type="title"/>
          </p:nvPr>
        </p:nvSpPr>
        <p:spPr/>
        <p:txBody>
          <a:bodyPr/>
          <a:lstStyle/>
          <a:p>
            <a:endParaRPr lang="en-US" dirty="0"/>
          </a:p>
        </p:txBody>
      </p:sp>
      <p:graphicFrame>
        <p:nvGraphicFramePr>
          <p:cNvPr id="6" name="表格 5"/>
          <p:cNvGraphicFramePr>
            <a:graphicFrameLocks noGrp="1"/>
          </p:cNvGraphicFramePr>
          <p:nvPr>
            <p:custDataLst>
              <p:tags r:id="rId1"/>
            </p:custDataLst>
          </p:nvPr>
        </p:nvGraphicFramePr>
        <p:xfrm>
          <a:off x="661850" y="2234883"/>
          <a:ext cx="7855131" cy="3850640"/>
        </p:xfrm>
        <a:graphic>
          <a:graphicData uri="http://schemas.openxmlformats.org/drawingml/2006/table">
            <a:tbl>
              <a:tblPr firstRow="1" bandRow="1">
                <a:tableStyleId>{5C22544A-7EE6-4342-B048-85BDC9FD1C3A}</a:tableStyleId>
              </a:tblPr>
              <a:tblGrid>
                <a:gridCol w="2618377">
                  <a:extLst>
                    <a:ext uri="{9D8B030D-6E8A-4147-A177-3AD203B41FA5}">
                      <a16:colId xmlns:a16="http://schemas.microsoft.com/office/drawing/2014/main" val="20000"/>
                    </a:ext>
                  </a:extLst>
                </a:gridCol>
                <a:gridCol w="2618377">
                  <a:extLst>
                    <a:ext uri="{9D8B030D-6E8A-4147-A177-3AD203B41FA5}">
                      <a16:colId xmlns:a16="http://schemas.microsoft.com/office/drawing/2014/main" val="20001"/>
                    </a:ext>
                  </a:extLst>
                </a:gridCol>
                <a:gridCol w="2618377">
                  <a:extLst>
                    <a:ext uri="{9D8B030D-6E8A-4147-A177-3AD203B41FA5}">
                      <a16:colId xmlns:a16="http://schemas.microsoft.com/office/drawing/2014/main" val="20002"/>
                    </a:ext>
                  </a:extLst>
                </a:gridCol>
              </a:tblGrid>
              <a:tr h="370840">
                <a:tc>
                  <a:txBody>
                    <a:bodyPr/>
                    <a:lstStyle/>
                    <a:p>
                      <a:pPr marL="0" marR="0" indent="0" algn="ctr">
                        <a:lnSpc>
                          <a:spcPct val="100000"/>
                        </a:lnSpc>
                        <a:spcBef>
                          <a:spcPts val="0"/>
                        </a:spcBef>
                        <a:spcAft>
                          <a:spcPts val="200"/>
                        </a:spcAft>
                      </a:pPr>
                      <a:r>
                        <a:rPr lang="zh-CN" sz="1600" kern="1200" dirty="0">
                          <a:solidFill>
                            <a:schemeClr val="bg1"/>
                          </a:solidFill>
                          <a:latin typeface="微软雅黑" panose="020B0503020204020204" pitchFamily="34" charset="-122"/>
                          <a:ea typeface="微软雅黑" panose="020B0503020204020204" pitchFamily="34" charset="-122"/>
                          <a:cs typeface="+mn-cs"/>
                        </a:rPr>
                        <a:t>技术规范</a:t>
                      </a:r>
                      <a:endParaRPr lang="en-US" sz="1600" kern="1200" dirty="0">
                        <a:solidFill>
                          <a:schemeClr val="bg1"/>
                        </a:solidFill>
                        <a:latin typeface="微软雅黑" panose="020B0503020204020204" pitchFamily="34" charset="-122"/>
                        <a:ea typeface="微软雅黑" panose="020B0503020204020204" pitchFamily="34" charset="-122"/>
                        <a:cs typeface="+mn-cs"/>
                      </a:endParaRPr>
                    </a:p>
                  </a:txBody>
                  <a:tcPr marL="68580" marR="68580" marT="0" marB="0"/>
                </a:tc>
                <a:tc>
                  <a:txBody>
                    <a:bodyPr/>
                    <a:lstStyle/>
                    <a:p>
                      <a:pPr marL="0" marR="0" indent="0" algn="ctr">
                        <a:lnSpc>
                          <a:spcPct val="100000"/>
                        </a:lnSpc>
                        <a:spcBef>
                          <a:spcPts val="0"/>
                        </a:spcBef>
                        <a:spcAft>
                          <a:spcPts val="200"/>
                        </a:spcAft>
                      </a:pPr>
                      <a:r>
                        <a:rPr lang="zh-CN" sz="1600" kern="1200" dirty="0">
                          <a:solidFill>
                            <a:schemeClr val="bg1"/>
                          </a:solidFill>
                          <a:latin typeface="微软雅黑" panose="020B0503020204020204" pitchFamily="34" charset="-122"/>
                          <a:ea typeface="微软雅黑" panose="020B0503020204020204" pitchFamily="34" charset="-122"/>
                          <a:cs typeface="+mn-cs"/>
                        </a:rPr>
                        <a:t>传统蓝牙</a:t>
                      </a:r>
                      <a:endParaRPr lang="en-US" sz="1600" kern="1200" dirty="0">
                        <a:solidFill>
                          <a:schemeClr val="bg1"/>
                        </a:solidFill>
                        <a:latin typeface="微软雅黑" panose="020B0503020204020204" pitchFamily="34" charset="-122"/>
                        <a:ea typeface="微软雅黑" panose="020B0503020204020204" pitchFamily="34" charset="-122"/>
                        <a:cs typeface="+mn-cs"/>
                      </a:endParaRPr>
                    </a:p>
                  </a:txBody>
                  <a:tcPr marL="68580" marR="68580" marT="0" marB="0"/>
                </a:tc>
                <a:tc>
                  <a:txBody>
                    <a:bodyPr/>
                    <a:lstStyle/>
                    <a:p>
                      <a:pPr marL="0" marR="0" indent="0" algn="ctr">
                        <a:lnSpc>
                          <a:spcPct val="100000"/>
                        </a:lnSpc>
                        <a:spcBef>
                          <a:spcPts val="0"/>
                        </a:spcBef>
                        <a:spcAft>
                          <a:spcPts val="200"/>
                        </a:spcAft>
                      </a:pPr>
                      <a:r>
                        <a:rPr lang="zh-CN" sz="1600" kern="1200" dirty="0">
                          <a:solidFill>
                            <a:schemeClr val="bg1"/>
                          </a:solidFill>
                          <a:latin typeface="微软雅黑" panose="020B0503020204020204" pitchFamily="34" charset="-122"/>
                          <a:ea typeface="微软雅黑" panose="020B0503020204020204" pitchFamily="34" charset="-122"/>
                          <a:cs typeface="+mn-cs"/>
                        </a:rPr>
                        <a:t>低功耗蓝牙</a:t>
                      </a:r>
                      <a:endParaRPr lang="en-US" sz="1600" kern="1200" dirty="0">
                        <a:solidFill>
                          <a:schemeClr val="bg1"/>
                        </a:solidFill>
                        <a:latin typeface="微软雅黑" panose="020B0503020204020204" pitchFamily="34" charset="-122"/>
                        <a:ea typeface="微软雅黑" panose="020B0503020204020204" pitchFamily="34" charset="-122"/>
                        <a:cs typeface="+mn-cs"/>
                      </a:endParaRPr>
                    </a:p>
                  </a:txBody>
                  <a:tcPr marL="68580" marR="68580" marT="0" marB="0"/>
                </a:tc>
                <a:extLst>
                  <a:ext uri="{0D108BD9-81ED-4DB2-BD59-A6C34878D82A}">
                    <a16:rowId xmlns:a16="http://schemas.microsoft.com/office/drawing/2014/main" val="10000"/>
                  </a:ext>
                </a:extLst>
              </a:tr>
              <a:tr h="370840">
                <a:tc>
                  <a:txBody>
                    <a:bodyPr/>
                    <a:lstStyle/>
                    <a:p>
                      <a:pPr marL="0" marR="0" indent="0" algn="ctr">
                        <a:lnSpc>
                          <a:spcPct val="100000"/>
                        </a:lnSpc>
                        <a:spcBef>
                          <a:spcPts val="0"/>
                        </a:spcBef>
                        <a:spcAft>
                          <a:spcPts val="200"/>
                        </a:spcAft>
                      </a:pPr>
                      <a:r>
                        <a:rPr lang="zh-CN" sz="1600" kern="1200" dirty="0">
                          <a:solidFill>
                            <a:schemeClr val="tx1"/>
                          </a:solidFill>
                          <a:latin typeface="微软雅黑" panose="020B0503020204020204" pitchFamily="34" charset="-122"/>
                          <a:ea typeface="微软雅黑" panose="020B0503020204020204" pitchFamily="34" charset="-122"/>
                          <a:cs typeface="+mn-cs"/>
                        </a:rPr>
                        <a:t>无线电频率</a:t>
                      </a:r>
                      <a:endParaRPr lang="en-US" sz="1600" kern="1200" dirty="0">
                        <a:solidFill>
                          <a:schemeClr val="tx1"/>
                        </a:solidFill>
                        <a:latin typeface="微软雅黑" panose="020B0503020204020204" pitchFamily="34" charset="-122"/>
                        <a:ea typeface="微软雅黑" panose="020B0503020204020204" pitchFamily="34" charset="-122"/>
                        <a:cs typeface="+mn-cs"/>
                      </a:endParaRPr>
                    </a:p>
                  </a:txBody>
                  <a:tcPr marL="68580" marR="68580" marT="0" marB="0"/>
                </a:tc>
                <a:tc>
                  <a:txBody>
                    <a:bodyPr/>
                    <a:lstStyle/>
                    <a:p>
                      <a:pPr marL="0" marR="0" indent="0" algn="ctr">
                        <a:lnSpc>
                          <a:spcPct val="100000"/>
                        </a:lnSpc>
                        <a:spcBef>
                          <a:spcPts val="0"/>
                        </a:spcBef>
                        <a:spcAft>
                          <a:spcPts val="200"/>
                        </a:spcAft>
                      </a:pPr>
                      <a:r>
                        <a:rPr lang="en-US" sz="1600" kern="1200">
                          <a:solidFill>
                            <a:schemeClr val="tx1"/>
                          </a:solidFill>
                          <a:latin typeface="微软雅黑" panose="020B0503020204020204" pitchFamily="34" charset="-122"/>
                          <a:ea typeface="微软雅黑" panose="020B0503020204020204" pitchFamily="34" charset="-122"/>
                          <a:cs typeface="+mn-cs"/>
                        </a:rPr>
                        <a:t>2.4GHz</a:t>
                      </a:r>
                    </a:p>
                  </a:txBody>
                  <a:tcPr marL="68580" marR="68580" marT="0" marB="0"/>
                </a:tc>
                <a:tc>
                  <a:txBody>
                    <a:bodyPr/>
                    <a:lstStyle/>
                    <a:p>
                      <a:pPr marL="0" marR="0" indent="0" algn="ctr">
                        <a:lnSpc>
                          <a:spcPct val="100000"/>
                        </a:lnSpc>
                        <a:spcBef>
                          <a:spcPts val="0"/>
                        </a:spcBef>
                        <a:spcAft>
                          <a:spcPts val="200"/>
                        </a:spcAft>
                      </a:pPr>
                      <a:r>
                        <a:rPr lang="en-US" sz="1600" kern="1200">
                          <a:solidFill>
                            <a:schemeClr val="tx1"/>
                          </a:solidFill>
                          <a:latin typeface="微软雅黑" panose="020B0503020204020204" pitchFamily="34" charset="-122"/>
                          <a:ea typeface="微软雅黑" panose="020B0503020204020204" pitchFamily="34" charset="-122"/>
                          <a:cs typeface="+mn-cs"/>
                        </a:rPr>
                        <a:t>2.4GHz</a:t>
                      </a:r>
                    </a:p>
                  </a:txBody>
                  <a:tcPr marL="68580" marR="68580" marT="0" marB="0"/>
                </a:tc>
                <a:extLst>
                  <a:ext uri="{0D108BD9-81ED-4DB2-BD59-A6C34878D82A}">
                    <a16:rowId xmlns:a16="http://schemas.microsoft.com/office/drawing/2014/main" val="10001"/>
                  </a:ext>
                </a:extLst>
              </a:tr>
              <a:tr h="370840">
                <a:tc>
                  <a:txBody>
                    <a:bodyPr/>
                    <a:lstStyle/>
                    <a:p>
                      <a:pPr marL="0" marR="0" indent="0" algn="ctr">
                        <a:lnSpc>
                          <a:spcPct val="100000"/>
                        </a:lnSpc>
                        <a:spcBef>
                          <a:spcPts val="0"/>
                        </a:spcBef>
                        <a:spcAft>
                          <a:spcPts val="200"/>
                        </a:spcAft>
                      </a:pPr>
                      <a:r>
                        <a:rPr lang="zh-CN" sz="1600" kern="1200" dirty="0">
                          <a:solidFill>
                            <a:schemeClr val="tx1"/>
                          </a:solidFill>
                          <a:latin typeface="微软雅黑" panose="020B0503020204020204" pitchFamily="34" charset="-122"/>
                          <a:ea typeface="微软雅黑" panose="020B0503020204020204" pitchFamily="34" charset="-122"/>
                          <a:cs typeface="+mn-cs"/>
                        </a:rPr>
                        <a:t>理论通信距离</a:t>
                      </a:r>
                      <a:endParaRPr lang="en-US" sz="1600" kern="1200" dirty="0">
                        <a:solidFill>
                          <a:schemeClr val="tx1"/>
                        </a:solidFill>
                        <a:latin typeface="微软雅黑" panose="020B0503020204020204" pitchFamily="34" charset="-122"/>
                        <a:ea typeface="微软雅黑" panose="020B0503020204020204" pitchFamily="34" charset="-122"/>
                        <a:cs typeface="+mn-cs"/>
                      </a:endParaRPr>
                    </a:p>
                  </a:txBody>
                  <a:tcPr marL="68580" marR="68580" marT="0" marB="0"/>
                </a:tc>
                <a:tc>
                  <a:txBody>
                    <a:bodyPr/>
                    <a:lstStyle/>
                    <a:p>
                      <a:pPr marL="0" marR="0" indent="0" algn="ctr">
                        <a:lnSpc>
                          <a:spcPct val="100000"/>
                        </a:lnSpc>
                        <a:spcBef>
                          <a:spcPts val="0"/>
                        </a:spcBef>
                        <a:spcAft>
                          <a:spcPts val="200"/>
                        </a:spcAft>
                      </a:pPr>
                      <a:r>
                        <a:rPr lang="en-US" sz="1600" kern="1200" dirty="0">
                          <a:solidFill>
                            <a:schemeClr val="tx1"/>
                          </a:solidFill>
                          <a:latin typeface="微软雅黑" panose="020B0503020204020204" pitchFamily="34" charset="-122"/>
                          <a:ea typeface="微软雅黑" panose="020B0503020204020204" pitchFamily="34" charset="-122"/>
                          <a:cs typeface="+mn-cs"/>
                        </a:rPr>
                        <a:t>100m</a:t>
                      </a:r>
                    </a:p>
                  </a:txBody>
                  <a:tcPr marL="68580" marR="68580" marT="0" marB="0"/>
                </a:tc>
                <a:tc>
                  <a:txBody>
                    <a:bodyPr/>
                    <a:lstStyle/>
                    <a:p>
                      <a:pPr marL="0" marR="0" indent="0" algn="ctr">
                        <a:lnSpc>
                          <a:spcPct val="100000"/>
                        </a:lnSpc>
                        <a:spcBef>
                          <a:spcPts val="0"/>
                        </a:spcBef>
                        <a:spcAft>
                          <a:spcPts val="200"/>
                        </a:spcAft>
                      </a:pPr>
                      <a:r>
                        <a:rPr lang="zh-CN" sz="1600" kern="1200">
                          <a:solidFill>
                            <a:schemeClr val="tx1"/>
                          </a:solidFill>
                          <a:latin typeface="微软雅黑" panose="020B0503020204020204" pitchFamily="34" charset="-122"/>
                          <a:ea typeface="微软雅黑" panose="020B0503020204020204" pitchFamily="34" charset="-122"/>
                          <a:cs typeface="+mn-cs"/>
                        </a:rPr>
                        <a:t>＞</a:t>
                      </a:r>
                      <a:r>
                        <a:rPr lang="en-US" sz="1600" kern="1200">
                          <a:solidFill>
                            <a:schemeClr val="tx1"/>
                          </a:solidFill>
                          <a:latin typeface="微软雅黑" panose="020B0503020204020204" pitchFamily="34" charset="-122"/>
                          <a:ea typeface="微软雅黑" panose="020B0503020204020204" pitchFamily="34" charset="-122"/>
                          <a:cs typeface="+mn-cs"/>
                        </a:rPr>
                        <a:t>100m</a:t>
                      </a:r>
                    </a:p>
                  </a:txBody>
                  <a:tcPr marL="68580" marR="68580" marT="0" marB="0"/>
                </a:tc>
                <a:extLst>
                  <a:ext uri="{0D108BD9-81ED-4DB2-BD59-A6C34878D82A}">
                    <a16:rowId xmlns:a16="http://schemas.microsoft.com/office/drawing/2014/main" val="10002"/>
                  </a:ext>
                </a:extLst>
              </a:tr>
              <a:tr h="370840">
                <a:tc>
                  <a:txBody>
                    <a:bodyPr/>
                    <a:lstStyle/>
                    <a:p>
                      <a:pPr marL="0" marR="0" indent="0" algn="ctr">
                        <a:lnSpc>
                          <a:spcPct val="100000"/>
                        </a:lnSpc>
                        <a:spcBef>
                          <a:spcPts val="0"/>
                        </a:spcBef>
                        <a:spcAft>
                          <a:spcPts val="200"/>
                        </a:spcAft>
                      </a:pPr>
                      <a:r>
                        <a:rPr lang="zh-CN" sz="1600" kern="1200">
                          <a:solidFill>
                            <a:schemeClr val="tx1"/>
                          </a:solidFill>
                          <a:latin typeface="微软雅黑" panose="020B0503020204020204" pitchFamily="34" charset="-122"/>
                          <a:ea typeface="微软雅黑" panose="020B0503020204020204" pitchFamily="34" charset="-122"/>
                          <a:cs typeface="+mn-cs"/>
                        </a:rPr>
                        <a:t>空中数据率</a:t>
                      </a:r>
                      <a:endParaRPr lang="en-US" sz="1600" kern="1200">
                        <a:solidFill>
                          <a:schemeClr val="tx1"/>
                        </a:solidFill>
                        <a:latin typeface="微软雅黑" panose="020B0503020204020204" pitchFamily="34" charset="-122"/>
                        <a:ea typeface="微软雅黑" panose="020B0503020204020204" pitchFamily="34" charset="-122"/>
                        <a:cs typeface="+mn-cs"/>
                      </a:endParaRPr>
                    </a:p>
                  </a:txBody>
                  <a:tcPr marL="68580" marR="68580" marT="0" marB="0"/>
                </a:tc>
                <a:tc>
                  <a:txBody>
                    <a:bodyPr/>
                    <a:lstStyle/>
                    <a:p>
                      <a:pPr marL="0" marR="0" indent="0" algn="ctr">
                        <a:lnSpc>
                          <a:spcPct val="100000"/>
                        </a:lnSpc>
                        <a:spcBef>
                          <a:spcPts val="0"/>
                        </a:spcBef>
                        <a:spcAft>
                          <a:spcPts val="200"/>
                        </a:spcAft>
                      </a:pPr>
                      <a:r>
                        <a:rPr lang="en-US" sz="1600" kern="1200" dirty="0">
                          <a:solidFill>
                            <a:schemeClr val="tx1"/>
                          </a:solidFill>
                          <a:latin typeface="微软雅黑" panose="020B0503020204020204" pitchFamily="34" charset="-122"/>
                          <a:ea typeface="微软雅黑" panose="020B0503020204020204" pitchFamily="34" charset="-122"/>
                          <a:cs typeface="+mn-cs"/>
                        </a:rPr>
                        <a:t>1</a:t>
                      </a:r>
                      <a:r>
                        <a:rPr lang="zh-CN" sz="1600" kern="1200" dirty="0">
                          <a:solidFill>
                            <a:schemeClr val="tx1"/>
                          </a:solidFill>
                          <a:latin typeface="微软雅黑" panose="020B0503020204020204" pitchFamily="34" charset="-122"/>
                          <a:ea typeface="微软雅黑" panose="020B0503020204020204" pitchFamily="34" charset="-122"/>
                          <a:cs typeface="+mn-cs"/>
                        </a:rPr>
                        <a:t>～</a:t>
                      </a:r>
                      <a:r>
                        <a:rPr lang="en-US" sz="1600" kern="1200" dirty="0">
                          <a:solidFill>
                            <a:schemeClr val="tx1"/>
                          </a:solidFill>
                          <a:latin typeface="微软雅黑" panose="020B0503020204020204" pitchFamily="34" charset="-122"/>
                          <a:ea typeface="微软雅黑" panose="020B0503020204020204" pitchFamily="34" charset="-122"/>
                          <a:cs typeface="+mn-cs"/>
                        </a:rPr>
                        <a:t>3Mbps</a:t>
                      </a:r>
                    </a:p>
                  </a:txBody>
                  <a:tcPr marL="68580" marR="68580" marT="0" marB="0"/>
                </a:tc>
                <a:tc>
                  <a:txBody>
                    <a:bodyPr/>
                    <a:lstStyle/>
                    <a:p>
                      <a:pPr marL="0" marR="0" indent="0" algn="ctr">
                        <a:lnSpc>
                          <a:spcPct val="100000"/>
                        </a:lnSpc>
                        <a:spcBef>
                          <a:spcPts val="0"/>
                        </a:spcBef>
                        <a:spcAft>
                          <a:spcPts val="200"/>
                        </a:spcAft>
                      </a:pPr>
                      <a:r>
                        <a:rPr lang="en-US" sz="1600" kern="1200">
                          <a:solidFill>
                            <a:schemeClr val="tx1"/>
                          </a:solidFill>
                          <a:latin typeface="微软雅黑" panose="020B0503020204020204" pitchFamily="34" charset="-122"/>
                          <a:ea typeface="微软雅黑" panose="020B0503020204020204" pitchFamily="34" charset="-122"/>
                          <a:cs typeface="+mn-cs"/>
                        </a:rPr>
                        <a:t>1Mbps</a:t>
                      </a:r>
                    </a:p>
                  </a:txBody>
                  <a:tcPr marL="68580" marR="68580" marT="0" marB="0"/>
                </a:tc>
                <a:extLst>
                  <a:ext uri="{0D108BD9-81ED-4DB2-BD59-A6C34878D82A}">
                    <a16:rowId xmlns:a16="http://schemas.microsoft.com/office/drawing/2014/main" val="10003"/>
                  </a:ext>
                </a:extLst>
              </a:tr>
              <a:tr h="370840">
                <a:tc>
                  <a:txBody>
                    <a:bodyPr/>
                    <a:lstStyle/>
                    <a:p>
                      <a:pPr marL="0" marR="0" indent="0" algn="ctr">
                        <a:lnSpc>
                          <a:spcPct val="100000"/>
                        </a:lnSpc>
                        <a:spcBef>
                          <a:spcPts val="0"/>
                        </a:spcBef>
                        <a:spcAft>
                          <a:spcPts val="200"/>
                        </a:spcAft>
                      </a:pPr>
                      <a:r>
                        <a:rPr lang="zh-CN" sz="1600" kern="1200">
                          <a:solidFill>
                            <a:schemeClr val="tx1"/>
                          </a:solidFill>
                          <a:latin typeface="微软雅黑" panose="020B0503020204020204" pitchFamily="34" charset="-122"/>
                          <a:ea typeface="微软雅黑" panose="020B0503020204020204" pitchFamily="34" charset="-122"/>
                          <a:cs typeface="+mn-cs"/>
                        </a:rPr>
                        <a:t>支持活跃从设备数</a:t>
                      </a:r>
                      <a:endParaRPr lang="en-US" sz="1600" kern="1200">
                        <a:solidFill>
                          <a:schemeClr val="tx1"/>
                        </a:solidFill>
                        <a:latin typeface="微软雅黑" panose="020B0503020204020204" pitchFamily="34" charset="-122"/>
                        <a:ea typeface="微软雅黑" panose="020B0503020204020204" pitchFamily="34" charset="-122"/>
                        <a:cs typeface="+mn-cs"/>
                      </a:endParaRPr>
                    </a:p>
                  </a:txBody>
                  <a:tcPr marL="68580" marR="68580" marT="0" marB="0"/>
                </a:tc>
                <a:tc>
                  <a:txBody>
                    <a:bodyPr/>
                    <a:lstStyle/>
                    <a:p>
                      <a:pPr marL="0" marR="0" indent="0" algn="ctr">
                        <a:lnSpc>
                          <a:spcPct val="100000"/>
                        </a:lnSpc>
                        <a:spcBef>
                          <a:spcPts val="0"/>
                        </a:spcBef>
                        <a:spcAft>
                          <a:spcPts val="200"/>
                        </a:spcAft>
                      </a:pPr>
                      <a:r>
                        <a:rPr lang="en-US" sz="1600" kern="1200" dirty="0">
                          <a:solidFill>
                            <a:schemeClr val="tx1"/>
                          </a:solidFill>
                          <a:latin typeface="微软雅黑" panose="020B0503020204020204" pitchFamily="34" charset="-122"/>
                          <a:ea typeface="微软雅黑" panose="020B0503020204020204" pitchFamily="34" charset="-122"/>
                          <a:cs typeface="+mn-cs"/>
                        </a:rPr>
                        <a:t>7</a:t>
                      </a:r>
                    </a:p>
                  </a:txBody>
                  <a:tcPr marL="68580" marR="68580" marT="0" marB="0"/>
                </a:tc>
                <a:tc>
                  <a:txBody>
                    <a:bodyPr/>
                    <a:lstStyle/>
                    <a:p>
                      <a:pPr marL="0" marR="0" indent="0" algn="ctr">
                        <a:lnSpc>
                          <a:spcPct val="100000"/>
                        </a:lnSpc>
                        <a:spcBef>
                          <a:spcPts val="0"/>
                        </a:spcBef>
                        <a:spcAft>
                          <a:spcPts val="200"/>
                        </a:spcAft>
                      </a:pPr>
                      <a:r>
                        <a:rPr lang="zh-CN" sz="1600" kern="1200" dirty="0">
                          <a:solidFill>
                            <a:schemeClr val="tx1"/>
                          </a:solidFill>
                          <a:latin typeface="微软雅黑" panose="020B0503020204020204" pitchFamily="34" charset="-122"/>
                          <a:ea typeface="微软雅黑" panose="020B0503020204020204" pitchFamily="34" charset="-122"/>
                          <a:cs typeface="+mn-cs"/>
                        </a:rPr>
                        <a:t>未定义（理论最大值为</a:t>
                      </a:r>
                      <a:r>
                        <a:rPr lang="en-US" sz="1600" kern="1200" dirty="0">
                          <a:solidFill>
                            <a:schemeClr val="tx1"/>
                          </a:solidFill>
                          <a:latin typeface="微软雅黑" panose="020B0503020204020204" pitchFamily="34" charset="-122"/>
                          <a:ea typeface="微软雅黑" panose="020B0503020204020204" pitchFamily="34" charset="-122"/>
                          <a:cs typeface="+mn-cs"/>
                        </a:rPr>
                        <a:t>232</a:t>
                      </a:r>
                      <a:r>
                        <a:rPr lang="zh-CN" sz="1600" kern="1200" dirty="0">
                          <a:solidFill>
                            <a:schemeClr val="tx1"/>
                          </a:solidFill>
                          <a:latin typeface="微软雅黑" panose="020B0503020204020204" pitchFamily="34" charset="-122"/>
                          <a:ea typeface="微软雅黑" panose="020B0503020204020204" pitchFamily="34" charset="-122"/>
                          <a:cs typeface="+mn-cs"/>
                        </a:rPr>
                        <a:t>）</a:t>
                      </a:r>
                      <a:endParaRPr lang="en-US" sz="1600" kern="1200" dirty="0">
                        <a:solidFill>
                          <a:schemeClr val="tx1"/>
                        </a:solidFill>
                        <a:latin typeface="微软雅黑" panose="020B0503020204020204" pitchFamily="34" charset="-122"/>
                        <a:ea typeface="微软雅黑" panose="020B0503020204020204" pitchFamily="34" charset="-122"/>
                        <a:cs typeface="+mn-cs"/>
                      </a:endParaRPr>
                    </a:p>
                  </a:txBody>
                  <a:tcPr marL="68580" marR="68580" marT="0" marB="0"/>
                </a:tc>
                <a:extLst>
                  <a:ext uri="{0D108BD9-81ED-4DB2-BD59-A6C34878D82A}">
                    <a16:rowId xmlns:a16="http://schemas.microsoft.com/office/drawing/2014/main" val="10004"/>
                  </a:ext>
                </a:extLst>
              </a:tr>
              <a:tr h="370840">
                <a:tc>
                  <a:txBody>
                    <a:bodyPr/>
                    <a:lstStyle/>
                    <a:p>
                      <a:pPr marL="0" marR="0" indent="0" algn="ctr">
                        <a:lnSpc>
                          <a:spcPct val="100000"/>
                        </a:lnSpc>
                        <a:spcBef>
                          <a:spcPts val="0"/>
                        </a:spcBef>
                        <a:spcAft>
                          <a:spcPts val="200"/>
                        </a:spcAft>
                      </a:pPr>
                      <a:r>
                        <a:rPr lang="zh-CN" sz="1600" kern="1200">
                          <a:solidFill>
                            <a:schemeClr val="tx1"/>
                          </a:solidFill>
                          <a:latin typeface="微软雅黑" panose="020B0503020204020204" pitchFamily="34" charset="-122"/>
                          <a:ea typeface="微软雅黑" panose="020B0503020204020204" pitchFamily="34" charset="-122"/>
                          <a:cs typeface="+mn-cs"/>
                        </a:rPr>
                        <a:t>延迟</a:t>
                      </a:r>
                      <a:endParaRPr lang="en-US" sz="1600" kern="1200">
                        <a:solidFill>
                          <a:schemeClr val="tx1"/>
                        </a:solidFill>
                        <a:latin typeface="微软雅黑" panose="020B0503020204020204" pitchFamily="34" charset="-122"/>
                        <a:ea typeface="微软雅黑" panose="020B0503020204020204" pitchFamily="34" charset="-122"/>
                        <a:cs typeface="+mn-cs"/>
                      </a:endParaRPr>
                    </a:p>
                  </a:txBody>
                  <a:tcPr marL="68580" marR="68580" marT="0" marB="0"/>
                </a:tc>
                <a:tc>
                  <a:txBody>
                    <a:bodyPr/>
                    <a:lstStyle/>
                    <a:p>
                      <a:pPr marL="0" marR="0" indent="0" algn="ctr">
                        <a:lnSpc>
                          <a:spcPct val="100000"/>
                        </a:lnSpc>
                        <a:spcBef>
                          <a:spcPts val="0"/>
                        </a:spcBef>
                        <a:spcAft>
                          <a:spcPts val="200"/>
                        </a:spcAft>
                      </a:pPr>
                      <a:r>
                        <a:rPr lang="en-US" sz="1600" kern="1200">
                          <a:solidFill>
                            <a:schemeClr val="tx1"/>
                          </a:solidFill>
                          <a:latin typeface="微软雅黑" panose="020B0503020204020204" pitchFamily="34" charset="-122"/>
                          <a:ea typeface="微软雅黑" panose="020B0503020204020204" pitchFamily="34" charset="-122"/>
                          <a:cs typeface="+mn-cs"/>
                        </a:rPr>
                        <a:t>100ms</a:t>
                      </a:r>
                    </a:p>
                  </a:txBody>
                  <a:tcPr marL="68580" marR="68580" marT="0" marB="0"/>
                </a:tc>
                <a:tc>
                  <a:txBody>
                    <a:bodyPr/>
                    <a:lstStyle/>
                    <a:p>
                      <a:pPr marL="0" marR="0" indent="0" algn="ctr">
                        <a:lnSpc>
                          <a:spcPct val="100000"/>
                        </a:lnSpc>
                        <a:spcBef>
                          <a:spcPts val="0"/>
                        </a:spcBef>
                        <a:spcAft>
                          <a:spcPts val="200"/>
                        </a:spcAft>
                      </a:pPr>
                      <a:r>
                        <a:rPr lang="en-US" sz="1600" kern="1200" dirty="0">
                          <a:solidFill>
                            <a:schemeClr val="tx1"/>
                          </a:solidFill>
                          <a:latin typeface="微软雅黑" panose="020B0503020204020204" pitchFamily="34" charset="-122"/>
                          <a:ea typeface="微软雅黑" panose="020B0503020204020204" pitchFamily="34" charset="-122"/>
                          <a:cs typeface="+mn-cs"/>
                        </a:rPr>
                        <a:t>6ms</a:t>
                      </a:r>
                    </a:p>
                  </a:txBody>
                  <a:tcPr marL="68580" marR="68580" marT="0" marB="0"/>
                </a:tc>
                <a:extLst>
                  <a:ext uri="{0D108BD9-81ED-4DB2-BD59-A6C34878D82A}">
                    <a16:rowId xmlns:a16="http://schemas.microsoft.com/office/drawing/2014/main" val="10005"/>
                  </a:ext>
                </a:extLst>
              </a:tr>
              <a:tr h="370840">
                <a:tc>
                  <a:txBody>
                    <a:bodyPr/>
                    <a:lstStyle/>
                    <a:p>
                      <a:pPr marL="0" marR="0" indent="0" algn="ctr">
                        <a:lnSpc>
                          <a:spcPct val="100000"/>
                        </a:lnSpc>
                        <a:spcBef>
                          <a:spcPts val="0"/>
                        </a:spcBef>
                        <a:spcAft>
                          <a:spcPts val="200"/>
                        </a:spcAft>
                      </a:pPr>
                      <a:r>
                        <a:rPr lang="zh-CN" sz="1600" kern="1200">
                          <a:solidFill>
                            <a:schemeClr val="tx1"/>
                          </a:solidFill>
                          <a:latin typeface="微软雅黑" panose="020B0503020204020204" pitchFamily="34" charset="-122"/>
                          <a:ea typeface="微软雅黑" panose="020B0503020204020204" pitchFamily="34" charset="-122"/>
                          <a:cs typeface="+mn-cs"/>
                        </a:rPr>
                        <a:t>安全性</a:t>
                      </a:r>
                      <a:endParaRPr lang="en-US" sz="1600" kern="1200">
                        <a:solidFill>
                          <a:schemeClr val="tx1"/>
                        </a:solidFill>
                        <a:latin typeface="微软雅黑" panose="020B0503020204020204" pitchFamily="34" charset="-122"/>
                        <a:ea typeface="微软雅黑" panose="020B0503020204020204" pitchFamily="34" charset="-122"/>
                        <a:cs typeface="+mn-cs"/>
                      </a:endParaRPr>
                    </a:p>
                  </a:txBody>
                  <a:tcPr marL="68580" marR="68580" marT="0" marB="0"/>
                </a:tc>
                <a:tc>
                  <a:txBody>
                    <a:bodyPr/>
                    <a:lstStyle/>
                    <a:p>
                      <a:pPr marL="0" marR="0" indent="0" algn="ctr">
                        <a:lnSpc>
                          <a:spcPct val="100000"/>
                        </a:lnSpc>
                        <a:spcBef>
                          <a:spcPts val="0"/>
                        </a:spcBef>
                        <a:spcAft>
                          <a:spcPts val="200"/>
                        </a:spcAft>
                      </a:pPr>
                      <a:r>
                        <a:rPr lang="en-US" sz="1600" kern="1200" dirty="0">
                          <a:solidFill>
                            <a:schemeClr val="tx1"/>
                          </a:solidFill>
                          <a:latin typeface="微软雅黑" panose="020B0503020204020204" pitchFamily="34" charset="-122"/>
                          <a:ea typeface="微软雅黑" panose="020B0503020204020204" pitchFamily="34" charset="-122"/>
                          <a:cs typeface="+mn-cs"/>
                        </a:rPr>
                        <a:t>64/128-bit</a:t>
                      </a:r>
                    </a:p>
                  </a:txBody>
                  <a:tcPr marL="68580" marR="68580" marT="0" marB="0"/>
                </a:tc>
                <a:tc>
                  <a:txBody>
                    <a:bodyPr/>
                    <a:lstStyle/>
                    <a:p>
                      <a:pPr marL="0" marR="0" indent="0" algn="ctr">
                        <a:lnSpc>
                          <a:spcPct val="100000"/>
                        </a:lnSpc>
                        <a:spcBef>
                          <a:spcPts val="0"/>
                        </a:spcBef>
                        <a:spcAft>
                          <a:spcPts val="200"/>
                        </a:spcAft>
                      </a:pPr>
                      <a:r>
                        <a:rPr lang="en-US" sz="1600" kern="1200" dirty="0">
                          <a:solidFill>
                            <a:schemeClr val="tx1"/>
                          </a:solidFill>
                          <a:latin typeface="微软雅黑" panose="020B0503020204020204" pitchFamily="34" charset="-122"/>
                          <a:ea typeface="微软雅黑" panose="020B0503020204020204" pitchFamily="34" charset="-122"/>
                          <a:cs typeface="+mn-cs"/>
                        </a:rPr>
                        <a:t>128-bit AES</a:t>
                      </a:r>
                    </a:p>
                  </a:txBody>
                  <a:tcPr marL="68580" marR="68580" marT="0" marB="0"/>
                </a:tc>
                <a:extLst>
                  <a:ext uri="{0D108BD9-81ED-4DB2-BD59-A6C34878D82A}">
                    <a16:rowId xmlns:a16="http://schemas.microsoft.com/office/drawing/2014/main" val="10006"/>
                  </a:ext>
                </a:extLst>
              </a:tr>
              <a:tr h="370840">
                <a:tc>
                  <a:txBody>
                    <a:bodyPr/>
                    <a:lstStyle/>
                    <a:p>
                      <a:pPr marL="0" marR="0" indent="0" algn="ctr">
                        <a:lnSpc>
                          <a:spcPct val="100000"/>
                        </a:lnSpc>
                        <a:spcBef>
                          <a:spcPts val="0"/>
                        </a:spcBef>
                        <a:spcAft>
                          <a:spcPts val="200"/>
                        </a:spcAft>
                      </a:pPr>
                      <a:r>
                        <a:rPr lang="zh-CN" sz="1600" kern="1200">
                          <a:solidFill>
                            <a:schemeClr val="tx1"/>
                          </a:solidFill>
                          <a:latin typeface="微软雅黑" panose="020B0503020204020204" pitchFamily="34" charset="-122"/>
                          <a:ea typeface="微软雅黑" panose="020B0503020204020204" pitchFamily="34" charset="-122"/>
                          <a:cs typeface="+mn-cs"/>
                        </a:rPr>
                        <a:t>语音能力</a:t>
                      </a:r>
                      <a:endParaRPr lang="en-US" sz="1600" kern="1200">
                        <a:solidFill>
                          <a:schemeClr val="tx1"/>
                        </a:solidFill>
                        <a:latin typeface="微软雅黑" panose="020B0503020204020204" pitchFamily="34" charset="-122"/>
                        <a:ea typeface="微软雅黑" panose="020B0503020204020204" pitchFamily="34" charset="-122"/>
                        <a:cs typeface="+mn-cs"/>
                      </a:endParaRPr>
                    </a:p>
                  </a:txBody>
                  <a:tcPr marL="68580" marR="68580" marT="0" marB="0"/>
                </a:tc>
                <a:tc>
                  <a:txBody>
                    <a:bodyPr/>
                    <a:lstStyle/>
                    <a:p>
                      <a:pPr marL="0" marR="0" indent="0" algn="ctr">
                        <a:lnSpc>
                          <a:spcPct val="100000"/>
                        </a:lnSpc>
                        <a:spcBef>
                          <a:spcPts val="0"/>
                        </a:spcBef>
                        <a:spcAft>
                          <a:spcPts val="200"/>
                        </a:spcAft>
                      </a:pPr>
                      <a:r>
                        <a:rPr lang="zh-CN" sz="1600" kern="1200">
                          <a:solidFill>
                            <a:schemeClr val="tx1"/>
                          </a:solidFill>
                          <a:latin typeface="微软雅黑" panose="020B0503020204020204" pitchFamily="34" charset="-122"/>
                          <a:ea typeface="微软雅黑" panose="020B0503020204020204" pitchFamily="34" charset="-122"/>
                          <a:cs typeface="+mn-cs"/>
                        </a:rPr>
                        <a:t>有</a:t>
                      </a:r>
                      <a:endParaRPr lang="en-US" sz="1600" kern="1200">
                        <a:solidFill>
                          <a:schemeClr val="tx1"/>
                        </a:solidFill>
                        <a:latin typeface="微软雅黑" panose="020B0503020204020204" pitchFamily="34" charset="-122"/>
                        <a:ea typeface="微软雅黑" panose="020B0503020204020204" pitchFamily="34" charset="-122"/>
                        <a:cs typeface="+mn-cs"/>
                      </a:endParaRPr>
                    </a:p>
                  </a:txBody>
                  <a:tcPr marL="68580" marR="68580" marT="0" marB="0"/>
                </a:tc>
                <a:tc>
                  <a:txBody>
                    <a:bodyPr/>
                    <a:lstStyle/>
                    <a:p>
                      <a:pPr marL="0" marR="0" indent="0" algn="ctr">
                        <a:lnSpc>
                          <a:spcPct val="100000"/>
                        </a:lnSpc>
                        <a:spcBef>
                          <a:spcPts val="0"/>
                        </a:spcBef>
                        <a:spcAft>
                          <a:spcPts val="200"/>
                        </a:spcAft>
                      </a:pPr>
                      <a:r>
                        <a:rPr lang="zh-CN" sz="1600" kern="1200" dirty="0">
                          <a:solidFill>
                            <a:schemeClr val="tx1"/>
                          </a:solidFill>
                          <a:latin typeface="微软雅黑" panose="020B0503020204020204" pitchFamily="34" charset="-122"/>
                          <a:ea typeface="微软雅黑" panose="020B0503020204020204" pitchFamily="34" charset="-122"/>
                          <a:cs typeface="+mn-cs"/>
                        </a:rPr>
                        <a:t>无</a:t>
                      </a:r>
                      <a:endParaRPr lang="en-US" sz="1600" kern="1200" dirty="0">
                        <a:solidFill>
                          <a:schemeClr val="tx1"/>
                        </a:solidFill>
                        <a:latin typeface="微软雅黑" panose="020B0503020204020204" pitchFamily="34" charset="-122"/>
                        <a:ea typeface="微软雅黑" panose="020B0503020204020204" pitchFamily="34" charset="-122"/>
                        <a:cs typeface="+mn-cs"/>
                      </a:endParaRPr>
                    </a:p>
                  </a:txBody>
                  <a:tcPr marL="68580" marR="68580" marT="0" marB="0"/>
                </a:tc>
                <a:extLst>
                  <a:ext uri="{0D108BD9-81ED-4DB2-BD59-A6C34878D82A}">
                    <a16:rowId xmlns:a16="http://schemas.microsoft.com/office/drawing/2014/main" val="10007"/>
                  </a:ext>
                </a:extLst>
              </a:tr>
              <a:tr h="370840">
                <a:tc>
                  <a:txBody>
                    <a:bodyPr/>
                    <a:lstStyle/>
                    <a:p>
                      <a:pPr marL="0" marR="0" indent="0" algn="ctr">
                        <a:lnSpc>
                          <a:spcPct val="100000"/>
                        </a:lnSpc>
                        <a:spcBef>
                          <a:spcPts val="0"/>
                        </a:spcBef>
                        <a:spcAft>
                          <a:spcPts val="200"/>
                        </a:spcAft>
                      </a:pPr>
                      <a:r>
                        <a:rPr lang="zh-CN" sz="1600" kern="1200">
                          <a:solidFill>
                            <a:schemeClr val="tx1"/>
                          </a:solidFill>
                          <a:latin typeface="微软雅黑" panose="020B0503020204020204" pitchFamily="34" charset="-122"/>
                          <a:ea typeface="微软雅黑" panose="020B0503020204020204" pitchFamily="34" charset="-122"/>
                          <a:cs typeface="+mn-cs"/>
                        </a:rPr>
                        <a:t>耗电量</a:t>
                      </a:r>
                      <a:endParaRPr lang="en-US" sz="1600" kern="1200">
                        <a:solidFill>
                          <a:schemeClr val="tx1"/>
                        </a:solidFill>
                        <a:latin typeface="微软雅黑" panose="020B0503020204020204" pitchFamily="34" charset="-122"/>
                        <a:ea typeface="微软雅黑" panose="020B0503020204020204" pitchFamily="34" charset="-122"/>
                        <a:cs typeface="+mn-cs"/>
                      </a:endParaRPr>
                    </a:p>
                  </a:txBody>
                  <a:tcPr marL="68580" marR="68580" marT="0" marB="0"/>
                </a:tc>
                <a:tc>
                  <a:txBody>
                    <a:bodyPr/>
                    <a:lstStyle/>
                    <a:p>
                      <a:pPr marL="0" marR="0" indent="0" algn="ctr">
                        <a:lnSpc>
                          <a:spcPct val="100000"/>
                        </a:lnSpc>
                        <a:spcBef>
                          <a:spcPts val="0"/>
                        </a:spcBef>
                        <a:spcAft>
                          <a:spcPts val="200"/>
                        </a:spcAft>
                      </a:pPr>
                      <a:r>
                        <a:rPr lang="en-US" sz="1600" kern="1200" dirty="0">
                          <a:solidFill>
                            <a:schemeClr val="tx1"/>
                          </a:solidFill>
                          <a:latin typeface="微软雅黑" panose="020B0503020204020204" pitchFamily="34" charset="-122"/>
                          <a:ea typeface="微软雅黑" panose="020B0503020204020204" pitchFamily="34" charset="-122"/>
                          <a:cs typeface="+mn-cs"/>
                        </a:rPr>
                        <a:t>1W</a:t>
                      </a:r>
                    </a:p>
                    <a:p>
                      <a:pPr marL="0" marR="0" indent="0" algn="ctr">
                        <a:lnSpc>
                          <a:spcPct val="100000"/>
                        </a:lnSpc>
                        <a:spcBef>
                          <a:spcPts val="0"/>
                        </a:spcBef>
                        <a:spcAft>
                          <a:spcPts val="200"/>
                        </a:spcAft>
                      </a:pPr>
                      <a:r>
                        <a:rPr lang="zh-CN" sz="1600" kern="1200" dirty="0">
                          <a:solidFill>
                            <a:schemeClr val="tx1"/>
                          </a:solidFill>
                          <a:latin typeface="微软雅黑" panose="020B0503020204020204" pitchFamily="34" charset="-122"/>
                          <a:ea typeface="微软雅黑" panose="020B0503020204020204" pitchFamily="34" charset="-122"/>
                          <a:cs typeface="+mn-cs"/>
                        </a:rPr>
                        <a:t>（参考值）</a:t>
                      </a:r>
                      <a:endParaRPr lang="en-US" sz="1600" kern="1200" dirty="0">
                        <a:solidFill>
                          <a:schemeClr val="tx1"/>
                        </a:solidFill>
                        <a:latin typeface="微软雅黑" panose="020B0503020204020204" pitchFamily="34" charset="-122"/>
                        <a:ea typeface="微软雅黑" panose="020B0503020204020204" pitchFamily="34" charset="-122"/>
                        <a:cs typeface="+mn-cs"/>
                      </a:endParaRPr>
                    </a:p>
                  </a:txBody>
                  <a:tcPr marL="68580" marR="68580" marT="0" marB="0"/>
                </a:tc>
                <a:tc>
                  <a:txBody>
                    <a:bodyPr/>
                    <a:lstStyle/>
                    <a:p>
                      <a:pPr marL="0" marR="0" indent="0" algn="ctr">
                        <a:lnSpc>
                          <a:spcPct val="100000"/>
                        </a:lnSpc>
                        <a:spcBef>
                          <a:spcPts val="0"/>
                        </a:spcBef>
                        <a:spcAft>
                          <a:spcPts val="200"/>
                        </a:spcAft>
                      </a:pPr>
                      <a:r>
                        <a:rPr lang="en-US" sz="1600" kern="1200" dirty="0">
                          <a:solidFill>
                            <a:schemeClr val="tx1"/>
                          </a:solidFill>
                          <a:latin typeface="微软雅黑" panose="020B0503020204020204" pitchFamily="34" charset="-122"/>
                          <a:ea typeface="微软雅黑" panose="020B0503020204020204" pitchFamily="34" charset="-122"/>
                          <a:cs typeface="+mn-cs"/>
                        </a:rPr>
                        <a:t>0.01</a:t>
                      </a:r>
                      <a:r>
                        <a:rPr lang="zh-CN" sz="1600" kern="1200" dirty="0">
                          <a:solidFill>
                            <a:schemeClr val="tx1"/>
                          </a:solidFill>
                          <a:latin typeface="微软雅黑" panose="020B0503020204020204" pitchFamily="34" charset="-122"/>
                          <a:ea typeface="微软雅黑" panose="020B0503020204020204" pitchFamily="34" charset="-122"/>
                          <a:cs typeface="+mn-cs"/>
                        </a:rPr>
                        <a:t>～</a:t>
                      </a:r>
                      <a:r>
                        <a:rPr lang="en-US" sz="1600" kern="1200" dirty="0">
                          <a:solidFill>
                            <a:schemeClr val="tx1"/>
                          </a:solidFill>
                          <a:latin typeface="微软雅黑" panose="020B0503020204020204" pitchFamily="34" charset="-122"/>
                          <a:ea typeface="微软雅黑" panose="020B0503020204020204" pitchFamily="34" charset="-122"/>
                          <a:cs typeface="+mn-cs"/>
                        </a:rPr>
                        <a:t>0.5W</a:t>
                      </a:r>
                    </a:p>
                    <a:p>
                      <a:pPr marL="0" marR="0" indent="0" algn="ctr">
                        <a:lnSpc>
                          <a:spcPct val="100000"/>
                        </a:lnSpc>
                        <a:spcBef>
                          <a:spcPts val="0"/>
                        </a:spcBef>
                        <a:spcAft>
                          <a:spcPts val="200"/>
                        </a:spcAft>
                      </a:pPr>
                      <a:r>
                        <a:rPr lang="zh-CN" sz="1600" kern="1200" dirty="0">
                          <a:solidFill>
                            <a:schemeClr val="tx1"/>
                          </a:solidFill>
                          <a:latin typeface="微软雅黑" panose="020B0503020204020204" pitchFamily="34" charset="-122"/>
                          <a:ea typeface="微软雅黑" panose="020B0503020204020204" pitchFamily="34" charset="-122"/>
                          <a:cs typeface="+mn-cs"/>
                        </a:rPr>
                        <a:t>（依赖使用情况）</a:t>
                      </a:r>
                      <a:endParaRPr lang="en-US" sz="1600" kern="1200" dirty="0">
                        <a:solidFill>
                          <a:schemeClr val="tx1"/>
                        </a:solidFill>
                        <a:latin typeface="微软雅黑" panose="020B0503020204020204" pitchFamily="34" charset="-122"/>
                        <a:ea typeface="微软雅黑" panose="020B0503020204020204" pitchFamily="34" charset="-122"/>
                        <a:cs typeface="+mn-cs"/>
                      </a:endParaRPr>
                    </a:p>
                  </a:txBody>
                  <a:tcPr marL="68580" marR="68580" marT="0" marB="0"/>
                </a:tc>
                <a:extLst>
                  <a:ext uri="{0D108BD9-81ED-4DB2-BD59-A6C34878D82A}">
                    <a16:rowId xmlns:a16="http://schemas.microsoft.com/office/drawing/2014/main" val="10008"/>
                  </a:ext>
                </a:extLst>
              </a:tr>
              <a:tr h="370840">
                <a:tc>
                  <a:txBody>
                    <a:bodyPr/>
                    <a:lstStyle/>
                    <a:p>
                      <a:pPr marL="0" marR="0" indent="0" algn="ctr">
                        <a:lnSpc>
                          <a:spcPct val="100000"/>
                        </a:lnSpc>
                        <a:spcBef>
                          <a:spcPts val="0"/>
                        </a:spcBef>
                        <a:spcAft>
                          <a:spcPts val="200"/>
                        </a:spcAft>
                      </a:pPr>
                      <a:r>
                        <a:rPr lang="zh-CN" sz="1600" kern="1200">
                          <a:solidFill>
                            <a:schemeClr val="tx1"/>
                          </a:solidFill>
                          <a:latin typeface="微软雅黑" panose="020B0503020204020204" pitchFamily="34" charset="-122"/>
                          <a:ea typeface="微软雅黑" panose="020B0503020204020204" pitchFamily="34" charset="-122"/>
                          <a:cs typeface="+mn-cs"/>
                        </a:rPr>
                        <a:t>峰值电流消耗</a:t>
                      </a:r>
                      <a:endParaRPr lang="en-US" sz="1600" kern="1200">
                        <a:solidFill>
                          <a:schemeClr val="tx1"/>
                        </a:solidFill>
                        <a:latin typeface="微软雅黑" panose="020B0503020204020204" pitchFamily="34" charset="-122"/>
                        <a:ea typeface="微软雅黑" panose="020B0503020204020204" pitchFamily="34" charset="-122"/>
                        <a:cs typeface="+mn-cs"/>
                      </a:endParaRPr>
                    </a:p>
                  </a:txBody>
                  <a:tcPr marL="68580" marR="68580" marT="0" marB="0"/>
                </a:tc>
                <a:tc>
                  <a:txBody>
                    <a:bodyPr/>
                    <a:lstStyle/>
                    <a:p>
                      <a:pPr marL="0" marR="0" indent="0" algn="ctr">
                        <a:lnSpc>
                          <a:spcPct val="100000"/>
                        </a:lnSpc>
                        <a:spcBef>
                          <a:spcPts val="0"/>
                        </a:spcBef>
                        <a:spcAft>
                          <a:spcPts val="200"/>
                        </a:spcAft>
                      </a:pPr>
                      <a:r>
                        <a:rPr lang="zh-CN" sz="1600" kern="1200">
                          <a:solidFill>
                            <a:schemeClr val="tx1"/>
                          </a:solidFill>
                          <a:latin typeface="微软雅黑" panose="020B0503020204020204" pitchFamily="34" charset="-122"/>
                          <a:ea typeface="微软雅黑" panose="020B0503020204020204" pitchFamily="34" charset="-122"/>
                          <a:cs typeface="+mn-cs"/>
                        </a:rPr>
                        <a:t>＜</a:t>
                      </a:r>
                      <a:r>
                        <a:rPr lang="en-US" sz="1600" kern="1200">
                          <a:solidFill>
                            <a:schemeClr val="tx1"/>
                          </a:solidFill>
                          <a:latin typeface="微软雅黑" panose="020B0503020204020204" pitchFamily="34" charset="-122"/>
                          <a:ea typeface="微软雅黑" panose="020B0503020204020204" pitchFamily="34" charset="-122"/>
                          <a:cs typeface="+mn-cs"/>
                        </a:rPr>
                        <a:t>30mA</a:t>
                      </a:r>
                    </a:p>
                  </a:txBody>
                  <a:tcPr marL="68580" marR="68580" marT="0" marB="0"/>
                </a:tc>
                <a:tc>
                  <a:txBody>
                    <a:bodyPr/>
                    <a:lstStyle/>
                    <a:p>
                      <a:pPr marL="0" marR="0" indent="0" algn="ctr">
                        <a:lnSpc>
                          <a:spcPct val="100000"/>
                        </a:lnSpc>
                        <a:spcBef>
                          <a:spcPts val="0"/>
                        </a:spcBef>
                        <a:spcAft>
                          <a:spcPts val="200"/>
                        </a:spcAft>
                      </a:pPr>
                      <a:r>
                        <a:rPr lang="zh-CN" sz="1600" kern="1200" dirty="0">
                          <a:solidFill>
                            <a:schemeClr val="tx1"/>
                          </a:solidFill>
                          <a:latin typeface="微软雅黑" panose="020B0503020204020204" pitchFamily="34" charset="-122"/>
                          <a:ea typeface="微软雅黑" panose="020B0503020204020204" pitchFamily="34" charset="-122"/>
                          <a:cs typeface="+mn-cs"/>
                        </a:rPr>
                        <a:t>＜</a:t>
                      </a:r>
                      <a:r>
                        <a:rPr lang="en-US" sz="1600" kern="1200" dirty="0">
                          <a:solidFill>
                            <a:schemeClr val="tx1"/>
                          </a:solidFill>
                          <a:latin typeface="微软雅黑" panose="020B0503020204020204" pitchFamily="34" charset="-122"/>
                          <a:ea typeface="微软雅黑" panose="020B0503020204020204" pitchFamily="34" charset="-122"/>
                          <a:cs typeface="+mn-cs"/>
                        </a:rPr>
                        <a:t>15mA</a:t>
                      </a:r>
                    </a:p>
                  </a:txBody>
                  <a:tcPr marL="68580" marR="68580" marT="0" marB="0"/>
                </a:tc>
                <a:extLst>
                  <a:ext uri="{0D108BD9-81ED-4DB2-BD59-A6C34878D82A}">
                    <a16:rowId xmlns:a16="http://schemas.microsoft.com/office/drawing/2014/main" val="10009"/>
                  </a:ext>
                </a:extLst>
              </a:tr>
            </a:tbl>
          </a:graphicData>
        </a:graphic>
      </p:graphicFrame>
      <p:sp>
        <p:nvSpPr>
          <p:cNvPr id="9" name="动作按钮: 后退或前一项 8">
            <a:hlinkClick r:id="rId4" action="ppaction://hlinksldjump" highlightClick="1"/>
            <a:extLst>
              <a:ext uri="{FF2B5EF4-FFF2-40B4-BE49-F238E27FC236}">
                <a16:creationId xmlns:a16="http://schemas.microsoft.com/office/drawing/2014/main" id="{8128A156-AA5C-4DD2-AEAF-8AEEFFD94CC4}"/>
              </a:ext>
            </a:extLst>
          </p:cNvPr>
          <p:cNvSpPr/>
          <p:nvPr/>
        </p:nvSpPr>
        <p:spPr>
          <a:xfrm>
            <a:off x="8305801" y="6314302"/>
            <a:ext cx="419100" cy="345990"/>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endParaRPr lang="zh-CN" altLang="en-US" dirty="0"/>
          </a:p>
        </p:txBody>
      </p:sp>
      <p:sp>
        <p:nvSpPr>
          <p:cNvPr id="4" name="标题 3"/>
          <p:cNvSpPr>
            <a:spLocks noGrp="1"/>
          </p:cNvSpPr>
          <p:nvPr>
            <p:ph type="title"/>
          </p:nvPr>
        </p:nvSpPr>
        <p:spPr/>
        <p:txBody>
          <a:bodyPr/>
          <a:lstStyle/>
          <a:p>
            <a:endParaRPr lang="en-US" altLang="zh-CN" dirty="0" err="1">
              <a:sym typeface="+mn-ea"/>
            </a:endParaRPr>
          </a:p>
        </p:txBody>
      </p:sp>
      <p:sp>
        <p:nvSpPr>
          <p:cNvPr id="5" name="矩形 4"/>
          <p:cNvSpPr/>
          <p:nvPr/>
        </p:nvSpPr>
        <p:spPr>
          <a:xfrm>
            <a:off x="2375535" y="3291205"/>
            <a:ext cx="6071235" cy="1548130"/>
          </a:xfrm>
          <a:prstGeom prst="rect">
            <a:avLst/>
          </a:prstGeom>
        </p:spPr>
        <p:txBody>
          <a:bodyPr wrap="square">
            <a:spAutoFit/>
          </a:bodyPr>
          <a:lstStyle/>
          <a:p>
            <a:pPr marL="228600" indent="-228600" algn="l">
              <a:lnSpc>
                <a:spcPct val="120000"/>
              </a:lnSpc>
              <a:spcBef>
                <a:spcPts val="1000"/>
              </a:spcBef>
              <a:buClrTx/>
              <a:buSzTx/>
              <a:buFont typeface="Arial" panose="020B0604020202020204" pitchFamily="34" charset="0"/>
            </a:pPr>
            <a:r>
              <a:rPr lang="en-US" altLang="zh-CN" sz="3600" b="1" dirty="0">
                <a:solidFill>
                  <a:srgbClr val="000099"/>
                </a:solidFill>
                <a:latin typeface="Times New Roman" panose="02020603050405020304" pitchFamily="18" charset="0"/>
                <a:ea typeface="黑体" panose="02010609060101010101" pitchFamily="2" charset="-122"/>
                <a:cs typeface="Times New Roman" panose="02020603050405020304" pitchFamily="18" charset="0"/>
                <a:sym typeface="+mn-ea"/>
              </a:rPr>
              <a:t>ZigBee</a:t>
            </a:r>
            <a:r>
              <a:rPr lang="zh-CN" altLang="en-US" sz="3600" b="1" dirty="0">
                <a:solidFill>
                  <a:srgbClr val="000099"/>
                </a:solidFill>
                <a:latin typeface="黑体" panose="02010609060101010101" pitchFamily="2" charset="-122"/>
                <a:ea typeface="黑体" panose="02010609060101010101" pitchFamily="2" charset="-122"/>
                <a:sym typeface="+mn-ea"/>
              </a:rPr>
              <a:t>技术</a:t>
            </a:r>
            <a:endParaRPr lang="zh-CN" altLang="en-US" sz="3600" b="1" dirty="0">
              <a:solidFill>
                <a:srgbClr val="000099"/>
              </a:solidFill>
              <a:latin typeface="黑体" panose="02010609060101010101" pitchFamily="2" charset="-122"/>
              <a:ea typeface="黑体" panose="02010609060101010101" pitchFamily="2" charset="-122"/>
            </a:endParaRPr>
          </a:p>
          <a:p>
            <a:pPr marL="228600" indent="-228600" algn="l">
              <a:lnSpc>
                <a:spcPct val="120000"/>
              </a:lnSpc>
              <a:spcBef>
                <a:spcPts val="1000"/>
              </a:spcBef>
              <a:buClrTx/>
              <a:buSzTx/>
              <a:buFont typeface="Arial" panose="020B0604020202020204" pitchFamily="34" charset="0"/>
            </a:pPr>
            <a:endParaRPr lang="zh-CN" altLang="en-US" sz="3600" dirty="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763BC4D-73A2-43E0-B189-1DBE027EBFFE}"/>
              </a:ext>
            </a:extLst>
          </p:cNvPr>
          <p:cNvSpPr>
            <a:spLocks noGrp="1"/>
          </p:cNvSpPr>
          <p:nvPr>
            <p:ph idx="1"/>
          </p:nvPr>
        </p:nvSpPr>
        <p:spPr/>
        <p:txBody>
          <a:bodyPr/>
          <a:lstStyle/>
          <a:p>
            <a:pPr>
              <a:lnSpc>
                <a:spcPct val="120000"/>
              </a:lnSpc>
              <a:buFont typeface="Wingdings" panose="05000000000000000000" pitchFamily="2" charset="2"/>
              <a:buChar char="n"/>
            </a:pPr>
            <a:r>
              <a:rPr lang="en-US" altLang="zh-CN" dirty="0">
                <a:hlinkClick r:id="rId2" action="ppaction://hlinksldjump"/>
              </a:rPr>
              <a:t>ZigBee</a:t>
            </a:r>
            <a:r>
              <a:rPr lang="zh-CN" altLang="en-US" dirty="0">
                <a:hlinkClick r:id="rId2" action="ppaction://hlinksldjump"/>
              </a:rPr>
              <a:t>的起源</a:t>
            </a:r>
            <a:endParaRPr lang="en-US" altLang="zh-CN" dirty="0"/>
          </a:p>
          <a:p>
            <a:pPr>
              <a:lnSpc>
                <a:spcPct val="120000"/>
              </a:lnSpc>
              <a:buFont typeface="Wingdings" panose="05000000000000000000" pitchFamily="2" charset="2"/>
              <a:buChar char="n"/>
            </a:pPr>
            <a:r>
              <a:rPr lang="zh-CN" altLang="en-US" dirty="0"/>
              <a:t> </a:t>
            </a:r>
            <a:r>
              <a:rPr lang="en-US" altLang="zh-CN" dirty="0">
                <a:hlinkClick r:id="rId3" action="ppaction://hlinksldjump"/>
              </a:rPr>
              <a:t>ZigBee</a:t>
            </a:r>
            <a:r>
              <a:rPr lang="zh-CN" altLang="en-US" dirty="0">
                <a:hlinkClick r:id="rId3" action="ppaction://hlinksldjump"/>
              </a:rPr>
              <a:t>的特点</a:t>
            </a:r>
            <a:endParaRPr lang="en-US" altLang="zh-CN" dirty="0"/>
          </a:p>
          <a:p>
            <a:pPr>
              <a:lnSpc>
                <a:spcPct val="120000"/>
              </a:lnSpc>
              <a:buFont typeface="Wingdings" panose="05000000000000000000" pitchFamily="2" charset="2"/>
              <a:buChar char="n"/>
            </a:pPr>
            <a:r>
              <a:rPr lang="zh-CN" altLang="en-US" dirty="0"/>
              <a:t> </a:t>
            </a:r>
            <a:r>
              <a:rPr lang="en-US" altLang="zh-CN" dirty="0">
                <a:hlinkClick r:id="rId4" action="ppaction://hlinksldjump"/>
              </a:rPr>
              <a:t>ZigBee</a:t>
            </a:r>
            <a:r>
              <a:rPr lang="zh-CN" altLang="en-US" dirty="0">
                <a:hlinkClick r:id="rId4" action="ppaction://hlinksldjump"/>
              </a:rPr>
              <a:t>协议栈</a:t>
            </a:r>
            <a:endParaRPr lang="en-US" altLang="zh-CN" dirty="0"/>
          </a:p>
          <a:p>
            <a:pPr>
              <a:lnSpc>
                <a:spcPct val="120000"/>
              </a:lnSpc>
              <a:buFont typeface="Wingdings" panose="05000000000000000000" pitchFamily="2" charset="2"/>
              <a:buChar char="n"/>
            </a:pPr>
            <a:r>
              <a:rPr lang="en-US" altLang="zh-CN" dirty="0">
                <a:hlinkClick r:id="rId5" action="ppaction://hlinksldjump"/>
              </a:rPr>
              <a:t>ZigBee</a:t>
            </a:r>
            <a:r>
              <a:rPr lang="zh-CN" altLang="en-US" dirty="0">
                <a:hlinkClick r:id="rId5" action="ppaction://hlinksldjump"/>
              </a:rPr>
              <a:t>的网络拓扑结构</a:t>
            </a:r>
            <a:endParaRPr lang="zh-CN" altLang="en-US" dirty="0"/>
          </a:p>
          <a:p>
            <a:pPr>
              <a:lnSpc>
                <a:spcPct val="120000"/>
              </a:lnSpc>
              <a:buFont typeface="Wingdings" panose="05000000000000000000" pitchFamily="2" charset="2"/>
              <a:buChar char="n"/>
            </a:pPr>
            <a:r>
              <a:rPr lang="en-US" altLang="zh-CN" dirty="0">
                <a:hlinkClick r:id="rId6" action="ppaction://hlinksldjump"/>
              </a:rPr>
              <a:t>ZigBee</a:t>
            </a:r>
            <a:r>
              <a:rPr lang="zh-CN" altLang="en-US" dirty="0">
                <a:hlinkClick r:id="rId6" action="ppaction://hlinksldjump"/>
              </a:rPr>
              <a:t>的自组网</a:t>
            </a:r>
            <a:endParaRPr lang="en-US" altLang="zh-CN" dirty="0"/>
          </a:p>
          <a:p>
            <a:pPr>
              <a:lnSpc>
                <a:spcPct val="120000"/>
              </a:lnSpc>
              <a:buFont typeface="Wingdings" panose="05000000000000000000" pitchFamily="2" charset="2"/>
              <a:buChar char="n"/>
            </a:pPr>
            <a:r>
              <a:rPr lang="en-US" altLang="zh-CN" dirty="0">
                <a:hlinkClick r:id="rId7" action="ppaction://hlinksldjump"/>
              </a:rPr>
              <a:t>ZigBee</a:t>
            </a:r>
            <a:r>
              <a:rPr lang="zh-CN" altLang="en-US" dirty="0">
                <a:hlinkClick r:id="rId7" action="ppaction://hlinksldjump"/>
              </a:rPr>
              <a:t>技术的应用</a:t>
            </a:r>
            <a:endParaRPr lang="zh-CN" altLang="en-US" dirty="0"/>
          </a:p>
          <a:p>
            <a:endParaRPr lang="zh-CN" altLang="en-US" dirty="0"/>
          </a:p>
        </p:txBody>
      </p:sp>
      <p:sp>
        <p:nvSpPr>
          <p:cNvPr id="3" name="标题 2">
            <a:extLst>
              <a:ext uri="{FF2B5EF4-FFF2-40B4-BE49-F238E27FC236}">
                <a16:creationId xmlns:a16="http://schemas.microsoft.com/office/drawing/2014/main" id="{604F80CA-6FE4-4E45-8506-6CB5E7F13DA4}"/>
              </a:ext>
            </a:extLst>
          </p:cNvPr>
          <p:cNvSpPr>
            <a:spLocks noGrp="1"/>
          </p:cNvSpPr>
          <p:nvPr>
            <p:ph type="title"/>
          </p:nvPr>
        </p:nvSpPr>
        <p:spPr/>
        <p:txBody>
          <a:bodyPr/>
          <a:lstStyle/>
          <a:p>
            <a:endParaRPr lang="zh-CN" altLang="en-US"/>
          </a:p>
        </p:txBody>
      </p:sp>
    </p:spTree>
    <p:extLst>
      <p:ext uri="{BB962C8B-B14F-4D97-AF65-F5344CB8AC3E}">
        <p14:creationId xmlns:p14="http://schemas.microsoft.com/office/powerpoint/2010/main" val="43005334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a:lnSpc>
                <a:spcPct val="120000"/>
              </a:lnSpc>
            </a:pPr>
            <a:r>
              <a:rPr lang="zh-CN" altLang="en-US" dirty="0"/>
              <a:t>各种无线通信迅猛发展</a:t>
            </a:r>
          </a:p>
          <a:p>
            <a:pPr>
              <a:lnSpc>
                <a:spcPct val="120000"/>
              </a:lnSpc>
            </a:pPr>
            <a:r>
              <a:rPr lang="zh-CN" altLang="en-US" dirty="0"/>
              <a:t>较成熟的无线通信技术比较复杂，耗费资源多，成本高，并不适用于短距离无线通信的场合</a:t>
            </a:r>
          </a:p>
          <a:p>
            <a:pPr>
              <a:lnSpc>
                <a:spcPct val="120000"/>
              </a:lnSpc>
            </a:pPr>
            <a:r>
              <a:rPr lang="zh-CN" altLang="en-US" dirty="0"/>
              <a:t>蓝牙可以实现</a:t>
            </a:r>
            <a:r>
              <a:rPr lang="zh-CN" altLang="en-US" dirty="0">
                <a:solidFill>
                  <a:srgbClr val="FF0000"/>
                </a:solidFill>
              </a:rPr>
              <a:t>短距离无线通信</a:t>
            </a:r>
            <a:r>
              <a:rPr lang="zh-CN" altLang="en-US" dirty="0"/>
              <a:t>，但是其协议较复杂、功耗高、成本高等特点不太适用于要求低成本、低功耗的工业控制和家庭网络 </a:t>
            </a:r>
          </a:p>
          <a:p>
            <a:pPr>
              <a:lnSpc>
                <a:spcPct val="120000"/>
              </a:lnSpc>
            </a:pPr>
            <a:endParaRPr lang="zh-CN" altLang="en-US" dirty="0"/>
          </a:p>
        </p:txBody>
      </p:sp>
      <p:sp>
        <p:nvSpPr>
          <p:cNvPr id="4" name="标题 3"/>
          <p:cNvSpPr>
            <a:spLocks noGrp="1"/>
          </p:cNvSpPr>
          <p:nvPr>
            <p:ph type="title"/>
          </p:nvPr>
        </p:nvSpPr>
        <p:spPr/>
        <p:txBody>
          <a:bodyPr/>
          <a:lstStyle/>
          <a:p>
            <a:r>
              <a:rPr lang="en-US" altLang="zh-CN" dirty="0" err="1">
                <a:latin typeface="Times New Roman" panose="02020603050405020304" pitchFamily="18" charset="0"/>
              </a:rPr>
              <a:t>1. ZigBee</a:t>
            </a:r>
            <a:r>
              <a:rPr lang="zh-CN" altLang="en-US" dirty="0">
                <a:latin typeface="Times New Roman" panose="02020603050405020304" pitchFamily="18" charset="0"/>
              </a:rPr>
              <a:t>的起源</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endParaRPr lang="zh-CN" altLang="en-US" dirty="0"/>
          </a:p>
        </p:txBody>
      </p:sp>
      <p:sp>
        <p:nvSpPr>
          <p:cNvPr id="4" name="标题 3"/>
          <p:cNvSpPr>
            <a:spLocks noGrp="1"/>
          </p:cNvSpPr>
          <p:nvPr>
            <p:ph type="title"/>
          </p:nvPr>
        </p:nvSpPr>
        <p:spPr>
          <a:xfrm>
            <a:off x="694858" y="370169"/>
            <a:ext cx="5813426" cy="995679"/>
          </a:xfrm>
        </p:spPr>
        <p:txBody>
          <a:bodyPr/>
          <a:lstStyle/>
          <a:p>
            <a:r>
              <a:rPr kumimoji="1" lang="zh-CN" altLang="en-US" dirty="0">
                <a:latin typeface="微软雅黑" panose="020B0503020204020204" pitchFamily="34" charset="-122"/>
                <a:ea typeface="微软雅黑" panose="020B0503020204020204" pitchFamily="34" charset="-122"/>
                <a:cs typeface="微软雅黑" panose="020B0503020204020204" pitchFamily="34" charset="-122"/>
              </a:rPr>
              <a:t>无线网络的组成元素</a:t>
            </a:r>
          </a:p>
        </p:txBody>
      </p:sp>
      <p:grpSp>
        <p:nvGrpSpPr>
          <p:cNvPr id="5" name="Group 239"/>
          <p:cNvGrpSpPr/>
          <p:nvPr/>
        </p:nvGrpSpPr>
        <p:grpSpPr bwMode="auto">
          <a:xfrm>
            <a:off x="789870" y="2398111"/>
            <a:ext cx="2608177" cy="3713024"/>
            <a:chOff x="2346" y="1058"/>
            <a:chExt cx="1928" cy="2944"/>
          </a:xfrm>
        </p:grpSpPr>
        <p:sp>
          <p:nvSpPr>
            <p:cNvPr id="7" name="Oval 214"/>
            <p:cNvSpPr>
              <a:spLocks noChangeArrowheads="1"/>
            </p:cNvSpPr>
            <p:nvPr/>
          </p:nvSpPr>
          <p:spPr bwMode="auto">
            <a:xfrm>
              <a:off x="2346" y="1058"/>
              <a:ext cx="1105" cy="1025"/>
            </a:xfrm>
            <a:prstGeom prst="ellipse">
              <a:avLst/>
            </a:prstGeom>
            <a:solidFill>
              <a:srgbClr val="66CCFF"/>
            </a:solidFill>
            <a:ln w="12700">
              <a:noFill/>
              <a:round/>
            </a:ln>
          </p:spPr>
          <p:txBody>
            <a:bodyPr wrap="none" anchor="ctr"/>
            <a:lstStyle/>
            <a:p>
              <a:pPr>
                <a:defRPr/>
              </a:pPr>
              <a:endParaRPr lang="zh-TW" altLang="en-US">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8" name="Oval 219"/>
            <p:cNvSpPr>
              <a:spLocks noChangeArrowheads="1"/>
            </p:cNvSpPr>
            <p:nvPr/>
          </p:nvSpPr>
          <p:spPr bwMode="auto">
            <a:xfrm>
              <a:off x="3167" y="1892"/>
              <a:ext cx="1107" cy="1022"/>
            </a:xfrm>
            <a:prstGeom prst="ellipse">
              <a:avLst/>
            </a:prstGeom>
            <a:solidFill>
              <a:srgbClr val="66CCFF"/>
            </a:solidFill>
            <a:ln w="12700">
              <a:noFill/>
              <a:round/>
            </a:ln>
          </p:spPr>
          <p:txBody>
            <a:bodyPr wrap="none" anchor="ctr"/>
            <a:lstStyle/>
            <a:p>
              <a:pPr>
                <a:defRPr/>
              </a:pPr>
              <a:endParaRPr lang="zh-TW" altLang="en-US">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9" name="Oval 229"/>
            <p:cNvSpPr>
              <a:spLocks noChangeArrowheads="1"/>
            </p:cNvSpPr>
            <p:nvPr/>
          </p:nvSpPr>
          <p:spPr bwMode="auto">
            <a:xfrm>
              <a:off x="2454" y="1436"/>
              <a:ext cx="1107" cy="1027"/>
            </a:xfrm>
            <a:prstGeom prst="ellipse">
              <a:avLst/>
            </a:prstGeom>
            <a:solidFill>
              <a:srgbClr val="66CCFF"/>
            </a:solidFill>
            <a:ln w="12700">
              <a:noFill/>
              <a:round/>
            </a:ln>
          </p:spPr>
          <p:txBody>
            <a:bodyPr wrap="none" anchor="ctr"/>
            <a:lstStyle/>
            <a:p>
              <a:pPr>
                <a:defRPr/>
              </a:pPr>
              <a:endParaRPr lang="zh-TW" altLang="en-US">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0" name="Oval 234"/>
            <p:cNvSpPr>
              <a:spLocks noChangeArrowheads="1"/>
            </p:cNvSpPr>
            <p:nvPr/>
          </p:nvSpPr>
          <p:spPr bwMode="auto">
            <a:xfrm>
              <a:off x="2815" y="1704"/>
              <a:ext cx="1103" cy="1023"/>
            </a:xfrm>
            <a:prstGeom prst="ellipse">
              <a:avLst/>
            </a:prstGeom>
            <a:solidFill>
              <a:srgbClr val="66CCFF"/>
            </a:solidFill>
            <a:ln w="12700">
              <a:noFill/>
              <a:round/>
            </a:ln>
          </p:spPr>
          <p:txBody>
            <a:bodyPr wrap="none" anchor="ctr"/>
            <a:lstStyle/>
            <a:p>
              <a:pPr>
                <a:defRPr/>
              </a:pPr>
              <a:endParaRPr lang="zh-TW" altLang="en-US">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1" name="Oval 224"/>
            <p:cNvSpPr>
              <a:spLocks noChangeArrowheads="1"/>
            </p:cNvSpPr>
            <p:nvPr/>
          </p:nvSpPr>
          <p:spPr bwMode="auto">
            <a:xfrm>
              <a:off x="3013" y="2977"/>
              <a:ext cx="1105" cy="1025"/>
            </a:xfrm>
            <a:prstGeom prst="ellipse">
              <a:avLst/>
            </a:prstGeom>
            <a:solidFill>
              <a:srgbClr val="66CCFF"/>
            </a:solidFill>
            <a:ln w="12700">
              <a:noFill/>
              <a:round/>
            </a:ln>
          </p:spPr>
          <p:txBody>
            <a:bodyPr wrap="none" anchor="ctr"/>
            <a:lstStyle/>
            <a:p>
              <a:pPr>
                <a:defRPr/>
              </a:pPr>
              <a:endParaRPr lang="zh-TW" altLang="en-US">
                <a:latin typeface="微软雅黑" panose="020B0503020204020204" pitchFamily="34" charset="-122"/>
                <a:ea typeface="微软雅黑" panose="020B0503020204020204" pitchFamily="34" charset="-122"/>
                <a:cs typeface="微软雅黑" panose="020B0503020204020204" pitchFamily="34" charset="-122"/>
              </a:endParaRPr>
            </a:p>
          </p:txBody>
        </p:sp>
        <p:grpSp>
          <p:nvGrpSpPr>
            <p:cNvPr id="12" name="Group 225"/>
            <p:cNvGrpSpPr/>
            <p:nvPr/>
          </p:nvGrpSpPr>
          <p:grpSpPr bwMode="auto">
            <a:xfrm>
              <a:off x="3392" y="3338"/>
              <a:ext cx="252" cy="288"/>
              <a:chOff x="2870" y="1518"/>
              <a:chExt cx="292" cy="320"/>
            </a:xfrm>
          </p:grpSpPr>
          <p:graphicFrame>
            <p:nvGraphicFramePr>
              <p:cNvPr id="25" name="Object 226"/>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name="Clip" r:id="rId2" imgW="826770" imgH="840105" progId="MS_ClipArt_Gallery.2">
                      <p:embed/>
                    </p:oleObj>
                  </mc:Choice>
                  <mc:Fallback>
                    <p:oleObj name="Clip" r:id="rId2" imgW="826770" imgH="840105" progId="MS_ClipArt_Gallery.2">
                      <p:embed/>
                      <p:pic>
                        <p:nvPicPr>
                          <p:cNvPr id="0" name="图片 162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ln>
                            <a:noFill/>
                          </a:ln>
                          <a:effectLst/>
                        </p:spPr>
                      </p:pic>
                    </p:oleObj>
                  </mc:Fallback>
                </mc:AlternateContent>
              </a:graphicData>
            </a:graphic>
          </p:graphicFrame>
          <p:graphicFrame>
            <p:nvGraphicFramePr>
              <p:cNvPr id="26" name="Object 227"/>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name="Clip" r:id="rId4" imgW="1268095" imgH="1199515" progId="MS_ClipArt_Gallery.2">
                      <p:embed/>
                    </p:oleObj>
                  </mc:Choice>
                  <mc:Fallback>
                    <p:oleObj name="Clip" r:id="rId4" imgW="1268095" imgH="1199515" progId="MS_ClipArt_Gallery.2">
                      <p:embed/>
                      <p:pic>
                        <p:nvPicPr>
                          <p:cNvPr id="0" name="图片 162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ln>
                            <a:noFill/>
                          </a:ln>
                          <a:effectLst/>
                        </p:spPr>
                      </p:pic>
                    </p:oleObj>
                  </mc:Fallback>
                </mc:AlternateContent>
              </a:graphicData>
            </a:graphic>
          </p:graphicFrame>
        </p:grpSp>
        <p:grpSp>
          <p:nvGrpSpPr>
            <p:cNvPr id="13" name="Group 235"/>
            <p:cNvGrpSpPr/>
            <p:nvPr/>
          </p:nvGrpSpPr>
          <p:grpSpPr bwMode="auto">
            <a:xfrm>
              <a:off x="3195" y="2063"/>
              <a:ext cx="252" cy="288"/>
              <a:chOff x="2870" y="1518"/>
              <a:chExt cx="292" cy="320"/>
            </a:xfrm>
          </p:grpSpPr>
          <p:graphicFrame>
            <p:nvGraphicFramePr>
              <p:cNvPr id="23" name="Object 236"/>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name="Clip" r:id="rId6" imgW="826770" imgH="840105" progId="MS_ClipArt_Gallery.2">
                      <p:embed/>
                    </p:oleObj>
                  </mc:Choice>
                  <mc:Fallback>
                    <p:oleObj name="Clip" r:id="rId6" imgW="826770" imgH="840105" progId="MS_ClipArt_Gallery.2">
                      <p:embed/>
                      <p:pic>
                        <p:nvPicPr>
                          <p:cNvPr id="0" name="图片 162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ln>
                            <a:noFill/>
                          </a:ln>
                          <a:effectLst/>
                        </p:spPr>
                      </p:pic>
                    </p:oleObj>
                  </mc:Fallback>
                </mc:AlternateContent>
              </a:graphicData>
            </a:graphic>
          </p:graphicFrame>
          <p:graphicFrame>
            <p:nvGraphicFramePr>
              <p:cNvPr id="24" name="Object 237"/>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name="Clip" r:id="rId7" imgW="1268095" imgH="1199515" progId="MS_ClipArt_Gallery.2">
                      <p:embed/>
                    </p:oleObj>
                  </mc:Choice>
                  <mc:Fallback>
                    <p:oleObj name="Clip" r:id="rId7" imgW="1268095" imgH="1199515" progId="MS_ClipArt_Gallery.2">
                      <p:embed/>
                      <p:pic>
                        <p:nvPicPr>
                          <p:cNvPr id="0" name="图片 163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ln>
                            <a:noFill/>
                          </a:ln>
                          <a:effectLst/>
                        </p:spPr>
                      </p:pic>
                    </p:oleObj>
                  </mc:Fallback>
                </mc:AlternateContent>
              </a:graphicData>
            </a:graphic>
          </p:graphicFrame>
        </p:grpSp>
        <p:grpSp>
          <p:nvGrpSpPr>
            <p:cNvPr id="14" name="Group 220"/>
            <p:cNvGrpSpPr/>
            <p:nvPr/>
          </p:nvGrpSpPr>
          <p:grpSpPr bwMode="auto">
            <a:xfrm>
              <a:off x="3548" y="2252"/>
              <a:ext cx="252" cy="288"/>
              <a:chOff x="2870" y="1518"/>
              <a:chExt cx="292" cy="320"/>
            </a:xfrm>
          </p:grpSpPr>
          <p:graphicFrame>
            <p:nvGraphicFramePr>
              <p:cNvPr id="21" name="Object 221"/>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name="Clip" r:id="rId8" imgW="826770" imgH="840105" progId="MS_ClipArt_Gallery.2">
                      <p:embed/>
                    </p:oleObj>
                  </mc:Choice>
                  <mc:Fallback>
                    <p:oleObj name="Clip" r:id="rId8" imgW="826770" imgH="840105" progId="MS_ClipArt_Gallery.2">
                      <p:embed/>
                      <p:pic>
                        <p:nvPicPr>
                          <p:cNvPr id="0" name="图片 163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ln>
                            <a:noFill/>
                          </a:ln>
                          <a:effectLst/>
                        </p:spPr>
                      </p:pic>
                    </p:oleObj>
                  </mc:Fallback>
                </mc:AlternateContent>
              </a:graphicData>
            </a:graphic>
          </p:graphicFrame>
          <p:graphicFrame>
            <p:nvGraphicFramePr>
              <p:cNvPr id="22" name="Object 222"/>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name="Clip" r:id="rId9" imgW="1268095" imgH="1199515" progId="MS_ClipArt_Gallery.2">
                      <p:embed/>
                    </p:oleObj>
                  </mc:Choice>
                  <mc:Fallback>
                    <p:oleObj name="Clip" r:id="rId9" imgW="1268095" imgH="1199515" progId="MS_ClipArt_Gallery.2">
                      <p:embed/>
                      <p:pic>
                        <p:nvPicPr>
                          <p:cNvPr id="0" name="图片 163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ln>
                            <a:noFill/>
                          </a:ln>
                          <a:effectLst/>
                        </p:spPr>
                      </p:pic>
                    </p:oleObj>
                  </mc:Fallback>
                </mc:AlternateContent>
              </a:graphicData>
            </a:graphic>
          </p:graphicFrame>
        </p:grpSp>
        <p:grpSp>
          <p:nvGrpSpPr>
            <p:cNvPr id="15" name="Group 215"/>
            <p:cNvGrpSpPr/>
            <p:nvPr/>
          </p:nvGrpSpPr>
          <p:grpSpPr bwMode="auto">
            <a:xfrm>
              <a:off x="2729" y="1422"/>
              <a:ext cx="254" cy="287"/>
              <a:chOff x="2870" y="1518"/>
              <a:chExt cx="294" cy="318"/>
            </a:xfrm>
          </p:grpSpPr>
          <p:graphicFrame>
            <p:nvGraphicFramePr>
              <p:cNvPr id="19" name="Object 216"/>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name="Clip" r:id="rId10" imgW="826770" imgH="840105" progId="MS_ClipArt_Gallery.2">
                      <p:embed/>
                    </p:oleObj>
                  </mc:Choice>
                  <mc:Fallback>
                    <p:oleObj name="Clip" r:id="rId10" imgW="826770" imgH="840105" progId="MS_ClipArt_Gallery.2">
                      <p:embed/>
                      <p:pic>
                        <p:nvPicPr>
                          <p:cNvPr id="0" name="图片 163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ln>
                            <a:noFill/>
                          </a:ln>
                          <a:effectLst/>
                        </p:spPr>
                      </p:pic>
                    </p:oleObj>
                  </mc:Fallback>
                </mc:AlternateContent>
              </a:graphicData>
            </a:graphic>
          </p:graphicFrame>
          <p:graphicFrame>
            <p:nvGraphicFramePr>
              <p:cNvPr id="20" name="Object 217"/>
              <p:cNvGraphicFramePr>
                <a:graphicFrameLocks noChangeAspect="1"/>
              </p:cNvGraphicFramePr>
              <p:nvPr/>
            </p:nvGraphicFramePr>
            <p:xfrm>
              <a:off x="2915" y="1600"/>
              <a:ext cx="249" cy="236"/>
            </p:xfrm>
            <a:graphic>
              <a:graphicData uri="http://schemas.openxmlformats.org/presentationml/2006/ole">
                <mc:AlternateContent xmlns:mc="http://schemas.openxmlformats.org/markup-compatibility/2006">
                  <mc:Choice xmlns:v="urn:schemas-microsoft-com:vml" Requires="v">
                    <p:oleObj name="Clip" r:id="rId11" imgW="1268095" imgH="1199515" progId="MS_ClipArt_Gallery.2">
                      <p:embed/>
                    </p:oleObj>
                  </mc:Choice>
                  <mc:Fallback>
                    <p:oleObj name="Clip" r:id="rId11" imgW="1268095" imgH="1199515" progId="MS_ClipArt_Gallery.2">
                      <p:embed/>
                      <p:pic>
                        <p:nvPicPr>
                          <p:cNvPr id="0" name="图片 163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15" y="1600"/>
                            <a:ext cx="249" cy="236"/>
                          </a:xfrm>
                          <a:prstGeom prst="rect">
                            <a:avLst/>
                          </a:prstGeom>
                          <a:noFill/>
                          <a:ln>
                            <a:noFill/>
                          </a:ln>
                          <a:effectLst/>
                        </p:spPr>
                      </p:pic>
                    </p:oleObj>
                  </mc:Fallback>
                </mc:AlternateContent>
              </a:graphicData>
            </a:graphic>
          </p:graphicFrame>
        </p:grpSp>
        <p:grpSp>
          <p:nvGrpSpPr>
            <p:cNvPr id="16" name="Group 230"/>
            <p:cNvGrpSpPr/>
            <p:nvPr/>
          </p:nvGrpSpPr>
          <p:grpSpPr bwMode="auto">
            <a:xfrm>
              <a:off x="2834" y="1796"/>
              <a:ext cx="252" cy="288"/>
              <a:chOff x="2870" y="1518"/>
              <a:chExt cx="292" cy="320"/>
            </a:xfrm>
          </p:grpSpPr>
          <p:graphicFrame>
            <p:nvGraphicFramePr>
              <p:cNvPr id="17" name="Object 231"/>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name="Clip" r:id="rId12" imgW="826770" imgH="840105" progId="MS_ClipArt_Gallery.2">
                      <p:embed/>
                    </p:oleObj>
                  </mc:Choice>
                  <mc:Fallback>
                    <p:oleObj name="Clip" r:id="rId12" imgW="826770" imgH="840105" progId="MS_ClipArt_Gallery.2">
                      <p:embed/>
                      <p:pic>
                        <p:nvPicPr>
                          <p:cNvPr id="0" name="图片 163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ln>
                            <a:noFill/>
                          </a:ln>
                          <a:effectLst/>
                        </p:spPr>
                      </p:pic>
                    </p:oleObj>
                  </mc:Fallback>
                </mc:AlternateContent>
              </a:graphicData>
            </a:graphic>
          </p:graphicFrame>
          <p:graphicFrame>
            <p:nvGraphicFramePr>
              <p:cNvPr id="18" name="Object 232"/>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name="Clip" r:id="rId13" imgW="1268095" imgH="1199515" progId="MS_ClipArt_Gallery.2">
                      <p:embed/>
                    </p:oleObj>
                  </mc:Choice>
                  <mc:Fallback>
                    <p:oleObj name="Clip" r:id="rId13" imgW="1268095" imgH="1199515" progId="MS_ClipArt_Gallery.2">
                      <p:embed/>
                      <p:pic>
                        <p:nvPicPr>
                          <p:cNvPr id="0" name="图片 163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ln>
                            <a:noFill/>
                          </a:ln>
                          <a:effectLst/>
                        </p:spPr>
                      </p:pic>
                    </p:oleObj>
                  </mc:Fallback>
                </mc:AlternateContent>
              </a:graphicData>
            </a:graphic>
          </p:graphicFrame>
        </p:grpSp>
      </p:grpSp>
      <p:grpSp>
        <p:nvGrpSpPr>
          <p:cNvPr id="27" name="组合 145"/>
          <p:cNvGrpSpPr/>
          <p:nvPr/>
        </p:nvGrpSpPr>
        <p:grpSpPr bwMode="auto">
          <a:xfrm>
            <a:off x="4794624" y="2252538"/>
            <a:ext cx="3524290" cy="2876642"/>
            <a:chOff x="5294313" y="1371600"/>
            <a:chExt cx="3346450" cy="2579688"/>
          </a:xfrm>
        </p:grpSpPr>
        <p:sp>
          <p:nvSpPr>
            <p:cNvPr id="28" name="Rectangle 64"/>
            <p:cNvSpPr>
              <a:spLocks noChangeArrowheads="1"/>
            </p:cNvSpPr>
            <p:nvPr/>
          </p:nvSpPr>
          <p:spPr bwMode="auto">
            <a:xfrm>
              <a:off x="5294313" y="1566863"/>
              <a:ext cx="3346450" cy="2090737"/>
            </a:xfrm>
            <a:prstGeom prst="rect">
              <a:avLst/>
            </a:prstGeom>
            <a:noFill/>
            <a:ln w="28575">
              <a:solidFill>
                <a:srgbClr val="FF0000"/>
              </a:solidFill>
              <a:miter lim="800000"/>
            </a:ln>
          </p:spPr>
          <p:txBody>
            <a:bodyPr wrap="none" anchor="ctr"/>
            <a:lstStyle/>
            <a:p>
              <a:pPr>
                <a:defRPr/>
              </a:pPr>
              <a:endParaRPr lang="zh-TW" altLang="en-US">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9" name="Rectangle 240"/>
            <p:cNvSpPr>
              <a:spLocks noChangeArrowheads="1"/>
            </p:cNvSpPr>
            <p:nvPr/>
          </p:nvSpPr>
          <p:spPr bwMode="auto">
            <a:xfrm>
              <a:off x="5372100" y="1393825"/>
              <a:ext cx="1752600" cy="317500"/>
            </a:xfrm>
            <a:prstGeom prst="rect">
              <a:avLst/>
            </a:prstGeom>
            <a:solidFill>
              <a:schemeClr val="bg1"/>
            </a:solidFill>
            <a:ln w="9525">
              <a:noFill/>
              <a:miter lim="800000"/>
            </a:ln>
          </p:spPr>
          <p:txBody>
            <a:bodyPr wrap="none" anchor="ctr"/>
            <a:lstStyle/>
            <a:p>
              <a:pPr>
                <a:defRPr/>
              </a:pPr>
              <a:endParaRPr lang="zh-TW" altLang="en-US">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0" name="Rectangle 66"/>
            <p:cNvSpPr>
              <a:spLocks noChangeArrowheads="1"/>
            </p:cNvSpPr>
            <p:nvPr/>
          </p:nvSpPr>
          <p:spPr bwMode="auto">
            <a:xfrm>
              <a:off x="5346700" y="1371600"/>
              <a:ext cx="3149600" cy="2579688"/>
            </a:xfrm>
            <a:prstGeom prst="rect">
              <a:avLst/>
            </a:prstGeom>
            <a:noFill/>
            <a:ln>
              <a:noFill/>
            </a:ln>
          </p:spPr>
          <p:txBody>
            <a:bodyPr/>
            <a:lstStyle/>
            <a:p>
              <a:pPr marL="342900" indent="-342900">
                <a:lnSpc>
                  <a:spcPct val="90000"/>
                </a:lnSpc>
                <a:spcBef>
                  <a:spcPct val="20000"/>
                </a:spcBef>
                <a:buClr>
                  <a:schemeClr val="accent2"/>
                </a:buClr>
                <a:buSzPct val="85000"/>
                <a:buFont typeface="ZapfDingbats" charset="0"/>
                <a:buNone/>
              </a:pP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自组网</a:t>
              </a:r>
              <a:endParaRPr lang="en-US" altLang="zh-TW" sz="2400" dirty="0">
                <a:latin typeface="微软雅黑" panose="020B0503020204020204" pitchFamily="34" charset="-122"/>
                <a:ea typeface="微软雅黑" panose="020B0503020204020204" pitchFamily="34" charset="-122"/>
                <a:cs typeface="微软雅黑" panose="020B0503020204020204" pitchFamily="34" charset="-122"/>
              </a:endParaRPr>
            </a:p>
            <a:p>
              <a:pPr marL="342900" indent="-342900">
                <a:lnSpc>
                  <a:spcPct val="90000"/>
                </a:lnSpc>
                <a:spcBef>
                  <a:spcPct val="20000"/>
                </a:spcBef>
                <a:buClr>
                  <a:schemeClr val="accent2"/>
                </a:buClr>
                <a:buSzPct val="85000"/>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无须基站。用户之间通过自组织的方式形成自组网（</a:t>
              </a:r>
              <a:r>
                <a:rPr lang="en-US" altLang="zh-CN" sz="2000" dirty="0">
                  <a:latin typeface="微软雅黑" panose="020B0503020204020204" pitchFamily="34" charset="-122"/>
                  <a:ea typeface="微软雅黑" panose="020B0503020204020204" pitchFamily="34" charset="-122"/>
                  <a:cs typeface="微软雅黑" panose="020B0503020204020204" pitchFamily="34" charset="-122"/>
                </a:rPr>
                <a:t>Ad-hoc Network</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a:t>
              </a:r>
              <a:endParaRPr lang="en-US" altLang="zh-CN" sz="2000" dirty="0">
                <a:latin typeface="微软雅黑" panose="020B0503020204020204" pitchFamily="34" charset="-122"/>
                <a:ea typeface="微软雅黑" panose="020B0503020204020204" pitchFamily="34" charset="-122"/>
                <a:cs typeface="微软雅黑" panose="020B0503020204020204" pitchFamily="34" charset="-122"/>
              </a:endParaRPr>
            </a:p>
            <a:p>
              <a:pPr marL="342900" indent="-342900">
                <a:lnSpc>
                  <a:spcPct val="90000"/>
                </a:lnSpc>
                <a:spcBef>
                  <a:spcPct val="20000"/>
                </a:spcBef>
                <a:buClr>
                  <a:schemeClr val="accent2"/>
                </a:buClr>
                <a:buSzPct val="85000"/>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地址指派、路由选择等功能由用户自身完成。</a:t>
              </a:r>
              <a:endParaRPr lang="en-US" altLang="zh-TW" sz="2000" dirty="0">
                <a:latin typeface="微软雅黑" panose="020B0503020204020204" pitchFamily="34" charset="-122"/>
                <a:ea typeface="微软雅黑" panose="020B0503020204020204" pitchFamily="34" charset="-122"/>
                <a:cs typeface="微软雅黑" panose="020B0503020204020204" pitchFamily="34" charset="-122"/>
              </a:endParaRPr>
            </a:p>
          </p:txBody>
        </p:sp>
      </p:gr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544830" y="1822450"/>
            <a:ext cx="7640320" cy="4351655"/>
          </a:xfrm>
        </p:spPr>
        <p:txBody>
          <a:bodyPr>
            <a:noAutofit/>
          </a:bodyPr>
          <a:lstStyle/>
          <a:p>
            <a:pPr fontAlgn="auto">
              <a:lnSpc>
                <a:spcPct val="120000"/>
              </a:lnSpc>
              <a:buFont typeface="Arial" panose="020B0604020202020204"/>
              <a:buChar char="•"/>
            </a:pPr>
            <a:r>
              <a:rPr lang="en-US" altLang="zh-CN"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ZigBee</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，又称为</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IEEE 802.15.4</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标准，其目标是实现类似于蜂群的</a:t>
            </a:r>
            <a:r>
              <a:rPr lang="zh-CN" altLang="en-US" u="sng"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低功耗</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u="sng"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低复杂度</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u="sng"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低速率</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u="sng"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自组织</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的短距无线通信网络，为个人或者家庭范围内不同设备之间的低速互连提供统一标准。</a:t>
            </a:r>
            <a:endParaRPr lang="en-US" altLang="zh-CN" dirty="0">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20000"/>
              </a:lnSpc>
              <a:buFont typeface="Arial" panose="020B0604020202020204"/>
              <a:buChar char="•"/>
            </a:pPr>
            <a:endParaRPr kumimoji="1" lang="zh-CN" altLang="en-US"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6" name="标题 5"/>
          <p:cNvSpPr>
            <a:spLocks noGrp="1"/>
          </p:cNvSpPr>
          <p:nvPr>
            <p:ph type="title"/>
          </p:nvPr>
        </p:nvSpPr>
        <p:spPr/>
        <p:txBody>
          <a:bodyPr/>
          <a:lstStyle/>
          <a:p>
            <a:endParaRPr lang="zh-CN" altLang="en-US"/>
          </a:p>
        </p:txBody>
      </p:sp>
      <p:sp>
        <p:nvSpPr>
          <p:cNvPr id="4" name="标题 3"/>
          <p:cNvSpPr>
            <a:spLocks noGrp="1"/>
          </p:cNvSpPr>
          <p:nvPr>
            <p:ph type="title"/>
          </p:nvPr>
        </p:nvSpPr>
        <p:spPr/>
        <p:txBody>
          <a:bodyPr/>
          <a:lstStyle/>
          <a:p>
            <a:r>
              <a:rPr kumimoji="1" lang="en-US" altLang="zh-CN" dirty="0"/>
              <a:t>1. ZigBee</a:t>
            </a:r>
            <a:r>
              <a:rPr kumimoji="1" lang="zh-CN" altLang="en-US" dirty="0"/>
              <a:t>的起源</a:t>
            </a: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915035" y="1549400"/>
            <a:ext cx="7313930" cy="4636770"/>
          </a:xfrm>
        </p:spPr>
        <p:txBody>
          <a:bodyPr>
            <a:noAutofit/>
          </a:bodyPr>
          <a:lstStyle/>
          <a:p>
            <a:pPr marL="228600" lvl="1" algn="l">
              <a:lnSpc>
                <a:spcPct val="120000"/>
              </a:lnSpc>
              <a:spcBef>
                <a:spcPts val="1000"/>
              </a:spcBef>
              <a:buClrTx/>
              <a:buSzTx/>
              <a:buFont typeface="Arial" panose="020B0604020202020204" pitchFamily="34" charset="0"/>
              <a:buChar char="•"/>
            </a:pPr>
            <a:r>
              <a:rPr lang="zh-CN" altLang="en-US" sz="1900" dirty="0">
                <a:latin typeface="Times New Roman" panose="02020603050405020304" pitchFamily="18" charset="0"/>
                <a:sym typeface="+mn-ea"/>
              </a:rPr>
              <a:t>2001年，IEEE 802.15.4工作组成立了TG4工作组，制定规范IEEE </a:t>
            </a:r>
            <a:r>
              <a:rPr lang="zh-CN" altLang="en-US" sz="1900" dirty="0">
                <a:solidFill>
                  <a:srgbClr val="FF0000"/>
                </a:solidFill>
                <a:latin typeface="Times New Roman" panose="02020603050405020304" pitchFamily="18" charset="0"/>
                <a:sym typeface="+mn-ea"/>
              </a:rPr>
              <a:t>802.15.4标准</a:t>
            </a:r>
            <a:r>
              <a:rPr lang="zh-CN" altLang="en-US" sz="1900" dirty="0">
                <a:latin typeface="Times New Roman" panose="02020603050405020304" pitchFamily="18" charset="0"/>
                <a:sym typeface="+mn-ea"/>
              </a:rPr>
              <a:t>，同年，ZigBee联盟成立。</a:t>
            </a:r>
            <a:endParaRPr lang="zh-CN" altLang="en-US" sz="1900" dirty="0">
              <a:latin typeface="Times New Roman" panose="02020603050405020304" pitchFamily="18" charset="0"/>
              <a:ea typeface="微软雅黑" panose="020B0503020204020204" pitchFamily="34" charset="-122"/>
            </a:endParaRPr>
          </a:p>
          <a:p>
            <a:pPr algn="l">
              <a:lnSpc>
                <a:spcPct val="120000"/>
              </a:lnSpc>
              <a:buClrTx/>
              <a:buSzTx/>
            </a:pPr>
            <a:r>
              <a:rPr lang="zh-CN" altLang="en-US" sz="1900" dirty="0">
                <a:latin typeface="Times New Roman" panose="02020603050405020304" pitchFamily="18" charset="0"/>
                <a:sym typeface="+mn-ea"/>
              </a:rPr>
              <a:t>2002年下半年，Invensys、三菱、摩托罗拉、飞利浦等宣布加盟ZigBee联盟 ，联盟负责制订网络层、安全管理、应用界面规范 </a:t>
            </a:r>
            <a:endParaRPr lang="zh-CN" altLang="en-US" sz="1900" dirty="0">
              <a:latin typeface="Times New Roman" panose="02020603050405020304" pitchFamily="18" charset="0"/>
            </a:endParaRPr>
          </a:p>
          <a:p>
            <a:pPr algn="l">
              <a:lnSpc>
                <a:spcPct val="120000"/>
              </a:lnSpc>
              <a:buClrTx/>
              <a:buSzTx/>
            </a:pPr>
            <a:r>
              <a:rPr lang="zh-CN" altLang="en-US" sz="1900" dirty="0">
                <a:latin typeface="Times New Roman" panose="02020603050405020304" pitchFamily="18" charset="0"/>
                <a:sym typeface="+mn-ea"/>
              </a:rPr>
              <a:t>2004年12月正式定案</a:t>
            </a:r>
            <a:r>
              <a:rPr lang="zh-CN" altLang="en-US" sz="1900" dirty="0">
                <a:solidFill>
                  <a:srgbClr val="FF0000"/>
                </a:solidFill>
                <a:latin typeface="Times New Roman" panose="02020603050405020304" pitchFamily="18" charset="0"/>
                <a:sym typeface="+mn-ea"/>
              </a:rPr>
              <a:t>Zigbee 1.0</a:t>
            </a:r>
            <a:r>
              <a:rPr lang="zh-CN" altLang="en-US" sz="1900" dirty="0">
                <a:latin typeface="Times New Roman" panose="02020603050405020304" pitchFamily="18" charset="0"/>
                <a:sym typeface="+mn-ea"/>
              </a:rPr>
              <a:t>（ZigBee-2004）</a:t>
            </a:r>
            <a:endParaRPr lang="zh-CN" altLang="en-US" sz="1900" dirty="0">
              <a:latin typeface="Times New Roman" panose="02020603050405020304" pitchFamily="18" charset="0"/>
            </a:endParaRPr>
          </a:p>
          <a:p>
            <a:pPr algn="l">
              <a:lnSpc>
                <a:spcPct val="120000"/>
              </a:lnSpc>
              <a:buClrTx/>
              <a:buSzTx/>
            </a:pPr>
            <a:r>
              <a:rPr lang="zh-CN" altLang="en-US" sz="1900" dirty="0">
                <a:latin typeface="Times New Roman" panose="02020603050405020304" pitchFamily="18" charset="0"/>
                <a:sym typeface="+mn-ea"/>
              </a:rPr>
              <a:t>2006年10月，ZigBee联盟制定完成ZigBee 2006（又称</a:t>
            </a:r>
            <a:r>
              <a:rPr lang="zh-CN" altLang="en-US" sz="1900" dirty="0">
                <a:solidFill>
                  <a:srgbClr val="FF0000"/>
                </a:solidFill>
                <a:latin typeface="Times New Roman" panose="02020603050405020304" pitchFamily="18" charset="0"/>
                <a:sym typeface="+mn-ea"/>
              </a:rPr>
              <a:t>ZigBee 1.1</a:t>
            </a:r>
            <a:r>
              <a:rPr lang="zh-CN" altLang="en-US" sz="1900" dirty="0">
                <a:latin typeface="Times New Roman" panose="02020603050405020304" pitchFamily="18" charset="0"/>
                <a:sym typeface="+mn-ea"/>
              </a:rPr>
              <a:t>），2007年1月开放网络下载。此外，ZigBee 2007（又称</a:t>
            </a:r>
            <a:r>
              <a:rPr lang="zh-CN" altLang="en-US" sz="1900" dirty="0">
                <a:solidFill>
                  <a:srgbClr val="FF0000"/>
                </a:solidFill>
                <a:latin typeface="Times New Roman" panose="02020603050405020304" pitchFamily="18" charset="0"/>
                <a:sym typeface="+mn-ea"/>
              </a:rPr>
              <a:t>ZigBee Pro</a:t>
            </a:r>
            <a:r>
              <a:rPr lang="zh-CN" altLang="en-US" sz="1900" dirty="0">
                <a:latin typeface="Times New Roman" panose="02020603050405020304" pitchFamily="18" charset="0"/>
                <a:sym typeface="+mn-ea"/>
              </a:rPr>
              <a:t>）的初稿也在2006年11月完成。</a:t>
            </a:r>
            <a:endParaRPr lang="zh-CN" altLang="en-US" sz="1900" dirty="0">
              <a:latin typeface="Times New Roman" panose="02020603050405020304" pitchFamily="18" charset="0"/>
            </a:endParaRPr>
          </a:p>
          <a:p>
            <a:pPr algn="l">
              <a:lnSpc>
                <a:spcPct val="120000"/>
              </a:lnSpc>
              <a:buClrTx/>
              <a:buSzTx/>
            </a:pPr>
            <a:r>
              <a:rPr lang="zh-CN" altLang="en-US" sz="1900" dirty="0">
                <a:latin typeface="Times New Roman" panose="02020603050405020304" pitchFamily="18" charset="0"/>
                <a:sym typeface="+mn-ea"/>
              </a:rPr>
              <a:t>2007年10月2日，ZigBee规格推出全面的新功能 </a:t>
            </a:r>
          </a:p>
          <a:p>
            <a:pPr algn="l">
              <a:lnSpc>
                <a:spcPct val="120000"/>
              </a:lnSpc>
              <a:buClrTx/>
              <a:buSzTx/>
            </a:pPr>
            <a:r>
              <a:rPr lang="zh-CN" altLang="en-US" sz="1900" dirty="0">
                <a:latin typeface="Times New Roman" panose="02020603050405020304" pitchFamily="18" charset="0"/>
                <a:sym typeface="+mn-ea"/>
              </a:rPr>
              <a:t>2009年开始，ZigBee采用了IETF的IPv6 6Lowpan标准作为新一代智能电网Smart Energy（SEP 2.0）的标准。</a:t>
            </a:r>
            <a:endParaRPr lang="zh-CN" altLang="en-US" sz="1900" dirty="0">
              <a:latin typeface="Times New Roman" panose="02020603050405020304" pitchFamily="18" charset="0"/>
              <a:ea typeface="微软雅黑" panose="020B0503020204020204" pitchFamily="34" charset="-122"/>
            </a:endParaRPr>
          </a:p>
          <a:p>
            <a:pPr>
              <a:buFont typeface="Arial" panose="020B0604020202020204"/>
              <a:buChar char="•"/>
            </a:pPr>
            <a:endParaRPr kumimoji="1" lang="zh-CN" altLang="en-US" sz="1900" dirty="0">
              <a:latin typeface="微软雅黑" panose="020B0503020204020204" pitchFamily="34" charset="-122"/>
              <a:ea typeface="微软雅黑" panose="020B0503020204020204" pitchFamily="34" charset="-122"/>
              <a:cs typeface="微软雅黑" panose="020B0503020204020204" pitchFamily="34" charset="-122"/>
            </a:endParaRPr>
          </a:p>
          <a:p>
            <a:endParaRPr kumimoji="1" lang="zh-CN" altLang="en-US" sz="13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 name="标题 2"/>
          <p:cNvSpPr>
            <a:spLocks noGrp="1"/>
          </p:cNvSpPr>
          <p:nvPr>
            <p:ph type="title"/>
          </p:nvPr>
        </p:nvSpPr>
        <p:spPr/>
        <p:txBody>
          <a:bodyPr/>
          <a:lstStyle/>
          <a:p>
            <a:endParaRPr lang="zh-CN" altLang="en-US"/>
          </a:p>
        </p:txBody>
      </p:sp>
      <p:sp>
        <p:nvSpPr>
          <p:cNvPr id="4" name="标题 3"/>
          <p:cNvSpPr>
            <a:spLocks noGrp="1"/>
          </p:cNvSpPr>
          <p:nvPr>
            <p:ph type="title"/>
          </p:nvPr>
        </p:nvSpPr>
        <p:spPr/>
        <p:txBody>
          <a:bodyPr/>
          <a:lstStyle/>
          <a:p>
            <a:endParaRPr lang="zh-CN" altLang="en-US"/>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a:bodyPr>
          <a:lstStyle/>
          <a:p>
            <a:pPr algn="just">
              <a:buFont typeface="Arial" panose="020B0604020202020204"/>
              <a:buChar char="•"/>
            </a:pPr>
            <a:r>
              <a:rPr lang="en-US" altLang="zh-CN" dirty="0">
                <a:latin typeface="微软雅黑" panose="020B0503020204020204" pitchFamily="34" charset="-122"/>
                <a:ea typeface="微软雅黑" panose="020B0503020204020204" pitchFamily="34" charset="-122"/>
                <a:cs typeface="微软雅黑" panose="020B0503020204020204" pitchFamily="34" charset="-122"/>
              </a:rPr>
              <a:t>ZigBee</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是一种无线连接，可工作在</a:t>
            </a:r>
            <a:r>
              <a:rPr lang="en-US" altLang="zh-CN" u="sng"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2.4GHz</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全球流行</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a:t>
            </a:r>
            <a:r>
              <a:rPr lang="en-US" altLang="zh-CN" u="sng"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868MHz</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欧洲流行</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和</a:t>
            </a:r>
            <a:r>
              <a:rPr lang="en-US" altLang="zh-CN" u="sng"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915MHz</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美国流行</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)3</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个频段上</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分别具有最高</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250kbit/s</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20kbit/s</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和</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40kbit/s</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的传输速率，它的传输距离在</a:t>
            </a:r>
            <a:r>
              <a:rPr lang="en-US" altLang="zh-CN" u="sng"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10-180m</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的范围内</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室内一般不超过</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60</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米</a:t>
            </a:r>
            <a:r>
              <a:rPr lang="zh-CN" altLang="zh-CN" dirty="0">
                <a:latin typeface="微软雅黑" panose="020B0503020204020204" pitchFamily="34" charset="-122"/>
                <a:ea typeface="微软雅黑" panose="020B0503020204020204" pitchFamily="34" charset="-122"/>
                <a:cs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室外一般不超过</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180</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米</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ZigBee</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具有如下特点：</a:t>
            </a:r>
            <a:endParaRPr lang="en-US" altLang="zh-CN" dirty="0">
              <a:latin typeface="微软雅黑" panose="020B0503020204020204" pitchFamily="34" charset="-122"/>
              <a:ea typeface="微软雅黑" panose="020B0503020204020204" pitchFamily="34" charset="-122"/>
              <a:cs typeface="微软雅黑" panose="020B0503020204020204" pitchFamily="34" charset="-122"/>
            </a:endParaRPr>
          </a:p>
          <a:p>
            <a:pPr algn="just">
              <a:buFont typeface="Arial" panose="020B0604020202020204"/>
              <a:buChar char="•"/>
            </a:pPr>
            <a:r>
              <a:rPr lang="zh-CN" altLang="en-US"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低功耗</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 </a:t>
            </a:r>
          </a:p>
          <a:p>
            <a:pPr lvl="1" algn="just">
              <a:buFont typeface="Arial" panose="020B0604020202020204"/>
              <a:buChar char="•"/>
            </a:pPr>
            <a:r>
              <a:rPr lang="en-US" altLang="zh-CN" dirty="0">
                <a:latin typeface="微软雅黑" panose="020B0503020204020204" pitchFamily="34" charset="-122"/>
                <a:ea typeface="微软雅黑" panose="020B0503020204020204" pitchFamily="34" charset="-122"/>
                <a:cs typeface="微软雅黑" panose="020B0503020204020204" pitchFamily="34" charset="-122"/>
              </a:rPr>
              <a:t>ZigBee</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的传输</a:t>
            </a:r>
            <a:r>
              <a:rPr lang="zh-CN" altLang="en-US"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速率低</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发射功率仅为</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1mW,</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而且采用了</a:t>
            </a:r>
            <a:r>
              <a:rPr lang="zh-CN" altLang="en-US"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休眠模式</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功耗低</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cs typeface="微软雅黑" panose="020B0503020204020204" pitchFamily="34" charset="-122"/>
            </a:endParaRPr>
          </a:p>
          <a:p>
            <a:pPr lvl="1" algn="just">
              <a:buFont typeface="Arial" panose="020B0604020202020204"/>
              <a:buChar char="•"/>
            </a:pPr>
            <a:r>
              <a:rPr lang="en-US" altLang="zh-CN" dirty="0">
                <a:latin typeface="微软雅黑" panose="020B0503020204020204" pitchFamily="34" charset="-122"/>
                <a:ea typeface="微软雅黑" panose="020B0503020204020204" pitchFamily="34" charset="-122"/>
                <a:cs typeface="微软雅黑" panose="020B0503020204020204" pitchFamily="34" charset="-122"/>
              </a:rPr>
              <a:t>ZigBee</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设备仅靠两节</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5</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号电池就可以维持长达</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6</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个月到</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2</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年左右的使用时间。</a:t>
            </a:r>
            <a:endParaRPr lang="en-US" altLang="zh-CN" dirty="0">
              <a:latin typeface="微软雅黑" panose="020B0503020204020204" pitchFamily="34" charset="-122"/>
              <a:ea typeface="微软雅黑" panose="020B0503020204020204" pitchFamily="34" charset="-122"/>
              <a:cs typeface="微软雅黑" panose="020B0503020204020204" pitchFamily="34" charset="-122"/>
            </a:endParaRPr>
          </a:p>
          <a:p>
            <a:pPr>
              <a:buFont typeface="Arial" panose="020B0604020202020204"/>
              <a:buChar char="•"/>
            </a:pPr>
            <a:endParaRPr kumimoji="1" lang="zh-CN" altLang="en-US"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 name="标题 4"/>
          <p:cNvSpPr>
            <a:spLocks noGrp="1"/>
          </p:cNvSpPr>
          <p:nvPr>
            <p:ph type="title"/>
          </p:nvPr>
        </p:nvSpPr>
        <p:spPr/>
        <p:txBody>
          <a:bodyPr/>
          <a:lstStyle/>
          <a:p>
            <a:endParaRPr lang="zh-CN" altLang="en-US"/>
          </a:p>
        </p:txBody>
      </p:sp>
      <p:sp>
        <p:nvSpPr>
          <p:cNvPr id="4" name="标题 3"/>
          <p:cNvSpPr>
            <a:spLocks noGrp="1"/>
          </p:cNvSpPr>
          <p:nvPr>
            <p:ph type="title"/>
          </p:nvPr>
        </p:nvSpPr>
        <p:spPr/>
        <p:txBody>
          <a:bodyPr/>
          <a:lstStyle/>
          <a:p>
            <a:r>
              <a:rPr kumimoji="1" lang="en-US" altLang="zh-CN" dirty="0"/>
              <a:t>2. ZigBee</a:t>
            </a:r>
            <a:r>
              <a:rPr kumimoji="1" lang="zh-CN" altLang="en-US" dirty="0"/>
              <a:t>的特点</a:t>
            </a: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Autofit/>
          </a:bodyPr>
          <a:lstStyle/>
          <a:p>
            <a:pPr algn="just">
              <a:buFont typeface="Arial" panose="020B0604020202020204"/>
              <a:buChar char="•"/>
            </a:pPr>
            <a:r>
              <a:rPr lang="zh-CN" altLang="en-US"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低成本</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cs typeface="微软雅黑" panose="020B0503020204020204" pitchFamily="34" charset="-122"/>
            </a:endParaRPr>
          </a:p>
          <a:p>
            <a:pPr lvl="1" algn="just">
              <a:buFont typeface="Arial" panose="020B0604020202020204"/>
              <a:buChar char="•"/>
            </a:pPr>
            <a:r>
              <a:rPr lang="en-US" altLang="zh-CN" dirty="0">
                <a:latin typeface="微软雅黑" panose="020B0503020204020204" pitchFamily="34" charset="-122"/>
                <a:ea typeface="微软雅黑" panose="020B0503020204020204" pitchFamily="34" charset="-122"/>
                <a:cs typeface="微软雅黑" panose="020B0503020204020204" pitchFamily="34" charset="-122"/>
              </a:rPr>
              <a:t>ZigBee</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模块的初始成本在</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6</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美元左右，估计很快就能降到</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1.5—2.5</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美元。</a:t>
            </a:r>
            <a:endParaRPr lang="en-US" altLang="zh-CN" dirty="0">
              <a:latin typeface="微软雅黑" panose="020B0503020204020204" pitchFamily="34" charset="-122"/>
              <a:ea typeface="微软雅黑" panose="020B0503020204020204" pitchFamily="34" charset="-122"/>
              <a:cs typeface="微软雅黑" panose="020B0503020204020204" pitchFamily="34" charset="-122"/>
            </a:endParaRPr>
          </a:p>
          <a:p>
            <a:pPr lvl="1" algn="just">
              <a:buFont typeface="Arial" panose="020B0604020202020204"/>
              <a:buChar char="•"/>
            </a:pPr>
            <a:r>
              <a:rPr lang="en-US" altLang="zh-CN" dirty="0">
                <a:latin typeface="微软雅黑" panose="020B0503020204020204" pitchFamily="34" charset="-122"/>
                <a:ea typeface="微软雅黑" panose="020B0503020204020204" pitchFamily="34" charset="-122"/>
                <a:cs typeface="微软雅黑" panose="020B0503020204020204" pitchFamily="34" charset="-122"/>
              </a:rPr>
              <a:t>ZigBee</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协议是免专利费的。</a:t>
            </a:r>
            <a:endParaRPr lang="en-US" altLang="zh-CN" dirty="0">
              <a:latin typeface="微软雅黑" panose="020B0503020204020204" pitchFamily="34" charset="-122"/>
              <a:ea typeface="微软雅黑" panose="020B0503020204020204" pitchFamily="34" charset="-122"/>
              <a:cs typeface="微软雅黑" panose="020B0503020204020204" pitchFamily="34" charset="-122"/>
            </a:endParaRPr>
          </a:p>
          <a:p>
            <a:pPr algn="just">
              <a:buFont typeface="Arial" panose="020B0604020202020204"/>
              <a:buChar char="•"/>
            </a:pPr>
            <a:r>
              <a:rPr lang="zh-CN" altLang="en-US"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时延短</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 </a:t>
            </a:r>
          </a:p>
          <a:p>
            <a:pPr lvl="1" algn="just">
              <a:buFont typeface="Arial" panose="020B0604020202020204"/>
              <a:buChar char="•"/>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典型的搜索设备时延</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30ms,</a:t>
            </a:r>
          </a:p>
          <a:p>
            <a:pPr lvl="1" algn="just">
              <a:buFont typeface="Arial" panose="020B0604020202020204"/>
              <a:buChar char="•"/>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休眠激活的时延是</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15ms, </a:t>
            </a:r>
          </a:p>
          <a:p>
            <a:pPr lvl="1" algn="just">
              <a:buFont typeface="Arial" panose="020B0604020202020204"/>
              <a:buChar char="•"/>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活动设备信道接入的时延为</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15ms</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cs typeface="微软雅黑" panose="020B0503020204020204" pitchFamily="34" charset="-122"/>
            </a:endParaRPr>
          </a:p>
          <a:p>
            <a:pPr lvl="1" algn="just">
              <a:buFont typeface="Arial" panose="020B0604020202020204"/>
              <a:buChar char="•"/>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适用于对时延要求苛刻的无线控制</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如工业控制场合等</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应用。</a:t>
            </a:r>
            <a:endParaRPr lang="en-US" altLang="zh-CN" dirty="0">
              <a:latin typeface="微软雅黑" panose="020B0503020204020204" pitchFamily="34" charset="-122"/>
              <a:ea typeface="微软雅黑" panose="020B0503020204020204" pitchFamily="34" charset="-122"/>
              <a:cs typeface="微软雅黑" panose="020B0503020204020204" pitchFamily="34" charset="-122"/>
            </a:endParaRPr>
          </a:p>
          <a:p>
            <a:pPr algn="just">
              <a:buFont typeface="Arial" panose="020B0604020202020204"/>
              <a:buChar char="•"/>
            </a:pPr>
            <a:r>
              <a:rPr lang="zh-CN" altLang="en-US"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网络容量大</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 </a:t>
            </a:r>
          </a:p>
          <a:p>
            <a:pPr lvl="1" algn="just">
              <a:buFont typeface="Arial" panose="020B0604020202020204"/>
              <a:buChar char="•"/>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一个星型结构的</a:t>
            </a:r>
            <a:r>
              <a:rPr lang="en-US" altLang="zh-CN" dirty="0" err="1">
                <a:latin typeface="微软雅黑" panose="020B0503020204020204" pitchFamily="34" charset="-122"/>
                <a:ea typeface="微软雅黑" panose="020B0503020204020204" pitchFamily="34" charset="-122"/>
                <a:cs typeface="微软雅黑" panose="020B0503020204020204" pitchFamily="34" charset="-122"/>
              </a:rPr>
              <a:t>Zigbee</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网络最多可以容纳</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254</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个从设备和一个主设备。</a:t>
            </a:r>
            <a:endParaRPr lang="en-US" altLang="zh-CN" dirty="0">
              <a:latin typeface="微软雅黑" panose="020B0503020204020204" pitchFamily="34" charset="-122"/>
              <a:ea typeface="微软雅黑" panose="020B0503020204020204" pitchFamily="34" charset="-122"/>
              <a:cs typeface="微软雅黑" panose="020B0503020204020204" pitchFamily="34" charset="-122"/>
            </a:endParaRPr>
          </a:p>
          <a:p>
            <a:pPr lvl="1" algn="just">
              <a:buFont typeface="Arial" panose="020B0604020202020204"/>
              <a:buChar char="•"/>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一个区域内可以同时存在最多</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100</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个</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ZigBee</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网络。</a:t>
            </a:r>
            <a:endParaRPr lang="en-US" altLang="zh-CN" dirty="0">
              <a:latin typeface="微软雅黑" panose="020B0503020204020204" pitchFamily="34" charset="-122"/>
              <a:ea typeface="微软雅黑" panose="020B0503020204020204" pitchFamily="34" charset="-122"/>
              <a:cs typeface="微软雅黑" panose="020B0503020204020204" pitchFamily="34" charset="-122"/>
            </a:endParaRPr>
          </a:p>
          <a:p>
            <a:pPr algn="just">
              <a:buFont typeface="Arial" panose="020B0604020202020204"/>
              <a:buChar char="•"/>
            </a:pPr>
            <a:endParaRPr lang="en-US" altLang="zh-CN"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6" name="标题 5"/>
          <p:cNvSpPr>
            <a:spLocks noGrp="1"/>
          </p:cNvSpPr>
          <p:nvPr>
            <p:ph type="title"/>
          </p:nvPr>
        </p:nvSpPr>
        <p:spPr/>
        <p:txBody>
          <a:bodyPr/>
          <a:lstStyle/>
          <a:p>
            <a:endParaRPr lang="zh-CN" altLang="en-US"/>
          </a:p>
        </p:txBody>
      </p:sp>
      <p:sp>
        <p:nvSpPr>
          <p:cNvPr id="4" name="标题 3"/>
          <p:cNvSpPr>
            <a:spLocks noGrp="1"/>
          </p:cNvSpPr>
          <p:nvPr>
            <p:ph type="title"/>
          </p:nvPr>
        </p:nvSpPr>
        <p:spPr/>
        <p:txBody>
          <a:bodyPr/>
          <a:lstStyle/>
          <a:p>
            <a:r>
              <a:rPr kumimoji="1" lang="en-US" altLang="zh-CN" dirty="0"/>
              <a:t>2. ZigBee</a:t>
            </a:r>
            <a:r>
              <a:rPr kumimoji="1" lang="zh-CN" altLang="en-US" dirty="0"/>
              <a:t>的特点（续）</a:t>
            </a: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Autofit/>
          </a:bodyPr>
          <a:lstStyle/>
          <a:p>
            <a:pPr algn="just">
              <a:buFont typeface="Arial" panose="020B0604020202020204"/>
              <a:buChar char="•"/>
            </a:pPr>
            <a:r>
              <a:rPr lang="zh-CN" altLang="en-US"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可靠</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cs typeface="微软雅黑" panose="020B0503020204020204" pitchFamily="34" charset="-122"/>
            </a:endParaRPr>
          </a:p>
          <a:p>
            <a:pPr lvl="1" algn="just">
              <a:buFont typeface="Arial" panose="020B0604020202020204"/>
              <a:buChar char="•"/>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支持</a:t>
            </a:r>
            <a:r>
              <a:rPr lang="zh-CN" altLang="en-US" u="sng"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冲突避免的载波多路侦听技术</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carrier sense multiple access with collision avoidance, CSMA-CA</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cs typeface="微软雅黑" panose="020B0503020204020204" pitchFamily="34" charset="-122"/>
            </a:endParaRPr>
          </a:p>
          <a:p>
            <a:pPr lvl="1" algn="just">
              <a:buFont typeface="Arial" panose="020B0604020202020204"/>
              <a:buChar char="•"/>
            </a:pPr>
            <a:r>
              <a:rPr lang="en-US" altLang="zh-CN" dirty="0">
                <a:latin typeface="微软雅黑" panose="020B0503020204020204" pitchFamily="34" charset="-122"/>
                <a:ea typeface="微软雅黑" panose="020B0503020204020204" pitchFamily="34" charset="-122"/>
                <a:cs typeface="微软雅黑" panose="020B0503020204020204" pitchFamily="34" charset="-122"/>
              </a:rPr>
              <a:t>MAC</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层采用了完全确认的数据传输模式，每个发送的数据包都必须等待接收方的确认信息。</a:t>
            </a:r>
            <a:endParaRPr lang="en-US" altLang="zh-CN" dirty="0">
              <a:latin typeface="微软雅黑" panose="020B0503020204020204" pitchFamily="34" charset="-122"/>
              <a:ea typeface="微软雅黑" panose="020B0503020204020204" pitchFamily="34" charset="-122"/>
              <a:cs typeface="微软雅黑" panose="020B0503020204020204" pitchFamily="34" charset="-122"/>
            </a:endParaRPr>
          </a:p>
          <a:p>
            <a:pPr algn="just">
              <a:buFont typeface="Arial" panose="020B0604020202020204"/>
              <a:buChar char="•"/>
            </a:pPr>
            <a:r>
              <a:rPr lang="zh-CN" altLang="en-US"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安全</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 </a:t>
            </a:r>
          </a:p>
          <a:p>
            <a:pPr lvl="1" algn="just">
              <a:buFont typeface="Arial" panose="020B0604020202020204"/>
              <a:buChar char="•"/>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基于循环冗余校验</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(CRC)</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的数据包完整性检查。</a:t>
            </a:r>
            <a:endParaRPr lang="en-US" altLang="zh-CN" dirty="0">
              <a:latin typeface="微软雅黑" panose="020B0503020204020204" pitchFamily="34" charset="-122"/>
              <a:ea typeface="微软雅黑" panose="020B0503020204020204" pitchFamily="34" charset="-122"/>
              <a:cs typeface="微软雅黑" panose="020B0503020204020204" pitchFamily="34" charset="-122"/>
            </a:endParaRPr>
          </a:p>
          <a:p>
            <a:pPr lvl="1" algn="just">
              <a:buFont typeface="Arial" panose="020B0604020202020204"/>
              <a:buChar char="•"/>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支持鉴权和认证。</a:t>
            </a:r>
            <a:endParaRPr lang="en-US" altLang="zh-CN" dirty="0">
              <a:latin typeface="微软雅黑" panose="020B0503020204020204" pitchFamily="34" charset="-122"/>
              <a:ea typeface="微软雅黑" panose="020B0503020204020204" pitchFamily="34" charset="-122"/>
              <a:cs typeface="微软雅黑" panose="020B0503020204020204" pitchFamily="34" charset="-122"/>
            </a:endParaRPr>
          </a:p>
          <a:p>
            <a:pPr lvl="1" algn="just">
              <a:buFont typeface="Arial" panose="020B0604020202020204"/>
              <a:buChar char="•"/>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采用了</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AES-128</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的加密算法。</a:t>
            </a:r>
            <a:endParaRPr lang="en-US" altLang="zh-CN" dirty="0">
              <a:latin typeface="微软雅黑" panose="020B0503020204020204" pitchFamily="34" charset="-122"/>
              <a:ea typeface="微软雅黑" panose="020B0503020204020204" pitchFamily="34" charset="-122"/>
              <a:cs typeface="微软雅黑" panose="020B0503020204020204" pitchFamily="34" charset="-122"/>
            </a:endParaRPr>
          </a:p>
          <a:p>
            <a:pPr lvl="1" algn="just">
              <a:buFont typeface="Arial" panose="020B0604020202020204"/>
              <a:buChar char="•"/>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各个应用可以灵活确定其安全属性。</a:t>
            </a:r>
            <a:endParaRPr lang="en-US" altLang="zh-CN" dirty="0">
              <a:latin typeface="微软雅黑" panose="020B0503020204020204" pitchFamily="34" charset="-122"/>
              <a:ea typeface="微软雅黑" panose="020B0503020204020204" pitchFamily="34" charset="-122"/>
              <a:cs typeface="微软雅黑" panose="020B0503020204020204" pitchFamily="34" charset="-122"/>
            </a:endParaRPr>
          </a:p>
          <a:p>
            <a:pPr>
              <a:buFont typeface="Arial" panose="020B0604020202020204"/>
              <a:buChar char="•"/>
            </a:pPr>
            <a:endParaRPr kumimoji="1" lang="zh-CN" altLang="en-US"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6" name="标题 5"/>
          <p:cNvSpPr>
            <a:spLocks noGrp="1"/>
          </p:cNvSpPr>
          <p:nvPr>
            <p:ph type="title"/>
          </p:nvPr>
        </p:nvSpPr>
        <p:spPr/>
        <p:txBody>
          <a:bodyPr/>
          <a:lstStyle/>
          <a:p>
            <a:endParaRPr lang="zh-CN" altLang="en-US"/>
          </a:p>
        </p:txBody>
      </p:sp>
      <p:sp>
        <p:nvSpPr>
          <p:cNvPr id="4" name="标题 3"/>
          <p:cNvSpPr>
            <a:spLocks noGrp="1"/>
          </p:cNvSpPr>
          <p:nvPr>
            <p:ph type="title"/>
          </p:nvPr>
        </p:nvSpPr>
        <p:spPr/>
        <p:txBody>
          <a:bodyPr/>
          <a:lstStyle/>
          <a:p>
            <a:r>
              <a:rPr kumimoji="1" lang="en-US" altLang="zh-CN" dirty="0"/>
              <a:t>2. ZigBee</a:t>
            </a:r>
            <a:r>
              <a:rPr kumimoji="1" lang="zh-CN" altLang="en-US" dirty="0"/>
              <a:t>的特点（续）</a:t>
            </a: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a:xfrm>
            <a:off x="685800" y="152400"/>
            <a:ext cx="6870700" cy="1066800"/>
          </a:xfrm>
        </p:spPr>
        <p:txBody>
          <a:bodyPr/>
          <a:lstStyle/>
          <a:p>
            <a:pPr algn="l"/>
            <a:r>
              <a:rPr lang="en-US" altLang="zh-CN" sz="3200" dirty="0" err="1">
                <a:latin typeface="Times New Roman" panose="02020603050405020304" pitchFamily="18" charset="0"/>
              </a:rPr>
              <a:t>3. ZigBee</a:t>
            </a:r>
            <a:r>
              <a:rPr lang="zh-CN" altLang="en-US" sz="3200" dirty="0"/>
              <a:t>协议栈</a:t>
            </a:r>
          </a:p>
        </p:txBody>
      </p:sp>
      <p:sp>
        <p:nvSpPr>
          <p:cNvPr id="31747" name="Rectangle 3"/>
          <p:cNvSpPr>
            <a:spLocks noGrp="1" noChangeArrowheads="1"/>
          </p:cNvSpPr>
          <p:nvPr>
            <p:ph type="body" idx="1"/>
          </p:nvPr>
        </p:nvSpPr>
        <p:spPr>
          <a:xfrm>
            <a:off x="3225800" y="5835650"/>
            <a:ext cx="4470400" cy="336550"/>
          </a:xfrm>
        </p:spPr>
        <p:txBody>
          <a:bodyPr>
            <a:normAutofit fontScale="92500" lnSpcReduction="10000"/>
          </a:bodyPr>
          <a:lstStyle/>
          <a:p>
            <a:pPr>
              <a:lnSpc>
                <a:spcPct val="80000"/>
              </a:lnSpc>
              <a:buFontTx/>
              <a:buNone/>
            </a:pPr>
            <a:r>
              <a:rPr lang="en-US" altLang="zh-CN" sz="2400" dirty="0" err="1"/>
              <a:t>ZigBee</a:t>
            </a:r>
            <a:r>
              <a:rPr lang="zh-CN" altLang="en-US" sz="2400" dirty="0"/>
              <a:t>协议栈体系结构</a:t>
            </a:r>
          </a:p>
        </p:txBody>
      </p:sp>
      <p:sp>
        <p:nvSpPr>
          <p:cNvPr id="31749" name="Text Box 5"/>
          <p:cNvSpPr txBox="1">
            <a:spLocks noChangeArrowheads="1"/>
          </p:cNvSpPr>
          <p:nvPr/>
        </p:nvSpPr>
        <p:spPr bwMode="auto">
          <a:xfrm>
            <a:off x="381000" y="2057400"/>
            <a:ext cx="21336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latin typeface="Arial" panose="020B0604020202020204" pitchFamily="34" charset="0"/>
            </a:endParaRPr>
          </a:p>
        </p:txBody>
      </p:sp>
      <p:graphicFrame>
        <p:nvGraphicFramePr>
          <p:cNvPr id="2" name="对象 1"/>
          <p:cNvGraphicFramePr/>
          <p:nvPr/>
        </p:nvGraphicFramePr>
        <p:xfrm>
          <a:off x="381000" y="2133600"/>
          <a:ext cx="3886200" cy="2743200"/>
        </p:xfrm>
        <a:graphic>
          <a:graphicData uri="http://schemas.openxmlformats.org/presentationml/2006/ole">
            <mc:AlternateContent xmlns:mc="http://schemas.openxmlformats.org/markup-compatibility/2006">
              <mc:Choice xmlns:v="urn:schemas-microsoft-com:vml" Requires="v">
                <p:oleObj r:id="rId3" imgW="3771900" imgH="1993900" progId="Visio.Drawing.11">
                  <p:embed/>
                </p:oleObj>
              </mc:Choice>
              <mc:Fallback>
                <p:oleObj r:id="rId3" imgW="3771900" imgH="1993900" progId="Visio.Drawing.11">
                  <p:embed/>
                  <p:pic>
                    <p:nvPicPr>
                      <p:cNvPr id="0" name="Object 9"/>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0" y="2133600"/>
                        <a:ext cx="3886200" cy="274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7" name="Rectangle 10"/>
          <p:cNvSpPr>
            <a:spLocks noChangeArrowheads="1"/>
          </p:cNvSpPr>
          <p:nvPr/>
        </p:nvSpPr>
        <p:spPr bwMode="auto">
          <a:xfrm>
            <a:off x="4416425" y="2501900"/>
            <a:ext cx="311150" cy="368300"/>
          </a:xfrm>
          <a:prstGeom prst="rect">
            <a:avLst/>
          </a:prstGeom>
          <a:noFill/>
          <a:ln>
            <a:noFill/>
          </a:ln>
          <a:effectLst>
            <a:prstShdw prst="shdw17" dist="17961" dir="13500000">
              <a:srgbClr val="7A5C99"/>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algn="ctr"/>
            <a:endParaRPr lang="zh-CN" altLang="en-US"/>
          </a:p>
        </p:txBody>
      </p:sp>
      <p:grpSp>
        <p:nvGrpSpPr>
          <p:cNvPr id="8" name="Group 13"/>
          <p:cNvGrpSpPr/>
          <p:nvPr/>
        </p:nvGrpSpPr>
        <p:grpSpPr bwMode="auto">
          <a:xfrm>
            <a:off x="4267200" y="903288"/>
            <a:ext cx="4724400" cy="2830512"/>
            <a:chOff x="2688" y="569"/>
            <a:chExt cx="2976" cy="1783"/>
          </a:xfrm>
        </p:grpSpPr>
        <p:sp>
          <p:nvSpPr>
            <p:cNvPr id="9" name="AutoShape 11"/>
            <p:cNvSpPr>
              <a:spLocks noChangeArrowheads="1"/>
            </p:cNvSpPr>
            <p:nvPr/>
          </p:nvSpPr>
          <p:spPr bwMode="auto">
            <a:xfrm>
              <a:off x="2688" y="569"/>
              <a:ext cx="2976" cy="1783"/>
            </a:xfrm>
            <a:prstGeom prst="cloudCallout">
              <a:avLst>
                <a:gd name="adj1" fmla="val -47815"/>
                <a:gd name="adj2" fmla="val 66097"/>
              </a:avLst>
            </a:prstGeom>
            <a:solidFill>
              <a:srgbClr val="CC99FF"/>
            </a:solidFill>
            <a:ln>
              <a:noFill/>
            </a:ln>
            <a:effectLst>
              <a:prstShdw prst="shdw17" dist="17961" dir="13500000">
                <a:srgbClr val="7A5C99"/>
              </a:prstShdw>
            </a:effectLst>
            <a:extLst>
              <a:ext uri="{91240B29-F687-4F45-9708-019B960494DF}">
                <a14:hiddenLine xmlns:a14="http://schemas.microsoft.com/office/drawing/2010/main" w="9525">
                  <a:solidFill>
                    <a:srgbClr val="000000"/>
                  </a:solidFill>
                  <a:round/>
                </a14:hiddenLine>
              </a:ext>
            </a:extLst>
          </p:spPr>
          <p:txBody>
            <a:bodyPr anchor="ctr"/>
            <a:lstStyle/>
            <a:p>
              <a:endParaRPr lang="zh-CN" altLang="en-US" sz="1600">
                <a:solidFill>
                  <a:srgbClr val="0000FF"/>
                </a:solidFill>
              </a:endParaRPr>
            </a:p>
          </p:txBody>
        </p:sp>
        <p:sp>
          <p:nvSpPr>
            <p:cNvPr id="10" name="Text Box 12"/>
            <p:cNvSpPr txBox="1">
              <a:spLocks noChangeArrowheads="1"/>
            </p:cNvSpPr>
            <p:nvPr/>
          </p:nvSpPr>
          <p:spPr bwMode="auto">
            <a:xfrm>
              <a:off x="2976" y="912"/>
              <a:ext cx="2400" cy="1096"/>
            </a:xfrm>
            <a:prstGeom prst="rect">
              <a:avLst/>
            </a:prstGeom>
            <a:noFill/>
            <a:ln>
              <a:noFill/>
            </a:ln>
            <a:effectLst>
              <a:prstShdw prst="shdw17" dist="17961" dir="13500000">
                <a:srgbClr val="7A5C99"/>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50000"/>
                </a:spcBef>
              </a:pPr>
              <a:r>
                <a:rPr lang="en-US" altLang="zh-CN" dirty="0" err="1">
                  <a:solidFill>
                    <a:srgbClr val="0000FF"/>
                  </a:solidFill>
                </a:rPr>
                <a:t>Zigbee</a:t>
              </a:r>
              <a:r>
                <a:rPr lang="zh-CN" altLang="en-US" dirty="0">
                  <a:solidFill>
                    <a:srgbClr val="0000FF"/>
                  </a:solidFill>
                </a:rPr>
                <a:t>网络分为</a:t>
              </a:r>
              <a:r>
                <a:rPr lang="en-US" altLang="zh-CN" dirty="0">
                  <a:solidFill>
                    <a:srgbClr val="0000FF"/>
                  </a:solidFill>
                </a:rPr>
                <a:t>4</a:t>
              </a:r>
              <a:r>
                <a:rPr lang="zh-CN" altLang="en-US" dirty="0">
                  <a:solidFill>
                    <a:srgbClr val="0000FF"/>
                  </a:solidFill>
                </a:rPr>
                <a:t>层，从下向上分别为物理层、</a:t>
              </a:r>
              <a:r>
                <a:rPr lang="en-US" altLang="zh-CN" dirty="0">
                  <a:solidFill>
                    <a:srgbClr val="0000FF"/>
                  </a:solidFill>
                </a:rPr>
                <a:t>MAC</a:t>
              </a:r>
              <a:r>
                <a:rPr lang="zh-CN" altLang="en-US" dirty="0">
                  <a:solidFill>
                    <a:srgbClr val="0000FF"/>
                  </a:solidFill>
                </a:rPr>
                <a:t>层、网络层和应用层。其中物理层和</a:t>
              </a:r>
              <a:r>
                <a:rPr lang="en-US" altLang="zh-CN" dirty="0">
                  <a:solidFill>
                    <a:srgbClr val="0000FF"/>
                  </a:solidFill>
                </a:rPr>
                <a:t>MAC</a:t>
              </a:r>
              <a:r>
                <a:rPr lang="zh-CN" altLang="en-US" dirty="0">
                  <a:solidFill>
                    <a:srgbClr val="0000FF"/>
                  </a:solidFill>
                </a:rPr>
                <a:t>层由</a:t>
              </a:r>
              <a:r>
                <a:rPr lang="en-US" altLang="zh-CN" dirty="0">
                  <a:solidFill>
                    <a:srgbClr val="0000FF"/>
                  </a:solidFill>
                </a:rPr>
                <a:t>IEEE802.15.4</a:t>
              </a:r>
              <a:r>
                <a:rPr lang="zh-CN" altLang="en-US" dirty="0">
                  <a:solidFill>
                    <a:srgbClr val="0000FF"/>
                  </a:solidFill>
                </a:rPr>
                <a:t>标准定义，合称</a:t>
              </a:r>
              <a:r>
                <a:rPr lang="en-US" altLang="zh-CN" dirty="0">
                  <a:solidFill>
                    <a:srgbClr val="0000FF"/>
                  </a:solidFill>
                </a:rPr>
                <a:t>IEEE802.15.4</a:t>
              </a:r>
              <a:r>
                <a:rPr lang="zh-CN" altLang="en-US" dirty="0">
                  <a:solidFill>
                    <a:srgbClr val="0000FF"/>
                  </a:solidFill>
                </a:rPr>
                <a:t>通信层；网络层和应用层由</a:t>
              </a:r>
              <a:r>
                <a:rPr lang="en-US" altLang="zh-CN" dirty="0" err="1">
                  <a:solidFill>
                    <a:srgbClr val="0000FF"/>
                  </a:solidFill>
                </a:rPr>
                <a:t>Zigbee</a:t>
              </a:r>
              <a:r>
                <a:rPr lang="zh-CN" altLang="en-US" dirty="0">
                  <a:solidFill>
                    <a:srgbClr val="0000FF"/>
                  </a:solidFill>
                </a:rPr>
                <a:t>联盟定义</a:t>
              </a: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5"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p:cTn id="13" dur="1000" fill="hold"/>
                                        <p:tgtEl>
                                          <p:spTgt spid="8"/>
                                        </p:tgtEl>
                                        <p:attrNameLst>
                                          <p:attrName>ppt_w</p:attrName>
                                        </p:attrNameLst>
                                      </p:cBhvr>
                                      <p:tavLst>
                                        <p:tav tm="0">
                                          <p:val>
                                            <p:strVal val="#ppt_w*0.70"/>
                                          </p:val>
                                        </p:tav>
                                        <p:tav tm="100000">
                                          <p:val>
                                            <p:strVal val="#ppt_w"/>
                                          </p:val>
                                        </p:tav>
                                      </p:tavLst>
                                    </p:anim>
                                    <p:anim calcmode="lin" valueType="num">
                                      <p:cBhvr>
                                        <p:cTn id="14" dur="1000" fill="hold"/>
                                        <p:tgtEl>
                                          <p:spTgt spid="8"/>
                                        </p:tgtEl>
                                        <p:attrNameLst>
                                          <p:attrName>ppt_h</p:attrName>
                                        </p:attrNameLst>
                                      </p:cBhvr>
                                      <p:tavLst>
                                        <p:tav tm="0">
                                          <p:val>
                                            <p:strVal val="#ppt_h"/>
                                          </p:val>
                                        </p:tav>
                                        <p:tav tm="100000">
                                          <p:val>
                                            <p:strVal val="#ppt_h"/>
                                          </p:val>
                                        </p:tav>
                                      </p:tavLst>
                                    </p:anim>
                                    <p:animEffect transition="in" filter="fade">
                                      <p:cBhvr>
                                        <p:cTn id="15"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a:xfrm>
            <a:off x="685800" y="152400"/>
            <a:ext cx="6870700" cy="1066800"/>
          </a:xfrm>
        </p:spPr>
        <p:txBody>
          <a:bodyPr/>
          <a:lstStyle/>
          <a:p>
            <a:pPr algn="l"/>
            <a:r>
              <a:rPr lang="en-US" altLang="zh-CN" sz="3200" dirty="0" err="1">
                <a:latin typeface="Times New Roman" panose="02020603050405020304" pitchFamily="18" charset="0"/>
              </a:rPr>
              <a:t>3.ZigBee</a:t>
            </a:r>
            <a:r>
              <a:rPr lang="zh-CN" altLang="en-US" sz="3200" dirty="0"/>
              <a:t>协议栈</a:t>
            </a:r>
          </a:p>
        </p:txBody>
      </p:sp>
      <p:sp>
        <p:nvSpPr>
          <p:cNvPr id="32771" name="Rectangle 3"/>
          <p:cNvSpPr>
            <a:spLocks noGrp="1" noChangeArrowheads="1"/>
          </p:cNvSpPr>
          <p:nvPr>
            <p:ph type="body" idx="1"/>
          </p:nvPr>
        </p:nvSpPr>
        <p:spPr>
          <a:xfrm>
            <a:off x="1100138" y="3733800"/>
            <a:ext cx="6804025" cy="463550"/>
          </a:xfrm>
        </p:spPr>
        <p:txBody>
          <a:bodyPr/>
          <a:lstStyle/>
          <a:p>
            <a:pPr algn="ctr">
              <a:lnSpc>
                <a:spcPct val="90000"/>
              </a:lnSpc>
              <a:buFontTx/>
              <a:buNone/>
            </a:pPr>
            <a:r>
              <a:rPr lang="en-US" altLang="zh-CN" sz="2000" dirty="0"/>
              <a:t>      a.</a:t>
            </a:r>
            <a:r>
              <a:rPr lang="zh-CN" altLang="en-US" sz="2000" dirty="0"/>
              <a:t>数据服务原语                                   </a:t>
            </a:r>
            <a:r>
              <a:rPr lang="en-US" altLang="zh-CN" sz="2000" dirty="0"/>
              <a:t>b.</a:t>
            </a:r>
            <a:r>
              <a:rPr lang="zh-CN" altLang="en-US" sz="2000" dirty="0"/>
              <a:t>管理服务原语</a:t>
            </a:r>
          </a:p>
        </p:txBody>
      </p:sp>
      <p:pic>
        <p:nvPicPr>
          <p:cNvPr id="3277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1075" y="1447800"/>
            <a:ext cx="3438525" cy="228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2773"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4000" y="1524000"/>
            <a:ext cx="2600325" cy="2133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2775" name="Rectangle 7"/>
          <p:cNvSpPr>
            <a:spLocks noRot="1" noChangeArrowheads="1"/>
          </p:cNvSpPr>
          <p:nvPr/>
        </p:nvSpPr>
        <p:spPr bwMode="auto">
          <a:xfrm>
            <a:off x="838200" y="4114800"/>
            <a:ext cx="755015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lgn="ctr">
              <a:lnSpc>
                <a:spcPct val="90000"/>
              </a:lnSpc>
              <a:spcBef>
                <a:spcPct val="20000"/>
              </a:spcBef>
            </a:pPr>
            <a:r>
              <a:rPr lang="zh-CN" altLang="en-US" sz="2400" dirty="0">
                <a:latin typeface="Times New Roman" panose="02020603050405020304" pitchFamily="18" charset="0"/>
              </a:rPr>
              <a:t>层与层的通信原语示意图</a:t>
            </a:r>
          </a:p>
        </p:txBody>
      </p:sp>
      <p:sp>
        <p:nvSpPr>
          <p:cNvPr id="32779" name="Text Box 11"/>
          <p:cNvSpPr txBox="1">
            <a:spLocks noChangeArrowheads="1"/>
          </p:cNvSpPr>
          <p:nvPr/>
        </p:nvSpPr>
        <p:spPr bwMode="auto">
          <a:xfrm>
            <a:off x="685800" y="4572000"/>
            <a:ext cx="8001000" cy="1562100"/>
          </a:xfrm>
          <a:prstGeom prst="rect">
            <a:avLst/>
          </a:prstGeom>
          <a:noFill/>
          <a:ln w="9525">
            <a:solidFill>
              <a:srgbClr val="0000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2400">
                <a:latin typeface="Arial" panose="020B0604020202020204" pitchFamily="34" charset="0"/>
              </a:rPr>
              <a:t>服务原语是代表响应服务的符号和参数的一种格式化、规范化的表示，它与服务的具体实现方式无关，原语都是发   </a:t>
            </a:r>
          </a:p>
          <a:p>
            <a:r>
              <a:rPr lang="zh-CN" altLang="en-US" sz="2400">
                <a:latin typeface="Arial" panose="020B0604020202020204" pitchFamily="34" charset="0"/>
              </a:rPr>
              <a:t>        送给服务实体相邻层的，层与层之间的通信原语可以 </a:t>
            </a:r>
          </a:p>
          <a:p>
            <a:r>
              <a:rPr lang="zh-CN" altLang="en-US" sz="2400">
                <a:latin typeface="Arial" panose="020B0604020202020204" pitchFamily="34" charset="0"/>
              </a:rPr>
              <a:t>            分为四种。</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32779"/>
                                        </p:tgtEl>
                                        <p:attrNameLst>
                                          <p:attrName>style.visibility</p:attrName>
                                        </p:attrNameLst>
                                      </p:cBhvr>
                                      <p:to>
                                        <p:strVal val="visible"/>
                                      </p:to>
                                    </p:set>
                                    <p:anim calcmode="lin" valueType="num">
                                      <p:cBhvr additive="base">
                                        <p:cTn id="7" dur="500" fill="hold"/>
                                        <p:tgtEl>
                                          <p:spTgt spid="32779"/>
                                        </p:tgtEl>
                                        <p:attrNameLst>
                                          <p:attrName>ppt_x</p:attrName>
                                        </p:attrNameLst>
                                      </p:cBhvr>
                                      <p:tavLst>
                                        <p:tav tm="0">
                                          <p:val>
                                            <p:strVal val="#ppt_x"/>
                                          </p:val>
                                        </p:tav>
                                        <p:tav tm="100000">
                                          <p:val>
                                            <p:strVal val="#ppt_x"/>
                                          </p:val>
                                        </p:tav>
                                      </p:tavLst>
                                    </p:anim>
                                    <p:anim calcmode="lin" valueType="num">
                                      <p:cBhvr additive="base">
                                        <p:cTn id="8" dur="500" fill="hold"/>
                                        <p:tgtEl>
                                          <p:spTgt spid="3277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779" grpId="0" bldLvl="0" animBg="1"/>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a:xfrm>
            <a:off x="228600" y="457200"/>
            <a:ext cx="7329488" cy="550863"/>
          </a:xfrm>
        </p:spPr>
        <p:txBody>
          <a:bodyPr/>
          <a:lstStyle/>
          <a:p>
            <a:pPr algn="l"/>
            <a:r>
              <a:rPr lang="en-US" altLang="zh-CN" sz="3200" dirty="0" err="1">
                <a:latin typeface="Times New Roman" panose="02020603050405020304" pitchFamily="18" charset="0"/>
              </a:rPr>
              <a:t>3.ZigBee</a:t>
            </a:r>
            <a:r>
              <a:rPr lang="zh-CN" altLang="en-US" sz="3200" dirty="0">
                <a:latin typeface="Times New Roman" panose="02020603050405020304" pitchFamily="18" charset="0"/>
              </a:rPr>
              <a:t>协议栈</a:t>
            </a:r>
            <a:r>
              <a:rPr lang="en-US" altLang="zh-CN" sz="3200" dirty="0">
                <a:latin typeface="Times New Roman" panose="02020603050405020304" pitchFamily="18" charset="0"/>
              </a:rPr>
              <a:t>——</a:t>
            </a:r>
            <a:r>
              <a:rPr lang="zh-CN" altLang="en-US" sz="3200" dirty="0"/>
              <a:t>物理层（</a:t>
            </a:r>
            <a:r>
              <a:rPr lang="en-US" altLang="zh-CN" sz="3200" dirty="0"/>
              <a:t>PHY</a:t>
            </a:r>
            <a:r>
              <a:rPr lang="zh-CN" altLang="en-US" sz="3200" dirty="0"/>
              <a:t>）</a:t>
            </a:r>
          </a:p>
        </p:txBody>
      </p:sp>
      <p:sp>
        <p:nvSpPr>
          <p:cNvPr id="33795" name="Rectangle 3"/>
          <p:cNvSpPr>
            <a:spLocks noGrp="1" noChangeArrowheads="1"/>
          </p:cNvSpPr>
          <p:nvPr>
            <p:ph type="body" idx="1"/>
          </p:nvPr>
        </p:nvSpPr>
        <p:spPr>
          <a:xfrm>
            <a:off x="301625" y="1439334"/>
            <a:ext cx="8540750" cy="4651375"/>
          </a:xfrm>
        </p:spPr>
        <p:txBody>
          <a:bodyPr>
            <a:normAutofit lnSpcReduction="10000"/>
          </a:bodyPr>
          <a:lstStyle/>
          <a:p>
            <a:pPr>
              <a:lnSpc>
                <a:spcPct val="90000"/>
              </a:lnSpc>
            </a:pPr>
            <a:r>
              <a:rPr lang="zh-CN" altLang="en-US" sz="2400" dirty="0"/>
              <a:t>服务有软硬件结合实现，定义物理无线信道和</a:t>
            </a:r>
            <a:r>
              <a:rPr lang="en-US" altLang="zh-CN" sz="2400" dirty="0"/>
              <a:t>MAC</a:t>
            </a:r>
            <a:r>
              <a:rPr lang="zh-CN" altLang="en-US" sz="2400" dirty="0"/>
              <a:t>子层</a:t>
            </a:r>
          </a:p>
          <a:p>
            <a:pPr>
              <a:lnSpc>
                <a:spcPct val="90000"/>
              </a:lnSpc>
              <a:buFontTx/>
              <a:buNone/>
            </a:pPr>
            <a:r>
              <a:rPr lang="zh-CN" altLang="en-US" sz="2400" dirty="0"/>
              <a:t>     之间的接口，提供</a:t>
            </a:r>
            <a:r>
              <a:rPr lang="zh-CN" altLang="en-US" sz="2400" dirty="0">
                <a:solidFill>
                  <a:srgbClr val="FF0000"/>
                </a:solidFill>
              </a:rPr>
              <a:t>物理层数据服务</a:t>
            </a:r>
            <a:r>
              <a:rPr lang="en-US" altLang="zh-CN" sz="2400" dirty="0"/>
              <a:t>(PLDE)</a:t>
            </a:r>
            <a:r>
              <a:rPr lang="zh-CN" altLang="en-US" sz="2400" dirty="0"/>
              <a:t>和</a:t>
            </a:r>
            <a:r>
              <a:rPr lang="zh-CN" altLang="en-US" sz="2400" dirty="0">
                <a:solidFill>
                  <a:srgbClr val="FF0000"/>
                </a:solidFill>
              </a:rPr>
              <a:t>物理层管理服务</a:t>
            </a:r>
            <a:r>
              <a:rPr lang="en-US" altLang="zh-CN" sz="2400" dirty="0"/>
              <a:t>(PLME)</a:t>
            </a:r>
            <a:r>
              <a:rPr lang="zh-CN" altLang="en-US" sz="2400" dirty="0"/>
              <a:t>。</a:t>
            </a:r>
          </a:p>
          <a:p>
            <a:pPr>
              <a:lnSpc>
                <a:spcPct val="90000"/>
              </a:lnSpc>
            </a:pPr>
            <a:r>
              <a:rPr lang="zh-CN" altLang="en-US" sz="2400" dirty="0"/>
              <a:t>主要功能：</a:t>
            </a:r>
          </a:p>
          <a:p>
            <a:pPr>
              <a:lnSpc>
                <a:spcPct val="90000"/>
              </a:lnSpc>
              <a:buFontTx/>
              <a:buNone/>
            </a:pPr>
            <a:r>
              <a:rPr lang="en-US" altLang="zh-CN" sz="2400" dirty="0"/>
              <a:t>1</a:t>
            </a:r>
            <a:r>
              <a:rPr lang="zh-CN" altLang="en-US" sz="2400" dirty="0"/>
              <a:t>．无线收发机的激活与关闭；</a:t>
            </a:r>
          </a:p>
          <a:p>
            <a:pPr>
              <a:lnSpc>
                <a:spcPct val="90000"/>
              </a:lnSpc>
              <a:buFontTx/>
              <a:buNone/>
            </a:pPr>
            <a:r>
              <a:rPr lang="en-US" altLang="zh-CN" sz="2400" dirty="0"/>
              <a:t>2</a:t>
            </a:r>
            <a:r>
              <a:rPr lang="zh-CN" altLang="en-US" sz="2400" dirty="0"/>
              <a:t>．当前信道的能量检测</a:t>
            </a:r>
            <a:r>
              <a:rPr lang="en-US" altLang="zh-CN" sz="2400" dirty="0"/>
              <a:t>(</a:t>
            </a:r>
            <a:r>
              <a:rPr lang="en-US" altLang="zh-CN" sz="2400" dirty="0" err="1"/>
              <a:t>EnergyDetect</a:t>
            </a:r>
            <a:r>
              <a:rPr lang="zh-CN" altLang="en-US" sz="2400" dirty="0"/>
              <a:t>，</a:t>
            </a:r>
            <a:r>
              <a:rPr lang="en-US" altLang="zh-CN" sz="2400" dirty="0"/>
              <a:t>ED)</a:t>
            </a:r>
            <a:r>
              <a:rPr lang="zh-CN" altLang="en-US" sz="2400" dirty="0"/>
              <a:t>；</a:t>
            </a:r>
          </a:p>
          <a:p>
            <a:pPr>
              <a:lnSpc>
                <a:spcPct val="90000"/>
              </a:lnSpc>
              <a:buFontTx/>
              <a:buNone/>
            </a:pPr>
            <a:r>
              <a:rPr lang="en-US" altLang="zh-CN" sz="2400" dirty="0"/>
              <a:t>3</a:t>
            </a:r>
            <a:r>
              <a:rPr lang="zh-CN" altLang="en-US" sz="2400" dirty="0"/>
              <a:t>．接受数据包的链路质量标识</a:t>
            </a:r>
            <a:r>
              <a:rPr lang="en-US" altLang="zh-CN" sz="2400" dirty="0"/>
              <a:t>(LQI)</a:t>
            </a:r>
            <a:r>
              <a:rPr lang="zh-CN" altLang="en-US" sz="2400" dirty="0"/>
              <a:t>；</a:t>
            </a:r>
          </a:p>
          <a:p>
            <a:pPr>
              <a:lnSpc>
                <a:spcPct val="90000"/>
              </a:lnSpc>
              <a:buFontTx/>
              <a:buNone/>
            </a:pPr>
            <a:r>
              <a:rPr lang="en-US" altLang="zh-CN" sz="2400" dirty="0"/>
              <a:t>4</a:t>
            </a:r>
            <a:r>
              <a:rPr lang="zh-CN" altLang="en-US" sz="2400" dirty="0"/>
              <a:t>．为载波侦听多路访问</a:t>
            </a:r>
            <a:r>
              <a:rPr lang="en-US" altLang="zh-CN" sz="2400" dirty="0"/>
              <a:t>/</a:t>
            </a:r>
            <a:r>
              <a:rPr lang="zh-CN" altLang="en-US" sz="2400" dirty="0"/>
              <a:t>冲突防止</a:t>
            </a:r>
            <a:r>
              <a:rPr lang="en-US" altLang="zh-CN" sz="2400" dirty="0"/>
              <a:t>(CSMS/CA)</a:t>
            </a:r>
            <a:r>
              <a:rPr lang="zh-CN" altLang="en-US" sz="2400" dirty="0"/>
              <a:t>提供空    </a:t>
            </a:r>
          </a:p>
          <a:p>
            <a:pPr>
              <a:lnSpc>
                <a:spcPct val="90000"/>
              </a:lnSpc>
              <a:buFontTx/>
              <a:buNone/>
            </a:pPr>
            <a:r>
              <a:rPr lang="zh-CN" altLang="en-US" sz="2400" dirty="0"/>
              <a:t>      闲信道评估</a:t>
            </a:r>
            <a:r>
              <a:rPr lang="en-US" altLang="zh-CN" sz="2400" dirty="0"/>
              <a:t>(CCA)</a:t>
            </a:r>
            <a:r>
              <a:rPr lang="zh-CN" altLang="en-US" sz="2400" dirty="0"/>
              <a:t>；</a:t>
            </a:r>
          </a:p>
          <a:p>
            <a:pPr>
              <a:lnSpc>
                <a:spcPct val="90000"/>
              </a:lnSpc>
              <a:buFontTx/>
              <a:buNone/>
            </a:pPr>
            <a:r>
              <a:rPr lang="en-US" altLang="zh-CN" sz="2400" dirty="0"/>
              <a:t>5</a:t>
            </a:r>
            <a:r>
              <a:rPr lang="zh-CN" altLang="en-US" sz="2400" dirty="0"/>
              <a:t>．工作信道选择；</a:t>
            </a:r>
          </a:p>
          <a:p>
            <a:pPr>
              <a:lnSpc>
                <a:spcPct val="90000"/>
              </a:lnSpc>
              <a:buFontTx/>
              <a:buNone/>
            </a:pPr>
            <a:r>
              <a:rPr lang="en-US" altLang="zh-CN" sz="2400" dirty="0"/>
              <a:t>6</a:t>
            </a:r>
            <a:r>
              <a:rPr lang="zh-CN" altLang="en-US" sz="2400" dirty="0"/>
              <a:t>．数据发送和接收。</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3795">
                                            <p:txEl>
                                              <p:pRg st="3" end="3"/>
                                            </p:txEl>
                                          </p:spTgt>
                                        </p:tgtEl>
                                        <p:attrNameLst>
                                          <p:attrName>style.visibility</p:attrName>
                                        </p:attrNameLst>
                                      </p:cBhvr>
                                      <p:to>
                                        <p:strVal val="visible"/>
                                      </p:to>
                                    </p:set>
                                    <p:anim calcmode="lin" valueType="num">
                                      <p:cBhvr additive="base">
                                        <p:cTn id="7" dur="500" fill="hold"/>
                                        <p:tgtEl>
                                          <p:spTgt spid="33795">
                                            <p:txEl>
                                              <p:pRg st="3" end="3"/>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3795">
                                            <p:txEl>
                                              <p:pRg st="3" end="3"/>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3795">
                                            <p:txEl>
                                              <p:pRg st="4" end="4"/>
                                            </p:txEl>
                                          </p:spTgt>
                                        </p:tgtEl>
                                        <p:attrNameLst>
                                          <p:attrName>style.visibility</p:attrName>
                                        </p:attrNameLst>
                                      </p:cBhvr>
                                      <p:to>
                                        <p:strVal val="visible"/>
                                      </p:to>
                                    </p:set>
                                    <p:anim calcmode="lin" valueType="num">
                                      <p:cBhvr additive="base">
                                        <p:cTn id="11" dur="500" fill="hold"/>
                                        <p:tgtEl>
                                          <p:spTgt spid="33795">
                                            <p:txEl>
                                              <p:pRg st="4" end="4"/>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3795">
                                            <p:txEl>
                                              <p:pRg st="4" end="4"/>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3795">
                                            <p:txEl>
                                              <p:pRg st="5" end="5"/>
                                            </p:txEl>
                                          </p:spTgt>
                                        </p:tgtEl>
                                        <p:attrNameLst>
                                          <p:attrName>style.visibility</p:attrName>
                                        </p:attrNameLst>
                                      </p:cBhvr>
                                      <p:to>
                                        <p:strVal val="visible"/>
                                      </p:to>
                                    </p:set>
                                    <p:anim calcmode="lin" valueType="num">
                                      <p:cBhvr additive="base">
                                        <p:cTn id="15" dur="500" fill="hold"/>
                                        <p:tgtEl>
                                          <p:spTgt spid="33795">
                                            <p:txEl>
                                              <p:pRg st="5" end="5"/>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3795">
                                            <p:txEl>
                                              <p:pRg st="5" end="5"/>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3795">
                                            <p:txEl>
                                              <p:pRg st="6" end="6"/>
                                            </p:txEl>
                                          </p:spTgt>
                                        </p:tgtEl>
                                        <p:attrNameLst>
                                          <p:attrName>style.visibility</p:attrName>
                                        </p:attrNameLst>
                                      </p:cBhvr>
                                      <p:to>
                                        <p:strVal val="visible"/>
                                      </p:to>
                                    </p:set>
                                    <p:anim calcmode="lin" valueType="num">
                                      <p:cBhvr additive="base">
                                        <p:cTn id="19" dur="500" fill="hold"/>
                                        <p:tgtEl>
                                          <p:spTgt spid="33795">
                                            <p:txEl>
                                              <p:pRg st="6" end="6"/>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3795">
                                            <p:txEl>
                                              <p:pRg st="6" end="6"/>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33795">
                                            <p:txEl>
                                              <p:pRg st="7" end="7"/>
                                            </p:txEl>
                                          </p:spTgt>
                                        </p:tgtEl>
                                        <p:attrNameLst>
                                          <p:attrName>style.visibility</p:attrName>
                                        </p:attrNameLst>
                                      </p:cBhvr>
                                      <p:to>
                                        <p:strVal val="visible"/>
                                      </p:to>
                                    </p:set>
                                    <p:anim calcmode="lin" valueType="num">
                                      <p:cBhvr additive="base">
                                        <p:cTn id="23" dur="500" fill="hold"/>
                                        <p:tgtEl>
                                          <p:spTgt spid="33795">
                                            <p:txEl>
                                              <p:pRg st="7" end="7"/>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3795">
                                            <p:txEl>
                                              <p:pRg st="7" end="7"/>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33795">
                                            <p:txEl>
                                              <p:pRg st="8" end="8"/>
                                            </p:txEl>
                                          </p:spTgt>
                                        </p:tgtEl>
                                        <p:attrNameLst>
                                          <p:attrName>style.visibility</p:attrName>
                                        </p:attrNameLst>
                                      </p:cBhvr>
                                      <p:to>
                                        <p:strVal val="visible"/>
                                      </p:to>
                                    </p:set>
                                    <p:anim calcmode="lin" valueType="num">
                                      <p:cBhvr additive="base">
                                        <p:cTn id="27" dur="500" fill="hold"/>
                                        <p:tgtEl>
                                          <p:spTgt spid="33795">
                                            <p:txEl>
                                              <p:pRg st="8" end="8"/>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3795">
                                            <p:txEl>
                                              <p:pRg st="8" end="8"/>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33795">
                                            <p:txEl>
                                              <p:pRg st="9" end="9"/>
                                            </p:txEl>
                                          </p:spTgt>
                                        </p:tgtEl>
                                        <p:attrNameLst>
                                          <p:attrName>style.visibility</p:attrName>
                                        </p:attrNameLst>
                                      </p:cBhvr>
                                      <p:to>
                                        <p:strVal val="visible"/>
                                      </p:to>
                                    </p:set>
                                    <p:anim calcmode="lin" valueType="num">
                                      <p:cBhvr additive="base">
                                        <p:cTn id="31" dur="500" fill="hold"/>
                                        <p:tgtEl>
                                          <p:spTgt spid="33795">
                                            <p:txEl>
                                              <p:pRg st="9" end="9"/>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3795">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lnSpcReduction="10000"/>
          </a:bodyPr>
          <a:lstStyle/>
          <a:p>
            <a:pPr>
              <a:lnSpc>
                <a:spcPct val="120000"/>
              </a:lnSpc>
              <a:buFont typeface="Arial" panose="020B0604020202020204"/>
              <a:buChar char="•"/>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频段：</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3</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个频段，均为国际电信联盟电信标准化组定义的用于科研和医疗的</a:t>
            </a:r>
            <a:r>
              <a:rPr lang="zh-CN" altLang="en-US"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开放频段</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，包括</a:t>
            </a:r>
            <a:endParaRPr lang="en-US" altLang="zh-CN" dirty="0">
              <a:latin typeface="微软雅黑" panose="020B0503020204020204" pitchFamily="34" charset="-122"/>
              <a:ea typeface="微软雅黑" panose="020B0503020204020204" pitchFamily="34" charset="-122"/>
              <a:cs typeface="微软雅黑" panose="020B0503020204020204" pitchFamily="34" charset="-122"/>
            </a:endParaRPr>
          </a:p>
          <a:p>
            <a:pPr lvl="1">
              <a:lnSpc>
                <a:spcPct val="120000"/>
              </a:lnSpc>
              <a:buFont typeface="Arial" panose="020B0604020202020204"/>
              <a:buChar char="•"/>
            </a:pPr>
            <a:r>
              <a:rPr lang="en-US" altLang="zh-CN" sz="24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868.0-868.6MHz</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，主要为欧洲采用，单信道；</a:t>
            </a:r>
            <a:endParaRPr lang="en-US" altLang="zh-CN" sz="2400" dirty="0">
              <a:latin typeface="微软雅黑" panose="020B0503020204020204" pitchFamily="34" charset="-122"/>
              <a:ea typeface="微软雅黑" panose="020B0503020204020204" pitchFamily="34" charset="-122"/>
              <a:cs typeface="微软雅黑" panose="020B0503020204020204" pitchFamily="34" charset="-122"/>
            </a:endParaRPr>
          </a:p>
          <a:p>
            <a:pPr lvl="1">
              <a:lnSpc>
                <a:spcPct val="120000"/>
              </a:lnSpc>
              <a:buFont typeface="Arial" panose="020B0604020202020204"/>
              <a:buChar char="•"/>
            </a:pPr>
            <a:r>
              <a:rPr lang="en-US" altLang="zh-CN" sz="24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902-928MHz</a:t>
            </a:r>
            <a:r>
              <a:rPr lang="zh-CN" altLang="en-US" sz="24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北美采用，</a:t>
            </a: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10</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个信道，支持扩展到</a:t>
            </a: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30</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个信道；</a:t>
            </a:r>
            <a:endParaRPr lang="en-US" altLang="zh-CN" sz="2400" dirty="0">
              <a:latin typeface="微软雅黑" panose="020B0503020204020204" pitchFamily="34" charset="-122"/>
              <a:ea typeface="微软雅黑" panose="020B0503020204020204" pitchFamily="34" charset="-122"/>
              <a:cs typeface="微软雅黑" panose="020B0503020204020204" pitchFamily="34" charset="-122"/>
            </a:endParaRPr>
          </a:p>
          <a:p>
            <a:pPr lvl="1">
              <a:lnSpc>
                <a:spcPct val="120000"/>
              </a:lnSpc>
              <a:buFont typeface="Arial" panose="020B0604020202020204"/>
              <a:buChar char="•"/>
            </a:pPr>
            <a:r>
              <a:rPr lang="en-US" altLang="zh-CN" sz="24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2.4-2.4835GHz</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世界范围内通用，</a:t>
            </a: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16</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个信道。</a:t>
            </a:r>
            <a:endParaRPr lang="en-US" altLang="zh-CN" sz="2400" dirty="0">
              <a:latin typeface="微软雅黑" panose="020B0503020204020204" pitchFamily="34" charset="-122"/>
              <a:ea typeface="微软雅黑" panose="020B0503020204020204" pitchFamily="34" charset="-122"/>
              <a:cs typeface="微软雅黑" panose="020B0503020204020204" pitchFamily="34" charset="-122"/>
            </a:endParaRPr>
          </a:p>
          <a:p>
            <a:pPr lvl="1">
              <a:lnSpc>
                <a:spcPct val="120000"/>
              </a:lnSpc>
              <a:buFont typeface="Arial" panose="020B0604020202020204"/>
              <a:buChar char="•"/>
            </a:pPr>
            <a:endParaRPr lang="en-US" altLang="zh-CN" sz="2400"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120000"/>
              </a:lnSpc>
              <a:buFont typeface="Arial" panose="020B0604020202020204"/>
              <a:buChar char="•"/>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传输技术：最早为直接扩频，后来可采用调频、调相等多种技术。</a:t>
            </a:r>
            <a:endParaRPr lang="en-US" altLang="zh-CN"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6" name="Rectangle 2"/>
          <p:cNvSpPr>
            <a:spLocks noGrp="1" noChangeArrowheads="1"/>
          </p:cNvSpPr>
          <p:nvPr>
            <p:ph type="title"/>
          </p:nvPr>
        </p:nvSpPr>
        <p:spPr>
          <a:xfrm>
            <a:off x="228600" y="457200"/>
            <a:ext cx="7329488" cy="550863"/>
          </a:xfrm>
        </p:spPr>
        <p:txBody>
          <a:bodyPr/>
          <a:lstStyle/>
          <a:p>
            <a:pPr algn="l"/>
            <a:r>
              <a:rPr lang="en-US" altLang="zh-CN" sz="3200" dirty="0" err="1">
                <a:latin typeface="Times New Roman" panose="02020603050405020304" pitchFamily="18" charset="0"/>
              </a:rPr>
              <a:t>3.ZigBee</a:t>
            </a:r>
            <a:r>
              <a:rPr lang="zh-CN" altLang="en-US" sz="3200" dirty="0">
                <a:latin typeface="Times New Roman" panose="02020603050405020304" pitchFamily="18" charset="0"/>
              </a:rPr>
              <a:t>协议栈</a:t>
            </a:r>
            <a:r>
              <a:rPr lang="en-US" altLang="zh-CN" sz="3200" dirty="0">
                <a:latin typeface="Times New Roman" panose="02020603050405020304" pitchFamily="18" charset="0"/>
              </a:rPr>
              <a:t>——</a:t>
            </a:r>
            <a:r>
              <a:rPr lang="zh-CN" altLang="en-US" sz="3200" dirty="0"/>
              <a:t>物理层（</a:t>
            </a:r>
            <a:r>
              <a:rPr lang="en-US" altLang="zh-CN" sz="3200" dirty="0"/>
              <a:t>PHY</a:t>
            </a:r>
            <a:r>
              <a:rPr lang="zh-CN" altLang="en-US" sz="3200" dirty="0"/>
              <a:t>）</a:t>
            </a: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42900" y="1275715"/>
            <a:ext cx="8113395" cy="5582285"/>
          </a:xfrm>
        </p:spPr>
        <p:txBody>
          <a:bodyPr>
            <a:normAutofit fontScale="97500" lnSpcReduction="10000"/>
          </a:bodyPr>
          <a:lstStyle/>
          <a:p>
            <a:pPr fontAlgn="auto">
              <a:lnSpc>
                <a:spcPct val="120000"/>
              </a:lnSpc>
            </a:pPr>
            <a:r>
              <a:rPr lang="zh-CN" altLang="en-US" dirty="0">
                <a:sym typeface="+mn-ea"/>
              </a:rPr>
              <a:t>服务有软硬件结合实现，定义物理无线信道和MAC子层</a:t>
            </a:r>
            <a:endParaRPr lang="zh-CN" altLang="en-US" dirty="0"/>
          </a:p>
          <a:p>
            <a:pPr fontAlgn="auto">
              <a:lnSpc>
                <a:spcPct val="120000"/>
              </a:lnSpc>
              <a:buNone/>
            </a:pPr>
            <a:r>
              <a:rPr lang="zh-CN" altLang="en-US" dirty="0">
                <a:sym typeface="+mn-ea"/>
              </a:rPr>
              <a:t>     之间的接口，提供物理层数据服务(PLDE)和物理层管理服务(PLME)。</a:t>
            </a:r>
            <a:endParaRPr lang="zh-CN" altLang="en-US" dirty="0"/>
          </a:p>
          <a:p>
            <a:pPr fontAlgn="auto">
              <a:lnSpc>
                <a:spcPct val="120000"/>
              </a:lnSpc>
            </a:pPr>
            <a:r>
              <a:rPr lang="zh-CN" altLang="en-US" dirty="0">
                <a:sym typeface="+mn-ea"/>
              </a:rPr>
              <a:t>主要功能：</a:t>
            </a:r>
            <a:endParaRPr lang="zh-CN" altLang="en-US" dirty="0"/>
          </a:p>
          <a:p>
            <a:pPr fontAlgn="auto">
              <a:lnSpc>
                <a:spcPct val="120000"/>
              </a:lnSpc>
              <a:buNone/>
            </a:pPr>
            <a:r>
              <a:rPr lang="zh-CN" altLang="en-US" dirty="0">
                <a:sym typeface="+mn-ea"/>
              </a:rPr>
              <a:t>1．无线收发机的激活与关闭；</a:t>
            </a:r>
            <a:endParaRPr lang="zh-CN" altLang="en-US" dirty="0"/>
          </a:p>
          <a:p>
            <a:pPr fontAlgn="auto">
              <a:lnSpc>
                <a:spcPct val="120000"/>
              </a:lnSpc>
              <a:buNone/>
            </a:pPr>
            <a:r>
              <a:rPr lang="zh-CN" altLang="en-US" dirty="0">
                <a:sym typeface="+mn-ea"/>
              </a:rPr>
              <a:t>2．当前信道的能量检测(EnergyDetect，ED)；</a:t>
            </a:r>
            <a:endParaRPr lang="zh-CN" altLang="en-US" dirty="0"/>
          </a:p>
          <a:p>
            <a:pPr fontAlgn="auto">
              <a:lnSpc>
                <a:spcPct val="120000"/>
              </a:lnSpc>
              <a:buNone/>
            </a:pPr>
            <a:r>
              <a:rPr lang="zh-CN" altLang="en-US" dirty="0">
                <a:sym typeface="+mn-ea"/>
              </a:rPr>
              <a:t>3．接受数据包的链路质量标识(LQI)；</a:t>
            </a:r>
            <a:endParaRPr lang="zh-CN" altLang="en-US" dirty="0"/>
          </a:p>
          <a:p>
            <a:pPr fontAlgn="auto">
              <a:lnSpc>
                <a:spcPct val="120000"/>
              </a:lnSpc>
              <a:buNone/>
            </a:pPr>
            <a:r>
              <a:rPr lang="zh-CN" altLang="en-US" dirty="0">
                <a:sym typeface="+mn-ea"/>
              </a:rPr>
              <a:t>4．为载波侦听多路访问/冲突防止(CSMS/CA)提供空闲信道评估(CCA)；</a:t>
            </a:r>
            <a:endParaRPr lang="zh-CN" altLang="en-US" dirty="0"/>
          </a:p>
          <a:p>
            <a:pPr fontAlgn="auto">
              <a:lnSpc>
                <a:spcPct val="120000"/>
              </a:lnSpc>
              <a:buNone/>
            </a:pPr>
            <a:r>
              <a:rPr lang="zh-CN" altLang="en-US" dirty="0">
                <a:sym typeface="+mn-ea"/>
              </a:rPr>
              <a:t>5．工作信道选择；</a:t>
            </a:r>
            <a:endParaRPr lang="zh-CN" altLang="en-US" dirty="0"/>
          </a:p>
          <a:p>
            <a:pPr fontAlgn="auto">
              <a:lnSpc>
                <a:spcPct val="120000"/>
              </a:lnSpc>
              <a:buNone/>
            </a:pPr>
            <a:r>
              <a:rPr lang="zh-CN" altLang="en-US" dirty="0">
                <a:sym typeface="+mn-ea"/>
              </a:rPr>
              <a:t>6．数据发送和接收。</a:t>
            </a:r>
            <a:endParaRPr lang="zh-CN" altLang="en-US" dirty="0"/>
          </a:p>
        </p:txBody>
      </p:sp>
      <p:sp>
        <p:nvSpPr>
          <p:cNvPr id="9" name="Rectangle 2"/>
          <p:cNvSpPr>
            <a:spLocks noGrp="1" noChangeArrowheads="1"/>
          </p:cNvSpPr>
          <p:nvPr>
            <p:ph type="title"/>
          </p:nvPr>
        </p:nvSpPr>
        <p:spPr>
          <a:xfrm>
            <a:off x="228600" y="457200"/>
            <a:ext cx="7329488" cy="550863"/>
          </a:xfrm>
        </p:spPr>
        <p:txBody>
          <a:bodyPr/>
          <a:lstStyle/>
          <a:p>
            <a:pPr algn="l"/>
            <a:r>
              <a:rPr lang="en-US" altLang="zh-CN" sz="3200" dirty="0" err="1">
                <a:latin typeface="Times New Roman" panose="02020603050405020304" pitchFamily="18" charset="0"/>
              </a:rPr>
              <a:t>3.ZigBee</a:t>
            </a:r>
            <a:r>
              <a:rPr lang="zh-CN" altLang="en-US" sz="3200" dirty="0">
                <a:latin typeface="Times New Roman" panose="02020603050405020304" pitchFamily="18" charset="0"/>
              </a:rPr>
              <a:t>协议栈</a:t>
            </a:r>
            <a:r>
              <a:rPr lang="en-US" altLang="zh-CN" sz="3200" dirty="0">
                <a:latin typeface="Times New Roman" panose="02020603050405020304" pitchFamily="18" charset="0"/>
              </a:rPr>
              <a:t>——</a:t>
            </a:r>
            <a:r>
              <a:rPr lang="zh-CN" altLang="en-US" sz="3200" dirty="0"/>
              <a:t>物理层（</a:t>
            </a:r>
            <a:r>
              <a:rPr lang="en-US" altLang="zh-CN" sz="3200" dirty="0"/>
              <a:t>PHY</a:t>
            </a:r>
            <a:r>
              <a:rPr lang="zh-CN" altLang="en-US" sz="3200" dirty="0"/>
              <a:t>）</a:t>
            </a: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xml><?xml version="1.0" encoding="utf-8"?>
<p:tagLst xmlns:a="http://schemas.openxmlformats.org/drawingml/2006/main" xmlns:r="http://schemas.openxmlformats.org/officeDocument/2006/relationships"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3.xml><?xml version="1.0" encoding="utf-8"?>
<p:tagLst xmlns:a="http://schemas.openxmlformats.org/drawingml/2006/main" xmlns:r="http://schemas.openxmlformats.org/officeDocument/2006/relationships" xmlns:p="http://schemas.openxmlformats.org/presentationml/2006/main">
  <p:tag name="KSO_WM_UNIT_TABLE_BEAUTIFY" val="smartTable{9e5091e5-f94d-429d-99cd-07eca9538f92}"/>
</p:tagLst>
</file>

<file path=ppt/tags/tag64.xml><?xml version="1.0" encoding="utf-8"?>
<p:tagLst xmlns:a="http://schemas.openxmlformats.org/drawingml/2006/main" xmlns:r="http://schemas.openxmlformats.org/officeDocument/2006/relationships" xmlns:p="http://schemas.openxmlformats.org/presentationml/2006/main">
  <p:tag name="KSO_WM_UNIT_TABLE_BEAUTIFY" val="smartTable{00254585-524d-45b4-a223-1ac120aaa474}"/>
</p:tagLst>
</file>

<file path=ppt/tags/tag65.xml><?xml version="1.0" encoding="utf-8"?>
<p:tagLst xmlns:a="http://schemas.openxmlformats.org/drawingml/2006/main" xmlns:r="http://schemas.openxmlformats.org/officeDocument/2006/relationships" xmlns:p="http://schemas.openxmlformats.org/presentationml/2006/main">
  <p:tag name="KSO_WM_UNIT_TABLE_BEAUTIFY" val="smartTable{0fa92ac0-0e68-407c-882d-112cdbeca996}"/>
</p:tagLst>
</file>

<file path=ppt/tags/tag66.xml><?xml version="1.0" encoding="utf-8"?>
<p:tagLst xmlns:a="http://schemas.openxmlformats.org/drawingml/2006/main" xmlns:r="http://schemas.openxmlformats.org/officeDocument/2006/relationships" xmlns:p="http://schemas.openxmlformats.org/presentationml/2006/main">
  <p:tag name="KSO_WM_UNIT_TABLE_BEAUTIFY" val="smartTable{3f27192f-2aca-4776-8d06-47ab472bc556}"/>
</p:tagLst>
</file>

<file path=ppt/tags/tag67.xml><?xml version="1.0" encoding="utf-8"?>
<p:tagLst xmlns:a="http://schemas.openxmlformats.org/drawingml/2006/main" xmlns:r="http://schemas.openxmlformats.org/officeDocument/2006/relationships" xmlns:p="http://schemas.openxmlformats.org/presentationml/2006/main">
  <p:tag name="KSO_WM_UNIT_TABLE_BEAUTIFY" val="smartTable{3b3c4f05-c232-4be5-9435-7d3d2513ffba}"/>
</p:tagLst>
</file>

<file path=ppt/tags/tag68.xml><?xml version="1.0" encoding="utf-8"?>
<p:tagLst xmlns:a="http://schemas.openxmlformats.org/drawingml/2006/main" xmlns:r="http://schemas.openxmlformats.org/officeDocument/2006/relationships" xmlns:p="http://schemas.openxmlformats.org/presentationml/2006/main">
  <p:tag name="KSO_WM_UNIT_TABLE_BEAUTIFY" val="smartTable{675963d7-2404-4264-9a8e-155f46e1c678}"/>
</p:tagLst>
</file>

<file path=ppt/tags/tag69.xml><?xml version="1.0" encoding="utf-8"?>
<p:tagLst xmlns:a="http://schemas.openxmlformats.org/drawingml/2006/main" xmlns:r="http://schemas.openxmlformats.org/officeDocument/2006/relationships" xmlns:p="http://schemas.openxmlformats.org/presentationml/2006/main">
  <p:tag name="KSO_WM_UNIT_TABLE_BEAUTIFY" val="smartTable{a3fe0426-1e3a-4db5-ad25-30a334270535}"/>
</p:tagLst>
</file>

<file path=ppt/tags/tag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0.xml><?xml version="1.0" encoding="utf-8"?>
<p:tagLst xmlns:a="http://schemas.openxmlformats.org/drawingml/2006/main" xmlns:r="http://schemas.openxmlformats.org/officeDocument/2006/relationships" xmlns:p="http://schemas.openxmlformats.org/presentationml/2006/main">
  <p:tag name="KSO_WM_UNIT_TABLE_BEAUTIFY" val="smartTable{3269edd2-ef25-4f53-a287-266b07c34a24}"/>
</p:tagLst>
</file>

<file path=ppt/tags/tag71.xml><?xml version="1.0" encoding="utf-8"?>
<p:tagLst xmlns:a="http://schemas.openxmlformats.org/drawingml/2006/main" xmlns:r="http://schemas.openxmlformats.org/officeDocument/2006/relationships" xmlns:p="http://schemas.openxmlformats.org/presentationml/2006/main">
  <p:tag name="REFSHAPE" val="452450812"/>
  <p:tag name="KSO_WM_UNIT_PLACING_PICTURE_USER_VIEWPORT" val="{&quot;height&quot;:6441,&quot;width&quot;:12240}"/>
</p:tagLst>
</file>

<file path=ppt/tags/tag72.xml><?xml version="1.0" encoding="utf-8"?>
<p:tagLst xmlns:a="http://schemas.openxmlformats.org/drawingml/2006/main" xmlns:r="http://schemas.openxmlformats.org/officeDocument/2006/relationships" xmlns:p="http://schemas.openxmlformats.org/presentationml/2006/main">
  <p:tag name="KSO_WM_UNIT_TABLE_BEAUTIFY" val="smartTable{bcec20cd-0eb2-44f6-8353-0f3cd92eb2e2}"/>
</p:tagLst>
</file>

<file path=ppt/tags/tag73.xml><?xml version="1.0" encoding="utf-8"?>
<p:tagLst xmlns:a="http://schemas.openxmlformats.org/drawingml/2006/main" xmlns:r="http://schemas.openxmlformats.org/officeDocument/2006/relationships" xmlns:p="http://schemas.openxmlformats.org/presentationml/2006/main">
  <p:tag name="REFSHAPE" val="1271930452"/>
  <p:tag name="KSO_WM_UNIT_PLACING_PICTURE_USER_VIEWPORT" val="{&quot;height&quot;:4440,&quot;width&quot;:4770}"/>
</p:tagLst>
</file>

<file path=ppt/tags/tag74.xml><?xml version="1.0" encoding="utf-8"?>
<p:tagLst xmlns:a="http://schemas.openxmlformats.org/drawingml/2006/main" xmlns:r="http://schemas.openxmlformats.org/officeDocument/2006/relationships" xmlns:p="http://schemas.openxmlformats.org/presentationml/2006/main">
  <p:tag name="REFSHAPE" val="1457650212"/>
</p:tagLst>
</file>

<file path=ppt/tags/tag75.xml><?xml version="1.0" encoding="utf-8"?>
<p:tagLst xmlns:a="http://schemas.openxmlformats.org/drawingml/2006/main" xmlns:r="http://schemas.openxmlformats.org/officeDocument/2006/relationships" xmlns:p="http://schemas.openxmlformats.org/presentationml/2006/main">
  <p:tag name="KSO_WM_UNIT_TABLE_BEAUTIFY" val="smartTable{019c7bed-599f-49a6-b82c-d702011a62a9}"/>
</p:tagLst>
</file>

<file path=ppt/tags/tag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heme/theme1.xml><?xml version="1.0" encoding="utf-8"?>
<a:theme xmlns:a="http://schemas.openxmlformats.org/drawingml/2006/main" name="主题2">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主题2">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主题2</Template>
  <TotalTime>12579</TotalTime>
  <Words>16117</Words>
  <Application>Microsoft Office PowerPoint</Application>
  <PresentationFormat>全屏显示(4:3)</PresentationFormat>
  <Paragraphs>1586</Paragraphs>
  <Slides>255</Slides>
  <Notes>97</Notes>
  <HiddenSlides>1</HiddenSlides>
  <MMClips>0</MMClips>
  <ScaleCrop>false</ScaleCrop>
  <HeadingPairs>
    <vt:vector size="8" baseType="variant">
      <vt:variant>
        <vt:lpstr>已用的字体</vt:lpstr>
      </vt:variant>
      <vt:variant>
        <vt:i4>14</vt:i4>
      </vt:variant>
      <vt:variant>
        <vt:lpstr>主题</vt:lpstr>
      </vt:variant>
      <vt:variant>
        <vt:i4>3</vt:i4>
      </vt:variant>
      <vt:variant>
        <vt:lpstr>嵌入 OLE 服务器</vt:lpstr>
      </vt:variant>
      <vt:variant>
        <vt:i4>4</vt:i4>
      </vt:variant>
      <vt:variant>
        <vt:lpstr>幻灯片标题</vt:lpstr>
      </vt:variant>
      <vt:variant>
        <vt:i4>255</vt:i4>
      </vt:variant>
    </vt:vector>
  </HeadingPairs>
  <TitlesOfParts>
    <vt:vector size="276" baseType="lpstr">
      <vt:lpstr>Helvetica Neue</vt:lpstr>
      <vt:lpstr>pingfang SC</vt:lpstr>
      <vt:lpstr>Segoe</vt:lpstr>
      <vt:lpstr>ZapfDingbats</vt:lpstr>
      <vt:lpstr>黑体</vt:lpstr>
      <vt:lpstr>华文琥珀</vt:lpstr>
      <vt:lpstr>宋体</vt:lpstr>
      <vt:lpstr>微软雅黑</vt:lpstr>
      <vt:lpstr>Arial</vt:lpstr>
      <vt:lpstr>Berlin Sans FB Demi</vt:lpstr>
      <vt:lpstr>Calibri</vt:lpstr>
      <vt:lpstr>Calibri Light</vt:lpstr>
      <vt:lpstr>Times New Roman</vt:lpstr>
      <vt:lpstr>Wingdings</vt:lpstr>
      <vt:lpstr>主题2</vt:lpstr>
      <vt:lpstr>自定义设计方案</vt:lpstr>
      <vt:lpstr>1_主题2</vt:lpstr>
      <vt:lpstr>Clip</vt:lpstr>
      <vt:lpstr>Visio.Drawing.11</vt:lpstr>
      <vt:lpstr>Equation.3</vt:lpstr>
      <vt:lpstr>Bitmap Image</vt:lpstr>
      <vt:lpstr>无线接入</vt:lpstr>
      <vt:lpstr>本章内容</vt:lpstr>
      <vt:lpstr>PowerPoint 演示文稿</vt:lpstr>
      <vt:lpstr>目录</vt:lpstr>
      <vt:lpstr>无线接入技术概念</vt:lpstr>
      <vt:lpstr>PowerPoint 演示文稿</vt:lpstr>
      <vt:lpstr>无线网络的组成元素</vt:lpstr>
      <vt:lpstr>无线网络的组成元素</vt:lpstr>
      <vt:lpstr>无线网络的组成元素</vt:lpstr>
      <vt:lpstr>无线网络接入技术的特点</vt:lpstr>
      <vt:lpstr>无线网络接入技术的特点</vt:lpstr>
      <vt:lpstr>PowerPoint 演示文稿</vt:lpstr>
      <vt:lpstr>目录</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802.11数据帧结构</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目录</vt:lpstr>
      <vt:lpstr>PowerPoint 演示文稿</vt:lpstr>
      <vt:lpstr> 蓝牙技术概述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 蓝牙的优势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低功耗蓝牙BLE设备状态</vt:lpstr>
      <vt:lpstr>PowerPoint 演示文稿</vt:lpstr>
      <vt:lpstr>BLE报文结构</vt:lpstr>
      <vt:lpstr>PowerPoint 演示文稿</vt:lpstr>
      <vt:lpstr>蓝牙4.0的信道</vt:lpstr>
      <vt:lpstr>低功耗蓝牙的特点</vt:lpstr>
      <vt:lpstr>PowerPoint 演示文稿</vt:lpstr>
      <vt:lpstr>PowerPoint 演示文稿</vt:lpstr>
      <vt:lpstr>PowerPoint 演示文稿</vt:lpstr>
      <vt:lpstr>PowerPoint 演示文稿</vt:lpstr>
      <vt:lpstr>1. ZigBee的起源</vt:lpstr>
      <vt:lpstr>PowerPoint 演示文稿</vt:lpstr>
      <vt:lpstr>PowerPoint 演示文稿</vt:lpstr>
      <vt:lpstr>PowerPoint 演示文稿</vt:lpstr>
      <vt:lpstr>PowerPoint 演示文稿</vt:lpstr>
      <vt:lpstr>PowerPoint 演示文稿</vt:lpstr>
      <vt:lpstr>3. ZigBee协议栈</vt:lpstr>
      <vt:lpstr>3.ZigBee协议栈</vt:lpstr>
      <vt:lpstr>3.ZigBee协议栈——物理层（PHY）</vt:lpstr>
      <vt:lpstr>3.ZigBee协议栈——物理层（PHY）</vt:lpstr>
      <vt:lpstr>3.ZigBee协议栈——物理层（PHY）</vt:lpstr>
      <vt:lpstr>3.ZigBee协议栈 —— MAC层</vt:lpstr>
      <vt:lpstr>PowerPoint 演示文稿</vt:lpstr>
      <vt:lpstr>3.ZigBee协议栈 —— 网络层（NWK）</vt:lpstr>
      <vt:lpstr>3. ZigBee协议栈 —— 网络层（NWK）</vt:lpstr>
      <vt:lpstr>3.ZigBee协议栈 —— 应用层（APL）</vt:lpstr>
      <vt:lpstr>3. ZigBee协议栈 —— 应用层（APL）</vt:lpstr>
      <vt:lpstr>3. ZigBee协议栈 —— 应用层（APL）</vt:lpstr>
      <vt:lpstr>4. ZigBee的网络拓扑结构</vt:lpstr>
      <vt:lpstr>4.ZigBee的网络拓扑结构</vt:lpstr>
      <vt:lpstr>ZigBee网络中的两种物理设备</vt:lpstr>
      <vt:lpstr>ZigBee网络中的三种节点</vt:lpstr>
      <vt:lpstr>ZigBee网路拓扑结构——星状</vt:lpstr>
      <vt:lpstr>ZigBee网路拓扑结构——树状</vt:lpstr>
      <vt:lpstr>ZigBee网路拓扑结构——网状</vt:lpstr>
      <vt:lpstr>5. ZigBee的自组网</vt:lpstr>
      <vt:lpstr>网络初始化</vt:lpstr>
      <vt:lpstr>节点加入网络</vt:lpstr>
      <vt:lpstr>节点加入网络</vt:lpstr>
      <vt:lpstr>6. ZigBee技术的应用</vt:lpstr>
      <vt:lpstr>6. ZigBee技术的应用</vt:lpstr>
      <vt:lpstr>Smart Energy(智能能源) </vt:lpstr>
      <vt:lpstr>ZigBee智能抄表 </vt:lpstr>
      <vt:lpstr>ZigBee智能抄表 </vt:lpstr>
      <vt:lpstr>家庭自动化</vt:lpstr>
      <vt:lpstr>医院对病患、监护设备及设施进行医疗和健康监控</vt:lpstr>
      <vt:lpstr>PowerPoint 演示文稿</vt:lpstr>
      <vt:lpstr>PowerPoint 演示文稿</vt:lpstr>
      <vt:lpstr>PowerPoint 演示文稿</vt:lpstr>
      <vt:lpstr>PowerPoint 演示文稿</vt:lpstr>
      <vt:lpstr>PowerPoint 演示文稿</vt:lpstr>
      <vt:lpstr>目录</vt:lpstr>
      <vt:lpstr>不同协议的对比</vt:lpstr>
      <vt:lpstr>不同协议的对比</vt:lpstr>
      <vt:lpstr>PowerPoint 演示文稿</vt:lpstr>
      <vt:lpstr>PowerPoint 演示文稿</vt:lpstr>
      <vt:lpstr>NB-IoT的发展历程</vt:lpstr>
      <vt:lpstr>NB-IoT的发展历程</vt:lpstr>
      <vt:lpstr>NB-IoT端到端系统架构</vt:lpstr>
      <vt:lpstr>PowerPoint 演示文稿</vt:lpstr>
      <vt:lpstr>NB-IoT频段</vt:lpstr>
      <vt:lpstr>NB-IoT频段</vt:lpstr>
      <vt:lpstr>物理层</vt:lpstr>
      <vt:lpstr>物理层            </vt:lpstr>
      <vt:lpstr>物理层</vt:lpstr>
      <vt:lpstr>PowerPoint 演示文稿</vt:lpstr>
      <vt:lpstr>NB-IoT的工作状态</vt:lpstr>
      <vt:lpstr>NB-IoT的工作状态</vt:lpstr>
      <vt:lpstr>NB-IoT的工作状态</vt:lpstr>
      <vt:lpstr>NB-IoT的应用领域</vt:lpstr>
      <vt:lpstr>智能交通——共享单车中的NB-IoT</vt:lpstr>
      <vt:lpstr>智能交通——共享单车中的NB-IoT</vt:lpstr>
      <vt:lpstr>智能表计——远程抄表中的NB-IoT</vt:lpstr>
      <vt:lpstr>智能可穿戴设备中的NB-IoT </vt:lpstr>
      <vt:lpstr>窄带物联网关键技术</vt:lpstr>
      <vt:lpstr>窄带物联网关键技术</vt:lpstr>
      <vt:lpstr>PowerPoint 演示文稿</vt:lpstr>
      <vt:lpstr>PowerPoint 演示文稿</vt:lpstr>
      <vt:lpstr>目录</vt:lpstr>
      <vt:lpstr>LoRa技术简介</vt:lpstr>
      <vt:lpstr>为何引入LoRa</vt:lpstr>
      <vt:lpstr>LoRa技术背景</vt:lpstr>
      <vt:lpstr>LPWAN中的LoRa技术特色</vt:lpstr>
      <vt:lpstr>PowerPoint 演示文稿</vt:lpstr>
      <vt:lpstr>LoRa常见应用</vt:lpstr>
      <vt:lpstr>LoRa技术原理</vt:lpstr>
      <vt:lpstr>PowerPoint 演示文稿</vt:lpstr>
      <vt:lpstr>为什么LoRa可以传更远</vt:lpstr>
      <vt:lpstr> （1）扩频通信原理</vt:lpstr>
      <vt:lpstr>PowerPoint 演示文稿</vt:lpstr>
      <vt:lpstr>PowerPoint 演示文稿</vt:lpstr>
      <vt:lpstr>PowerPoint 演示文稿</vt:lpstr>
      <vt:lpstr>PowerPoint 演示文稿</vt:lpstr>
      <vt:lpstr>（4）扩频因子（SF）</vt:lpstr>
      <vt:lpstr>（5）LoRa技术综述</vt:lpstr>
      <vt:lpstr>LoRaWAN</vt:lpstr>
      <vt:lpstr> LoRaWAN概述</vt:lpstr>
      <vt:lpstr> LoRaWAN网络架构</vt:lpstr>
      <vt:lpstr> LoRaWAN网络架构</vt:lpstr>
      <vt:lpstr>PowerPoint 演示文稿</vt:lpstr>
      <vt:lpstr>PowerPoint 演示文稿</vt:lpstr>
      <vt:lpstr> LoRaWAN有效载荷加密和传输</vt:lpstr>
      <vt:lpstr>LoRaWAN终端设备数据传输 （1） LoRaWAN协议栈 </vt:lpstr>
      <vt:lpstr>（2） LoRaWAN终端设备分类</vt:lpstr>
      <vt:lpstr> Class A模式</vt:lpstr>
      <vt:lpstr>Class B模式</vt:lpstr>
      <vt:lpstr>Class C模式</vt:lpstr>
      <vt:lpstr>Class A B C总结</vt:lpstr>
      <vt:lpstr>LoRaWAN &amp; D2D（第四种通信方式）</vt:lpstr>
      <vt:lpstr>数据帧格式</vt:lpstr>
      <vt:lpstr>PowerPoint 演示文稿</vt:lpstr>
      <vt:lpstr>PHY载荷</vt:lpstr>
      <vt:lpstr>MAC载荷</vt:lpstr>
      <vt:lpstr>PowerPoint 演示文稿</vt:lpstr>
      <vt:lpstr> LoRaWAN终端设备入网 </vt:lpstr>
      <vt:lpstr>OTAA(Over-The-Air Activation)</vt:lpstr>
      <vt:lpstr>PowerPoint 演示文稿</vt:lpstr>
      <vt:lpstr>PowerPoint 演示文稿</vt:lpstr>
      <vt:lpstr>ABP（Activation by Personalization）</vt:lpstr>
      <vt:lpstr>PowerPoint 演示文稿</vt:lpstr>
      <vt:lpstr>LoRaWAN入网模式ABP/OTAA</vt:lpstr>
      <vt:lpstr>PowerPoint 演示文稿</vt:lpstr>
      <vt:lpstr>阿里云物联网产品概览</vt:lpstr>
      <vt:lpstr>PowerPoint 演示文稿</vt:lpstr>
      <vt:lpstr>LoRa网关的作用</vt:lpstr>
      <vt:lpstr>PowerPoint 演示文稿</vt:lpstr>
      <vt:lpstr>Link WAN平台的网络架构</vt:lpstr>
      <vt:lpstr>PowerPoint 演示文稿</vt:lpstr>
      <vt:lpstr> Link WAN标准 </vt:lpstr>
      <vt:lpstr>PowerPoint 演示文稿</vt:lpstr>
      <vt:lpstr>PowerPoint 演示文稿</vt:lpstr>
      <vt:lpstr>PowerPoint 演示文稿</vt:lpstr>
      <vt:lpstr>PowerPoint 演示文稿</vt:lpstr>
      <vt:lpstr>Link WAN平台协议数据流转</vt:lpstr>
      <vt:lpstr>PowerPoint 演示文稿</vt:lpstr>
      <vt:lpstr>PowerPoint 演示文稿</vt:lpstr>
      <vt:lpstr>PowerPoint 演示文稿</vt:lpstr>
      <vt:lpstr>阿里云LinkWAN的主要功能</vt:lpstr>
      <vt:lpstr>物联网络管理平台-组网</vt:lpstr>
      <vt:lpstr>物联网络管理平台-用网</vt:lpstr>
      <vt:lpstr>物联网络管理平台-分享</vt:lpstr>
      <vt:lpstr>PowerPoint 演示文稿</vt:lpstr>
      <vt:lpstr>物联网络管理平台-认证</vt:lpstr>
      <vt:lpstr>PowerPoint 演示文稿</vt:lpstr>
      <vt:lpstr>Link WAN 生态</vt:lpstr>
      <vt:lpstr>PowerPoint 演示文稿</vt:lpstr>
      <vt:lpstr>PowerPoint 演示文稿</vt:lpstr>
      <vt:lpstr>PowerPoint 演示文稿</vt:lpstr>
      <vt:lpstr>基于阿里云物联网组网实践</vt:lpstr>
      <vt:lpstr>PowerPoint 演示文稿</vt:lpstr>
      <vt:lpstr>PowerPoint 演示文稿</vt:lpstr>
      <vt:lpstr> （一）准备工作  </vt:lpstr>
      <vt:lpstr>网关设备</vt:lpstr>
      <vt:lpstr>硬件结构</vt:lpstr>
      <vt:lpstr>RAK5205 节点</vt:lpstr>
      <vt:lpstr>硬件结构</vt:lpstr>
      <vt:lpstr>配置LoRa网关</vt:lpstr>
      <vt:lpstr>PowerPoint 演示文稿</vt:lpstr>
      <vt:lpstr>PowerPoint 演示文稿</vt:lpstr>
      <vt:lpstr>添加入网凭证</vt:lpstr>
      <vt:lpstr>PowerPoint 演示文稿</vt:lpstr>
      <vt:lpstr>配置LoRa节点</vt:lpstr>
      <vt:lpstr>PowerPoint 演示文稿</vt:lpstr>
      <vt:lpstr>PowerPoint 演示文稿</vt:lpstr>
      <vt:lpstr>PowerPoint 演示文稿</vt:lpstr>
      <vt:lpstr>（二）功能定义</vt:lpstr>
      <vt:lpstr>PowerPoint 演示文稿</vt:lpstr>
      <vt:lpstr>PowerPoint 演示文稿</vt:lpstr>
      <vt:lpstr>PowerPoint 演示文稿</vt:lpstr>
      <vt:lpstr>PowerPoint 演示文稿</vt:lpstr>
      <vt:lpstr>（三）.数据解析</vt:lpstr>
      <vt:lpstr>PowerPoint 演示文稿</vt:lpstr>
      <vt:lpstr>（四）.添加设备</vt:lpstr>
      <vt:lpstr>PowerPoint 演示文稿</vt:lpstr>
      <vt:lpstr>PowerPoint 演示文稿</vt:lpstr>
      <vt:lpstr>PowerPoint 演示文稿</vt:lpstr>
      <vt:lpstr>谢 谢！</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serenalsx</dc:creator>
  <cp:lastModifiedBy>Russel Gabrielle_OyO</cp:lastModifiedBy>
  <cp:revision>472</cp:revision>
  <dcterms:created xsi:type="dcterms:W3CDTF">2013-10-08T12:56:00Z</dcterms:created>
  <dcterms:modified xsi:type="dcterms:W3CDTF">2021-08-31T11:45:27Z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2052-11.1.0.9513</vt:lpwstr>
  </property>
</Properties>
</file>